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3" r:id="rId3"/>
    <p:sldMasterId id="2147483668" r:id="rId4"/>
    <p:sldMasterId id="2147483687" r:id="rId5"/>
    <p:sldMasterId id="2147483700" r:id="rId6"/>
    <p:sldMasterId id="2147483720" r:id="rId7"/>
    <p:sldMasterId id="2147483743" r:id="rId8"/>
    <p:sldMasterId id="2147483773" r:id="rId9"/>
  </p:sldMasterIdLst>
  <p:notesMasterIdLst>
    <p:notesMasterId r:id="rId65"/>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Lst>
  <p:sldSz cx="9144000" cy="6858000" type="screen4x3"/>
  <p:notesSz cx="6669088" cy="9872663"/>
  <p:embeddedFontLst>
    <p:embeddedFont>
      <p:font typeface="Atkinson Hyperlegible" panose="020B0604020202020204" charset="0"/>
      <p:regular r:id="rId66"/>
      <p:bold r:id="rId67"/>
      <p:italic r:id="rId68"/>
      <p:boldItalic r:id="rId69"/>
    </p:embeddedFont>
    <p:embeddedFont>
      <p:font typeface="Figtree" panose="020B0604020202020204" charset="0"/>
      <p:regular r:id="rId70"/>
      <p:bold r:id="rId71"/>
      <p:italic r:id="rId72"/>
      <p:boldItalic r:id="rId73"/>
    </p:embeddedFont>
    <p:embeddedFont>
      <p:font typeface="Fraunces" panose="020B0604020202020204" charset="0"/>
      <p:regular r:id="rId74"/>
      <p:bold r:id="rId75"/>
      <p:italic r:id="rId76"/>
      <p:boldItalic r:id="rId77"/>
    </p:embeddedFont>
    <p:embeddedFont>
      <p:font typeface="Fraunces ExtraBold" panose="020B0604020202020204" charset="0"/>
      <p:bold r:id="rId78"/>
      <p:boldItalic r:id="rId79"/>
    </p:embeddedFont>
    <p:embeddedFont>
      <p:font typeface="Fraunces Medium" panose="020B0604020202020204" charset="0"/>
      <p:regular r:id="rId80"/>
      <p:bold r:id="rId81"/>
      <p:italic r:id="rId82"/>
      <p:boldItalic r:id="rId83"/>
    </p:embeddedFont>
    <p:embeddedFont>
      <p:font typeface="Manrope" panose="020B0604020202020204" charset="0"/>
      <p:regular r:id="rId84"/>
      <p:bold r:id="rId85"/>
    </p:embeddedFont>
    <p:embeddedFont>
      <p:font typeface="Montserrat Light" panose="00000400000000000000" pitchFamily="2"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Sarabun" panose="020B0604020202020204" charset="-34"/>
      <p:regular r:id="rId94"/>
      <p:bold r:id="rId95"/>
      <p:italic r:id="rId96"/>
      <p:boldItalic r:id="rId97"/>
    </p:embeddedFont>
    <p:embeddedFont>
      <p:font typeface="Tahoma" panose="020B0604030504040204" pitchFamily="34" charset="0"/>
      <p:regular r:id="rId98"/>
      <p:bold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4" roundtripDataSignature="AMtx7miBj3lK0ahk5sl5O1GfXR3ybjZgT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16E4B7-00D2-4FCB-B9EB-651CA74BFEA9}">
  <a:tblStyle styleId="{F916E4B7-00D2-4FCB-B9EB-651CA74BFEA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3846908B-A03C-46C3-99E8-C5B3288DA54B}" styleName="Table_1">
    <a:wholeTbl>
      <a:tcTxStyle b="off" i="off">
        <a:font>
          <a:latin typeface="VAG Rounded Std"/>
          <a:ea typeface="VAG Rounded Std"/>
          <a:cs typeface="VAG Rounded Std"/>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E9F0"/>
          </a:solidFill>
        </a:fill>
      </a:tcStyle>
    </a:wholeTbl>
    <a:band1H>
      <a:tcTxStyle/>
      <a:tcStyle>
        <a:tcBdr/>
        <a:fill>
          <a:solidFill>
            <a:srgbClr val="D5D0E0"/>
          </a:solidFill>
        </a:fill>
      </a:tcStyle>
    </a:band1H>
    <a:band2H>
      <a:tcTxStyle/>
      <a:tcStyle>
        <a:tcBdr/>
      </a:tcStyle>
    </a:band2H>
    <a:band1V>
      <a:tcTxStyle/>
      <a:tcStyle>
        <a:tcBdr/>
        <a:fill>
          <a:solidFill>
            <a:srgbClr val="D5D0E0"/>
          </a:solidFill>
        </a:fill>
      </a:tcStyle>
    </a:band1V>
    <a:band2V>
      <a:tcTxStyle/>
      <a:tcStyle>
        <a:tcBdr/>
      </a:tcStyle>
    </a:band2V>
    <a:lastCol>
      <a:tcTxStyle b="on" i="off">
        <a:font>
          <a:latin typeface="VAG Rounded Std"/>
          <a:ea typeface="VAG Rounded Std"/>
          <a:cs typeface="VAG Rounded Std"/>
        </a:font>
        <a:schemeClr val="lt1"/>
      </a:tcTxStyle>
      <a:tcStyle>
        <a:tcBdr/>
        <a:fill>
          <a:solidFill>
            <a:schemeClr val="accent1"/>
          </a:solidFill>
        </a:fill>
      </a:tcStyle>
    </a:lastCol>
    <a:firstCol>
      <a:tcTxStyle b="on" i="off">
        <a:font>
          <a:latin typeface="VAG Rounded Std"/>
          <a:ea typeface="VAG Rounded Std"/>
          <a:cs typeface="VAG Rounded Std"/>
        </a:font>
        <a:schemeClr val="lt1"/>
      </a:tcTxStyle>
      <a:tcStyle>
        <a:tcBdr/>
        <a:fill>
          <a:solidFill>
            <a:schemeClr val="accent1"/>
          </a:solidFill>
        </a:fill>
      </a:tcStyle>
    </a:firstCol>
    <a:lastRow>
      <a:tcTxStyle b="on" i="off">
        <a:font>
          <a:latin typeface="VAG Rounded Std"/>
          <a:ea typeface="VAG Rounded Std"/>
          <a:cs typeface="VAG Rounded Std"/>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VAG Rounded Std"/>
          <a:ea typeface="VAG Rounded Std"/>
          <a:cs typeface="VAG Rounded Std"/>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7.xml"/><Relationship Id="rId107" Type="http://schemas.openxmlformats.org/officeDocument/2006/relationships/theme" Target="theme/theme1.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Master" Target="slideMasters/slideMaster5.xml"/><Relationship Id="rId90" Type="http://schemas.openxmlformats.org/officeDocument/2006/relationships/font" Target="fonts/font25.fntdata"/><Relationship Id="rId95" Type="http://schemas.openxmlformats.org/officeDocument/2006/relationships/font" Target="fonts/font30.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font" Target="fonts/font2.fntdata"/><Relationship Id="rId108"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font" Target="fonts/font3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99" Type="http://schemas.openxmlformats.org/officeDocument/2006/relationships/font" Target="fonts/font34.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font" Target="fonts/font11.fntdata"/><Relationship Id="rId97" Type="http://schemas.openxmlformats.org/officeDocument/2006/relationships/font" Target="fonts/font32.fntdata"/><Relationship Id="rId104"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2.xml"/><Relationship Id="rId82" Type="http://schemas.openxmlformats.org/officeDocument/2006/relationships/font" Target="fonts/font17.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font" Target="fonts/font12.fntdata"/><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font" Target="fonts/font33.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889250" cy="49418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778250" y="1"/>
            <a:ext cx="2889250" cy="49418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6898"/>
            <a:ext cx="2889250" cy="49418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ink.springer.com/article/10.1007/s40894-019-00119-9#:~:text=First%2C%20we%20ascertained%20the%20percentage,in%20the%20very%20broadest%20sens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611" name="Google Shape;611;p1: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	</a:t>
            </a:r>
            <a:endParaRPr/>
          </a:p>
        </p:txBody>
      </p:sp>
      <p:sp>
        <p:nvSpPr>
          <p:cNvPr id="612" name="Google Shape;612;p1:notes"/>
          <p:cNvSpPr txBox="1"/>
          <p:nvPr/>
        </p:nvSpPr>
        <p:spPr>
          <a:xfrm>
            <a:off x="3778250" y="9376898"/>
            <a:ext cx="2889250" cy="4941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9b2c9dab85_0_1928: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39b2c9dab85_0_1928: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9b2c9dab85_0_1941: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g39b2c9dab85_0_1941: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9b2c9dab85_0_1948: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g39b2c9dab85_0_1948: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39b2c9dab85_0_1966: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 name="Google Shape;737;g39b2c9dab85_0_1966: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9b2c9dab85_0_1973: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39b2c9dab85_0_1973: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39b2c9dab85_0_1982: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g39b2c9dab85_0_1982: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Maitree"/>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9b2c9dab85_0_1992: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6" name="Google Shape;766;g39b2c9dab85_0_1992: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39b2c9dab85_0_2003: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8" name="Google Shape;778;g39b2c9dab85_0_2003: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39b2c9dab85_0_2014: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g39b2c9dab85_0_2014: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9b2c9dab85_0_202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4" name="Google Shape;804;g39b2c9dab85_0_202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2: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39b2c9dab85_0_2035: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3" name="Google Shape;813;g39b2c9dab85_0_2035: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39b2c9dab85_0_2049: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8" name="Google Shape;828;g39b2c9dab85_0_2049: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39b2c9dab85_0_2068: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8" name="Google Shape;848;g39b2c9dab85_0_2068: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39b2c9dab85_0_207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8" name="Google Shape;858;g39b2c9dab85_0_207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39b2c9dab85_0_2090: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2" name="Google Shape;872;g39b2c9dab85_0_2090: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39b2c9dab85_0_210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0" name="Google Shape;890;g39b2c9dab85_0_210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39b2c9dab85_0_2116: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0" name="Google Shape;900;g39b2c9dab85_0_2116: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39b2c9dab85_0_2130: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5" name="Google Shape;915;g39b2c9dab85_0_2130: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g39b2c9dab85_0_2139: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5" name="Google Shape;925;g39b2c9dab85_0_2139: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39b2c9dab85_0_214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4" name="Google Shape;934;g39b2c9dab85_0_214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389dbf357e6_0_0:notes"/>
          <p:cNvSpPr>
            <a:spLocks noGrp="1" noRot="1" noChangeAspect="1"/>
          </p:cNvSpPr>
          <p:nvPr>
            <p:ph type="sldImg" idx="2"/>
          </p:nvPr>
        </p:nvSpPr>
        <p:spPr>
          <a:xfrm>
            <a:off x="865188" y="739775"/>
            <a:ext cx="4938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389dbf357e6_0_0:notes"/>
          <p:cNvSpPr txBox="1">
            <a:spLocks noGrp="1"/>
          </p:cNvSpPr>
          <p:nvPr>
            <p:ph type="body" idx="1"/>
          </p:nvPr>
        </p:nvSpPr>
        <p:spPr>
          <a:xfrm>
            <a:off x="666751" y="4689239"/>
            <a:ext cx="5335500" cy="44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7" name="Google Shape;627;g389dbf357e6_0_0:notes"/>
          <p:cNvSpPr txBox="1">
            <a:spLocks noGrp="1"/>
          </p:cNvSpPr>
          <p:nvPr>
            <p:ph type="sldNum" idx="12"/>
          </p:nvPr>
        </p:nvSpPr>
        <p:spPr>
          <a:xfrm>
            <a:off x="3778250" y="9376898"/>
            <a:ext cx="2889300" cy="49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39b2c9dab85_0_215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g39b2c9dab85_0_215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9b2c9dab85_0_2162: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1" name="Google Shape;951;g39b2c9dab85_0_2162: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39b2c9dab85_0_2172: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2" name="Google Shape;962;g39b2c9dab85_0_2172: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39b2c9dab85_0_2193: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4" name="Google Shape;984;g39b2c9dab85_0_2193: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39b2c9dab85_0_2198: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g39b2c9dab85_0_2198: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9b2c9dab85_0_2203: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6" name="Google Shape;996;g39b2c9dab85_0_2203: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9b2c9dab85_0_2209: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39b2c9dab85_0_2209: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We are grateful for the work of other services, and Kooth can work alongside those services. Kooth is something you can offer NOW to your patients - both directly to young people but also to concerned parents/ carers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39b2c9dab85_0_2217: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2" name="Google Shape;1012;g39b2c9dab85_0_2217: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39b2c9dab85_0_2233: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9" name="Google Shape;1029;g39b2c9dab85_0_2233: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39b2c9dab85_0_2244: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1" name="Google Shape;1041;g39b2c9dab85_0_2244: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389dbf357e6_0_22:notes"/>
          <p:cNvSpPr>
            <a:spLocks noGrp="1" noRot="1" noChangeAspect="1"/>
          </p:cNvSpPr>
          <p:nvPr>
            <p:ph type="sldImg" idx="2"/>
          </p:nvPr>
        </p:nvSpPr>
        <p:spPr>
          <a:xfrm>
            <a:off x="865188" y="739775"/>
            <a:ext cx="4938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389dbf357e6_0_22:notes"/>
          <p:cNvSpPr txBox="1">
            <a:spLocks noGrp="1"/>
          </p:cNvSpPr>
          <p:nvPr>
            <p:ph type="body" idx="1"/>
          </p:nvPr>
        </p:nvSpPr>
        <p:spPr>
          <a:xfrm>
            <a:off x="666751" y="4689239"/>
            <a:ext cx="5335500" cy="44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g389dbf357e6_0_22:notes"/>
          <p:cNvSpPr txBox="1">
            <a:spLocks noGrp="1"/>
          </p:cNvSpPr>
          <p:nvPr>
            <p:ph type="sldNum" idx="12"/>
          </p:nvPr>
        </p:nvSpPr>
        <p:spPr>
          <a:xfrm>
            <a:off x="3778250" y="9376898"/>
            <a:ext cx="2889300" cy="49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389582e7f84_0_0:notes"/>
          <p:cNvSpPr>
            <a:spLocks noGrp="1" noRot="1" noChangeAspect="1"/>
          </p:cNvSpPr>
          <p:nvPr>
            <p:ph type="sldImg" idx="2"/>
          </p:nvPr>
        </p:nvSpPr>
        <p:spPr>
          <a:xfrm>
            <a:off x="865188" y="739775"/>
            <a:ext cx="4938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389582e7f84_0_0:notes"/>
          <p:cNvSpPr txBox="1">
            <a:spLocks noGrp="1"/>
          </p:cNvSpPr>
          <p:nvPr>
            <p:ph type="body" idx="1"/>
          </p:nvPr>
        </p:nvSpPr>
        <p:spPr>
          <a:xfrm>
            <a:off x="666751" y="4689239"/>
            <a:ext cx="5335500" cy="44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g389582e7f84_0_0:notes"/>
          <p:cNvSpPr txBox="1">
            <a:spLocks noGrp="1"/>
          </p:cNvSpPr>
          <p:nvPr>
            <p:ph type="sldNum" idx="12"/>
          </p:nvPr>
        </p:nvSpPr>
        <p:spPr>
          <a:xfrm>
            <a:off x="3778250" y="9376898"/>
            <a:ext cx="2889300" cy="49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40</a:t>
            </a:fld>
            <a:endParaRPr sz="14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45: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5" name="Google Shape;1055;p45: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3860e089c09_0_162: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1" name="Google Shape;1061;g3860e089c09_0_162: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3860e089c09_0_168: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g3860e089c09_0_168:notes"/>
          <p:cNvSpPr txBox="1">
            <a:spLocks noGrp="1"/>
          </p:cNvSpPr>
          <p:nvPr>
            <p:ph type="body" idx="1"/>
          </p:nvPr>
        </p:nvSpPr>
        <p:spPr>
          <a:xfrm>
            <a:off x="666907" y="4751213"/>
            <a:ext cx="5335200" cy="388740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None/>
            </a:pPr>
            <a:r>
              <a:rPr lang="en-US" sz="1200">
                <a:latin typeface="Calibri"/>
                <a:ea typeface="Calibri"/>
                <a:cs typeface="Calibri"/>
                <a:sym typeface="Calibri"/>
              </a:rPr>
              <a:t>According to the 2021 UK census, there are 22,636 pupils living in RBWM. Research has indicated that that 20% of children have a caring role, the top 10% of whom have significant caring responsibilities. This equates to a potential of 4,527 young carers resident in RBWM. </a:t>
            </a:r>
            <a:endParaRPr/>
          </a:p>
          <a:p>
            <a:pPr marL="0" lvl="0" indent="0" algn="just" rtl="0">
              <a:lnSpc>
                <a:spcPct val="107000"/>
              </a:lnSpc>
              <a:spcBef>
                <a:spcPts val="1160"/>
              </a:spcBef>
              <a:spcAft>
                <a:spcPts val="0"/>
              </a:spcAft>
              <a:buNone/>
            </a:pPr>
            <a:endParaRPr sz="1200">
              <a:latin typeface="Calibri"/>
              <a:ea typeface="Calibri"/>
              <a:cs typeface="Calibri"/>
              <a:sym typeface="Calibri"/>
            </a:endParaRPr>
          </a:p>
          <a:p>
            <a:pPr marL="0" lvl="0" indent="0" algn="l" rtl="0">
              <a:spcBef>
                <a:spcPts val="1160"/>
              </a:spcBef>
              <a:spcAft>
                <a:spcPts val="0"/>
              </a:spcAft>
              <a:buNone/>
            </a:pPr>
            <a:r>
              <a:rPr lang="en-US"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Young Carers Research, Practice and Policy: An Overview and Critical Perspective on Possible Future Directions</a:t>
            </a:r>
            <a:r>
              <a:rPr lang="en-US" sz="1200">
                <a:latin typeface="Calibri"/>
                <a:ea typeface="Calibri"/>
                <a:cs typeface="Calibri"/>
                <a:sym typeface="Calibri"/>
              </a:rPr>
              <a:t>, Joseph </a:t>
            </a:r>
            <a:r>
              <a:rPr lang="en-US" sz="1200" i="1">
                <a:latin typeface="Calibri"/>
                <a:ea typeface="Calibri"/>
                <a:cs typeface="Calibri"/>
                <a:sym typeface="Calibri"/>
              </a:rPr>
              <a:t>et al</a:t>
            </a:r>
            <a:r>
              <a:rPr lang="en-US" sz="1200">
                <a:latin typeface="Calibri"/>
                <a:ea typeface="Calibri"/>
                <a:cs typeface="Calibri"/>
                <a:sym typeface="Calibri"/>
              </a:rPr>
              <a:t> (2020) </a:t>
            </a:r>
            <a:endParaRPr/>
          </a:p>
          <a:p>
            <a:pPr marL="0" lvl="0" indent="0" algn="l" rtl="0">
              <a:spcBef>
                <a:spcPts val="360"/>
              </a:spcBef>
              <a:spcAft>
                <a:spcPts val="0"/>
              </a:spcAft>
              <a:buNone/>
            </a:pPr>
            <a:endParaRPr/>
          </a:p>
        </p:txBody>
      </p:sp>
      <p:sp>
        <p:nvSpPr>
          <p:cNvPr id="1069" name="Google Shape;1069;g3860e089c09_0_168:notes"/>
          <p:cNvSpPr txBox="1">
            <a:spLocks noGrp="1"/>
          </p:cNvSpPr>
          <p:nvPr>
            <p:ph type="sldNum" idx="12"/>
          </p:nvPr>
        </p:nvSpPr>
        <p:spPr>
          <a:xfrm>
            <a:off x="3777599" y="9377304"/>
            <a:ext cx="2889900" cy="4953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3860e089c09_0_175: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6" name="Google Shape;1076;g3860e089c09_0_175: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3860e089c09_0_184: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6" name="Google Shape;1086;g3860e089c09_0_184:notes"/>
          <p:cNvSpPr txBox="1">
            <a:spLocks noGrp="1"/>
          </p:cNvSpPr>
          <p:nvPr>
            <p:ph type="body" idx="1"/>
          </p:nvPr>
        </p:nvSpPr>
        <p:spPr>
          <a:xfrm>
            <a:off x="666907" y="4751213"/>
            <a:ext cx="5335200" cy="388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7" name="Google Shape;1087;g3860e089c09_0_184:notes"/>
          <p:cNvSpPr txBox="1">
            <a:spLocks noGrp="1"/>
          </p:cNvSpPr>
          <p:nvPr>
            <p:ph type="sldNum" idx="12"/>
          </p:nvPr>
        </p:nvSpPr>
        <p:spPr>
          <a:xfrm>
            <a:off x="3777599" y="9377304"/>
            <a:ext cx="2889900" cy="495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3860e089c09_0_189: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2" name="Google Shape;1092;g3860e089c09_0_189: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g3860e089c09_0_195: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g3860e089c09_0_195:notes"/>
          <p:cNvSpPr txBox="1">
            <a:spLocks noGrp="1"/>
          </p:cNvSpPr>
          <p:nvPr>
            <p:ph type="body" idx="1"/>
          </p:nvPr>
        </p:nvSpPr>
        <p:spPr>
          <a:xfrm>
            <a:off x="666907" y="4751213"/>
            <a:ext cx="5335200" cy="388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0" name="Google Shape;1100;g3860e089c09_0_195:notes"/>
          <p:cNvSpPr txBox="1">
            <a:spLocks noGrp="1"/>
          </p:cNvSpPr>
          <p:nvPr>
            <p:ph type="sldNum" idx="12"/>
          </p:nvPr>
        </p:nvSpPr>
        <p:spPr>
          <a:xfrm>
            <a:off x="3777599" y="9377304"/>
            <a:ext cx="2889900" cy="4953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3860e089c09_0_202: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7" name="Google Shape;1107;g3860e089c09_0_202: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3860e089c09_0_208: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4" name="Google Shape;1114;g3860e089c09_0_208: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389dbf357e6_0_32:notes"/>
          <p:cNvSpPr>
            <a:spLocks noGrp="1" noRot="1" noChangeAspect="1"/>
          </p:cNvSpPr>
          <p:nvPr>
            <p:ph type="sldImg" idx="2"/>
          </p:nvPr>
        </p:nvSpPr>
        <p:spPr>
          <a:xfrm>
            <a:off x="865188" y="739775"/>
            <a:ext cx="4938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389dbf357e6_0_32:notes"/>
          <p:cNvSpPr txBox="1">
            <a:spLocks noGrp="1"/>
          </p:cNvSpPr>
          <p:nvPr>
            <p:ph type="body" idx="1"/>
          </p:nvPr>
        </p:nvSpPr>
        <p:spPr>
          <a:xfrm>
            <a:off x="666751" y="4689239"/>
            <a:ext cx="5335500" cy="4443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389dbf357e6_0_32:notes"/>
          <p:cNvSpPr txBox="1">
            <a:spLocks noGrp="1"/>
          </p:cNvSpPr>
          <p:nvPr>
            <p:ph type="sldNum" idx="12"/>
          </p:nvPr>
        </p:nvSpPr>
        <p:spPr>
          <a:xfrm>
            <a:off x="3778250" y="9376898"/>
            <a:ext cx="2889300" cy="494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sz="14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3860e089c09_0_214: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g3860e089c09_0_214: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3860e089c09_0_220: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g3860e089c09_0_220: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Google Shape;1135;g3860e089c09_0_227: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6" name="Google Shape;1136;g3860e089c09_0_227: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3860e089c09_0_231: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g3860e089c09_0_231: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3860e089c09_0_237:notes"/>
          <p:cNvSpPr txBox="1">
            <a:spLocks noGrp="1"/>
          </p:cNvSpPr>
          <p:nvPr>
            <p:ph type="body" idx="1"/>
          </p:nvPr>
        </p:nvSpPr>
        <p:spPr>
          <a:xfrm>
            <a:off x="666907" y="4751213"/>
            <a:ext cx="5335200" cy="3887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g3860e089c09_0_237:notes"/>
          <p:cNvSpPr>
            <a:spLocks noGrp="1" noRot="1" noChangeAspect="1"/>
          </p:cNvSpPr>
          <p:nvPr>
            <p:ph type="sldImg" idx="2"/>
          </p:nvPr>
        </p:nvSpPr>
        <p:spPr>
          <a:xfrm>
            <a:off x="1333815" y="1234081"/>
            <a:ext cx="4001400" cy="3332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p51:notes"/>
          <p:cNvSpPr>
            <a:spLocks noGrp="1" noRot="1" noChangeAspect="1"/>
          </p:cNvSpPr>
          <p:nvPr>
            <p:ph type="sldImg" idx="2"/>
          </p:nvPr>
        </p:nvSpPr>
        <p:spPr>
          <a:xfrm>
            <a:off x="865188" y="739775"/>
            <a:ext cx="4938600" cy="3703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153" name="Google Shape;1153;p51:notes"/>
          <p:cNvSpPr txBox="1">
            <a:spLocks noGrp="1"/>
          </p:cNvSpPr>
          <p:nvPr>
            <p:ph type="body" idx="1"/>
          </p:nvPr>
        </p:nvSpPr>
        <p:spPr>
          <a:xfrm>
            <a:off x="666751" y="4689239"/>
            <a:ext cx="5335500" cy="4443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	</a:t>
            </a:r>
            <a:endParaRPr/>
          </a:p>
        </p:txBody>
      </p:sp>
      <p:sp>
        <p:nvSpPr>
          <p:cNvPr id="1154" name="Google Shape;1154;p51:notes"/>
          <p:cNvSpPr txBox="1"/>
          <p:nvPr/>
        </p:nvSpPr>
        <p:spPr>
          <a:xfrm>
            <a:off x="3778250" y="9376898"/>
            <a:ext cx="2889300" cy="4941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8: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8: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6:notes"/>
          <p:cNvSpPr txBox="1">
            <a:spLocks noGrp="1"/>
          </p:cNvSpPr>
          <p:nvPr>
            <p:ph type="body" idx="1"/>
          </p:nvPr>
        </p:nvSpPr>
        <p:spPr>
          <a:xfrm>
            <a:off x="666751" y="4689239"/>
            <a:ext cx="5335587" cy="444293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0" name="Google Shape;660;p36:notes"/>
          <p:cNvSpPr>
            <a:spLocks noGrp="1" noRot="1" noChangeAspect="1"/>
          </p:cNvSpPr>
          <p:nvPr>
            <p:ph type="sldImg" idx="2"/>
          </p:nvPr>
        </p:nvSpPr>
        <p:spPr>
          <a:xfrm>
            <a:off x="865188" y="739775"/>
            <a:ext cx="4938712"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9b2c9dab85_0_1900: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39b2c9dab85_0_1900: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39b2c9dab85_0_1911:notes"/>
          <p:cNvSpPr>
            <a:spLocks noGrp="1" noRot="1" noChangeAspect="1"/>
          </p:cNvSpPr>
          <p:nvPr>
            <p:ph type="sldImg" idx="2"/>
          </p:nvPr>
        </p:nvSpPr>
        <p:spPr>
          <a:xfrm>
            <a:off x="1111804"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8" name="Google Shape;678;g39b2c9dab85_0_1911:notes"/>
          <p:cNvSpPr txBox="1">
            <a:spLocks noGrp="1"/>
          </p:cNvSpPr>
          <p:nvPr>
            <p:ph type="body" idx="1"/>
          </p:nvPr>
        </p:nvSpPr>
        <p:spPr>
          <a:xfrm>
            <a:off x="666907" y="4689509"/>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y Background)">
  <p:cSld name="Title Slide (Grey Background)">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Holding Slide">
  <p:cSld name="Holding Slide">
    <p:spTree>
      <p:nvGrpSpPr>
        <p:cNvPr id="1" name="Shape 50"/>
        <p:cNvGrpSpPr/>
        <p:nvPr/>
      </p:nvGrpSpPr>
      <p:grpSpPr>
        <a:xfrm>
          <a:off x="0" y="0"/>
          <a:ext cx="0" cy="0"/>
          <a:chOff x="0" y="0"/>
          <a:chExt cx="0" cy="0"/>
        </a:xfrm>
      </p:grpSpPr>
      <p:sp>
        <p:nvSpPr>
          <p:cNvPr id="51" name="Google Shape;51;g3860e089c09_0_269"/>
          <p:cNvSpPr>
            <a:spLocks noGrp="1"/>
          </p:cNvSpPr>
          <p:nvPr>
            <p:ph type="pic" idx="2"/>
          </p:nvPr>
        </p:nvSpPr>
        <p:spPr>
          <a:xfrm>
            <a:off x="6010797" y="-19455"/>
            <a:ext cx="3133200" cy="5787000"/>
          </a:xfrm>
          <a:prstGeom prst="rect">
            <a:avLst/>
          </a:prstGeom>
          <a:solidFill>
            <a:srgbClr val="178351"/>
          </a:solidFill>
          <a:ln>
            <a:noFill/>
          </a:ln>
        </p:spPr>
      </p:sp>
      <p:sp>
        <p:nvSpPr>
          <p:cNvPr id="52" name="Google Shape;52;g3860e089c09_0_269"/>
          <p:cNvSpPr txBox="1">
            <a:spLocks noGrp="1"/>
          </p:cNvSpPr>
          <p:nvPr>
            <p:ph type="ctrTitle"/>
          </p:nvPr>
        </p:nvSpPr>
        <p:spPr>
          <a:xfrm>
            <a:off x="310551" y="2144989"/>
            <a:ext cx="4938900" cy="1916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6000">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415"/>
        <p:cNvGrpSpPr/>
        <p:nvPr/>
      </p:nvGrpSpPr>
      <p:grpSpPr>
        <a:xfrm>
          <a:off x="0" y="0"/>
          <a:ext cx="0" cy="0"/>
          <a:chOff x="0" y="0"/>
          <a:chExt cx="0" cy="0"/>
        </a:xfrm>
      </p:grpSpPr>
      <p:sp>
        <p:nvSpPr>
          <p:cNvPr id="416" name="Google Shape;416;g39b2c9dab85_0_258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17" name="Google Shape;417;g39b2c9dab85_0_2586"/>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18" name="Google Shape;418;g39b2c9dab85_0_2586"/>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419"/>
        <p:cNvGrpSpPr/>
        <p:nvPr/>
      </p:nvGrpSpPr>
      <p:grpSpPr>
        <a:xfrm>
          <a:off x="0" y="0"/>
          <a:ext cx="0" cy="0"/>
          <a:chOff x="0" y="0"/>
          <a:chExt cx="0" cy="0"/>
        </a:xfrm>
      </p:grpSpPr>
      <p:sp>
        <p:nvSpPr>
          <p:cNvPr id="420" name="Google Shape;420;g39b2c9dab85_0_259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1" name="Google Shape;421;g39b2c9dab85_0_259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2" name="Google Shape;422;g39b2c9dab85_0_259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423"/>
        <p:cNvGrpSpPr/>
        <p:nvPr/>
      </p:nvGrpSpPr>
      <p:grpSpPr>
        <a:xfrm>
          <a:off x="0" y="0"/>
          <a:ext cx="0" cy="0"/>
          <a:chOff x="0" y="0"/>
          <a:chExt cx="0" cy="0"/>
        </a:xfrm>
      </p:grpSpPr>
      <p:sp>
        <p:nvSpPr>
          <p:cNvPr id="424" name="Google Shape;424;g39b2c9dab85_0_259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5" name="Google Shape;425;g39b2c9dab85_0_2594"/>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6" name="Google Shape;426;g39b2c9dab85_0_2594"/>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4">
  <p:cSld name="TITLE_4">
    <p:bg>
      <p:bgPr>
        <a:blipFill>
          <a:blip r:embed="rId2">
            <a:alphaModFix/>
          </a:blip>
          <a:stretch>
            <a:fillRect/>
          </a:stretch>
        </a:blipFill>
        <a:effectLst/>
      </p:bgPr>
    </p:bg>
    <p:spTree>
      <p:nvGrpSpPr>
        <p:cNvPr id="1" name="Shape 427"/>
        <p:cNvGrpSpPr/>
        <p:nvPr/>
      </p:nvGrpSpPr>
      <p:grpSpPr>
        <a:xfrm>
          <a:off x="0" y="0"/>
          <a:ext cx="0" cy="0"/>
          <a:chOff x="0" y="0"/>
          <a:chExt cx="0" cy="0"/>
        </a:xfrm>
      </p:grpSpPr>
      <p:sp>
        <p:nvSpPr>
          <p:cNvPr id="428" name="Google Shape;428;g39b2c9dab85_0_259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29" name="Google Shape;429;g39b2c9dab85_0_2598"/>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0" name="Google Shape;430;g39b2c9dab85_0_2598"/>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lide 5">
  <p:cSld name="TITLE_5">
    <p:bg>
      <p:bgPr>
        <a:blipFill>
          <a:blip r:embed="rId2">
            <a:alphaModFix/>
          </a:blip>
          <a:stretch>
            <a:fillRect/>
          </a:stretch>
        </a:blipFill>
        <a:effectLst/>
      </p:bgPr>
    </p:bg>
    <p:spTree>
      <p:nvGrpSpPr>
        <p:cNvPr id="1" name="Shape 431"/>
        <p:cNvGrpSpPr/>
        <p:nvPr/>
      </p:nvGrpSpPr>
      <p:grpSpPr>
        <a:xfrm>
          <a:off x="0" y="0"/>
          <a:ext cx="0" cy="0"/>
          <a:chOff x="0" y="0"/>
          <a:chExt cx="0" cy="0"/>
        </a:xfrm>
      </p:grpSpPr>
      <p:sp>
        <p:nvSpPr>
          <p:cNvPr id="432" name="Google Shape;432;g39b2c9dab85_0_260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3" name="Google Shape;433;g39b2c9dab85_0_2602"/>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4" name="Google Shape;434;g39b2c9dab85_0_2602"/>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6">
  <p:cSld name="TITLE_6">
    <p:bg>
      <p:bgPr>
        <a:blipFill>
          <a:blip r:embed="rId2">
            <a:alphaModFix/>
          </a:blip>
          <a:stretch>
            <a:fillRect/>
          </a:stretch>
        </a:blipFill>
        <a:effectLst/>
      </p:bgPr>
    </p:bg>
    <p:spTree>
      <p:nvGrpSpPr>
        <p:cNvPr id="1" name="Shape 435"/>
        <p:cNvGrpSpPr/>
        <p:nvPr/>
      </p:nvGrpSpPr>
      <p:grpSpPr>
        <a:xfrm>
          <a:off x="0" y="0"/>
          <a:ext cx="0" cy="0"/>
          <a:chOff x="0" y="0"/>
          <a:chExt cx="0" cy="0"/>
        </a:xfrm>
      </p:grpSpPr>
      <p:sp>
        <p:nvSpPr>
          <p:cNvPr id="436" name="Google Shape;436;g39b2c9dab85_0_260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37" name="Google Shape;437;g39b2c9dab85_0_2606"/>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8" name="Google Shape;438;g39b2c9dab85_0_2606"/>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7">
  <p:cSld name="TITLE_7">
    <p:bg>
      <p:bgPr>
        <a:blipFill>
          <a:blip r:embed="rId2">
            <a:alphaModFix/>
          </a:blip>
          <a:stretch>
            <a:fillRect/>
          </a:stretch>
        </a:blipFill>
        <a:effectLst/>
      </p:bgPr>
    </p:bg>
    <p:spTree>
      <p:nvGrpSpPr>
        <p:cNvPr id="1" name="Shape 439"/>
        <p:cNvGrpSpPr/>
        <p:nvPr/>
      </p:nvGrpSpPr>
      <p:grpSpPr>
        <a:xfrm>
          <a:off x="0" y="0"/>
          <a:ext cx="0" cy="0"/>
          <a:chOff x="0" y="0"/>
          <a:chExt cx="0" cy="0"/>
        </a:xfrm>
      </p:grpSpPr>
      <p:sp>
        <p:nvSpPr>
          <p:cNvPr id="440" name="Google Shape;440;g39b2c9dab85_0_261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1" name="Google Shape;441;g39b2c9dab85_0_261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2" name="Google Shape;442;g39b2c9dab85_0_261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8">
  <p:cSld name="TITLE_8">
    <p:bg>
      <p:bgPr>
        <a:blipFill>
          <a:blip r:embed="rId2">
            <a:alphaModFix/>
          </a:blip>
          <a:stretch>
            <a:fillRect/>
          </a:stretch>
        </a:blipFill>
        <a:effectLst/>
      </p:bgPr>
    </p:bg>
    <p:spTree>
      <p:nvGrpSpPr>
        <p:cNvPr id="1" name="Shape 443"/>
        <p:cNvGrpSpPr/>
        <p:nvPr/>
      </p:nvGrpSpPr>
      <p:grpSpPr>
        <a:xfrm>
          <a:off x="0" y="0"/>
          <a:ext cx="0" cy="0"/>
          <a:chOff x="0" y="0"/>
          <a:chExt cx="0" cy="0"/>
        </a:xfrm>
      </p:grpSpPr>
      <p:sp>
        <p:nvSpPr>
          <p:cNvPr id="444" name="Google Shape;444;g39b2c9dab85_0_26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5" name="Google Shape;445;g39b2c9dab85_0_2614"/>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6" name="Google Shape;446;g39b2c9dab85_0_2614"/>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14">
  <p:cSld name="TITLE_14">
    <p:bg>
      <p:bgPr>
        <a:blipFill>
          <a:blip r:embed="rId2">
            <a:alphaModFix/>
          </a:blip>
          <a:stretch>
            <a:fillRect/>
          </a:stretch>
        </a:blipFill>
        <a:effectLst/>
      </p:bgPr>
    </p:bg>
    <p:spTree>
      <p:nvGrpSpPr>
        <p:cNvPr id="1" name="Shape 447"/>
        <p:cNvGrpSpPr/>
        <p:nvPr/>
      </p:nvGrpSpPr>
      <p:grpSpPr>
        <a:xfrm>
          <a:off x="0" y="0"/>
          <a:ext cx="0" cy="0"/>
          <a:chOff x="0" y="0"/>
          <a:chExt cx="0" cy="0"/>
        </a:xfrm>
      </p:grpSpPr>
      <p:sp>
        <p:nvSpPr>
          <p:cNvPr id="448" name="Google Shape;448;g39b2c9dab85_0_261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49" name="Google Shape;449;g39b2c9dab85_0_2618"/>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0" name="Google Shape;450;g39b2c9dab85_0_2618"/>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9">
  <p:cSld name="TITLE_15">
    <p:bg>
      <p:bgPr>
        <a:blipFill>
          <a:blip r:embed="rId2">
            <a:alphaModFix/>
          </a:blip>
          <a:stretch>
            <a:fillRect/>
          </a:stretch>
        </a:blipFill>
        <a:effectLst/>
      </p:bgPr>
    </p:bg>
    <p:spTree>
      <p:nvGrpSpPr>
        <p:cNvPr id="1" name="Shape 451"/>
        <p:cNvGrpSpPr/>
        <p:nvPr/>
      </p:nvGrpSpPr>
      <p:grpSpPr>
        <a:xfrm>
          <a:off x="0" y="0"/>
          <a:ext cx="0" cy="0"/>
          <a:chOff x="0" y="0"/>
          <a:chExt cx="0" cy="0"/>
        </a:xfrm>
      </p:grpSpPr>
      <p:sp>
        <p:nvSpPr>
          <p:cNvPr id="452" name="Google Shape;452;g39b2c9dab85_0_262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3" name="Google Shape;453;g39b2c9dab85_0_2622"/>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4" name="Google Shape;454;g39b2c9dab85_0_2622"/>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3"/>
        <p:cNvGrpSpPr/>
        <p:nvPr/>
      </p:nvGrpSpPr>
      <p:grpSpPr>
        <a:xfrm>
          <a:off x="0" y="0"/>
          <a:ext cx="0" cy="0"/>
          <a:chOff x="0" y="0"/>
          <a:chExt cx="0" cy="0"/>
        </a:xfrm>
      </p:grpSpPr>
      <p:sp>
        <p:nvSpPr>
          <p:cNvPr id="54" name="Google Shape;54;g3860e089c09_0_272"/>
          <p:cNvSpPr txBox="1">
            <a:spLocks noGrp="1"/>
          </p:cNvSpPr>
          <p:nvPr>
            <p:ph type="ctrTitle"/>
          </p:nvPr>
        </p:nvSpPr>
        <p:spPr>
          <a:xfrm>
            <a:off x="310551" y="2791970"/>
            <a:ext cx="8160600" cy="12033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solidFill>
                  <a:srgbClr val="17835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g3860e089c09_0_272"/>
          <p:cNvSpPr txBox="1">
            <a:spLocks noGrp="1"/>
          </p:cNvSpPr>
          <p:nvPr>
            <p:ph type="body" idx="1"/>
          </p:nvPr>
        </p:nvSpPr>
        <p:spPr>
          <a:xfrm>
            <a:off x="308754" y="4066031"/>
            <a:ext cx="8206800" cy="12033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10">
  <p:cSld name="TITLE_16">
    <p:bg>
      <p:bgPr>
        <a:blipFill>
          <a:blip r:embed="rId2">
            <a:alphaModFix/>
          </a:blip>
          <a:stretch>
            <a:fillRect/>
          </a:stretch>
        </a:blipFill>
        <a:effectLst/>
      </p:bgPr>
    </p:bg>
    <p:spTree>
      <p:nvGrpSpPr>
        <p:cNvPr id="1" name="Shape 455"/>
        <p:cNvGrpSpPr/>
        <p:nvPr/>
      </p:nvGrpSpPr>
      <p:grpSpPr>
        <a:xfrm>
          <a:off x="0" y="0"/>
          <a:ext cx="0" cy="0"/>
          <a:chOff x="0" y="0"/>
          <a:chExt cx="0" cy="0"/>
        </a:xfrm>
      </p:grpSpPr>
      <p:sp>
        <p:nvSpPr>
          <p:cNvPr id="456" name="Google Shape;456;g39b2c9dab85_0_262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57" name="Google Shape;457;g39b2c9dab85_0_2626"/>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58" name="Google Shape;458;g39b2c9dab85_0_2626"/>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459" name="Google Shape;459;g39b2c9dab85_0_2626"/>
          <p:cNvPicPr preferRelativeResize="0"/>
          <p:nvPr/>
        </p:nvPicPr>
        <p:blipFill rotWithShape="1">
          <a:blip r:embed="rId3">
            <a:alphaModFix/>
          </a:blip>
          <a:srcRect/>
          <a:stretch/>
        </p:blipFill>
        <p:spPr>
          <a:xfrm>
            <a:off x="8656100" y="272400"/>
            <a:ext cx="243500" cy="221275"/>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slide 11">
  <p:cSld name="TITLE_17">
    <p:bg>
      <p:bgPr>
        <a:blipFill>
          <a:blip r:embed="rId2">
            <a:alphaModFix/>
          </a:blip>
          <a:stretch>
            <a:fillRect/>
          </a:stretch>
        </a:blipFill>
        <a:effectLst/>
      </p:bgPr>
    </p:bg>
    <p:spTree>
      <p:nvGrpSpPr>
        <p:cNvPr id="1" name="Shape 460"/>
        <p:cNvGrpSpPr/>
        <p:nvPr/>
      </p:nvGrpSpPr>
      <p:grpSpPr>
        <a:xfrm>
          <a:off x="0" y="0"/>
          <a:ext cx="0" cy="0"/>
          <a:chOff x="0" y="0"/>
          <a:chExt cx="0" cy="0"/>
        </a:xfrm>
      </p:grpSpPr>
      <p:sp>
        <p:nvSpPr>
          <p:cNvPr id="461" name="Google Shape;461;g39b2c9dab85_0_263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2" name="Google Shape;462;g39b2c9dab85_0_2631"/>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3" name="Google Shape;463;g39b2c9dab85_0_2631"/>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12">
  <p:cSld name="TITLE_18">
    <p:bg>
      <p:bgPr>
        <a:blipFill>
          <a:blip r:embed="rId2">
            <a:alphaModFix/>
          </a:blip>
          <a:stretch>
            <a:fillRect/>
          </a:stretch>
        </a:blipFill>
        <a:effectLst/>
      </p:bgPr>
    </p:bg>
    <p:spTree>
      <p:nvGrpSpPr>
        <p:cNvPr id="1" name="Shape 464"/>
        <p:cNvGrpSpPr/>
        <p:nvPr/>
      </p:nvGrpSpPr>
      <p:grpSpPr>
        <a:xfrm>
          <a:off x="0" y="0"/>
          <a:ext cx="0" cy="0"/>
          <a:chOff x="0" y="0"/>
          <a:chExt cx="0" cy="0"/>
        </a:xfrm>
      </p:grpSpPr>
      <p:sp>
        <p:nvSpPr>
          <p:cNvPr id="465" name="Google Shape;465;g39b2c9dab85_0_263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66" name="Google Shape;466;g39b2c9dab85_0_263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7" name="Google Shape;467;g39b2c9dab85_0_263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slide 13">
  <p:cSld name="TITLE_19">
    <p:bg>
      <p:bgPr>
        <a:blipFill>
          <a:blip r:embed="rId2">
            <a:alphaModFix/>
          </a:blip>
          <a:stretch>
            <a:fillRect/>
          </a:stretch>
        </a:blipFill>
        <a:effectLst/>
      </p:bgPr>
    </p:bg>
    <p:spTree>
      <p:nvGrpSpPr>
        <p:cNvPr id="1" name="Shape 468"/>
        <p:cNvGrpSpPr/>
        <p:nvPr/>
      </p:nvGrpSpPr>
      <p:grpSpPr>
        <a:xfrm>
          <a:off x="0" y="0"/>
          <a:ext cx="0" cy="0"/>
          <a:chOff x="0" y="0"/>
          <a:chExt cx="0" cy="0"/>
        </a:xfrm>
      </p:grpSpPr>
      <p:sp>
        <p:nvSpPr>
          <p:cNvPr id="469" name="Google Shape;469;g39b2c9dab85_0_263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0" name="Google Shape;470;g39b2c9dab85_0_2639"/>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1" name="Google Shape;471;g39b2c9dab85_0_2639"/>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11 1">
  <p:cSld name="TITLE_17_1">
    <p:bg>
      <p:bgPr>
        <a:blipFill>
          <a:blip r:embed="rId2">
            <a:alphaModFix/>
          </a:blip>
          <a:stretch>
            <a:fillRect/>
          </a:stretch>
        </a:blipFill>
        <a:effectLst/>
      </p:bgPr>
    </p:bg>
    <p:spTree>
      <p:nvGrpSpPr>
        <p:cNvPr id="1" name="Shape 472"/>
        <p:cNvGrpSpPr/>
        <p:nvPr/>
      </p:nvGrpSpPr>
      <p:grpSpPr>
        <a:xfrm>
          <a:off x="0" y="0"/>
          <a:ext cx="0" cy="0"/>
          <a:chOff x="0" y="0"/>
          <a:chExt cx="0" cy="0"/>
        </a:xfrm>
      </p:grpSpPr>
      <p:sp>
        <p:nvSpPr>
          <p:cNvPr id="473" name="Google Shape;473;g39b2c9dab85_0_264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4" name="Google Shape;474;g39b2c9dab85_0_264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5" name="Google Shape;475;g39b2c9dab85_0_264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slide 15">
  <p:cSld name="TITLE_20">
    <p:bg>
      <p:bgPr>
        <a:blipFill>
          <a:blip r:embed="rId2">
            <a:alphaModFix/>
          </a:blip>
          <a:stretch>
            <a:fillRect/>
          </a:stretch>
        </a:blipFill>
        <a:effectLst/>
      </p:bgPr>
    </p:bg>
    <p:spTree>
      <p:nvGrpSpPr>
        <p:cNvPr id="1" name="Shape 476"/>
        <p:cNvGrpSpPr/>
        <p:nvPr/>
      </p:nvGrpSpPr>
      <p:grpSpPr>
        <a:xfrm>
          <a:off x="0" y="0"/>
          <a:ext cx="0" cy="0"/>
          <a:chOff x="0" y="0"/>
          <a:chExt cx="0" cy="0"/>
        </a:xfrm>
      </p:grpSpPr>
      <p:sp>
        <p:nvSpPr>
          <p:cNvPr id="477" name="Google Shape;477;g39b2c9dab85_0_26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78" name="Google Shape;478;g39b2c9dab85_0_264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79" name="Google Shape;479;g39b2c9dab85_0_264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16">
  <p:cSld name="TITLE_21">
    <p:bg>
      <p:bgPr>
        <a:blipFill>
          <a:blip r:embed="rId2">
            <a:alphaModFix/>
          </a:blip>
          <a:stretch>
            <a:fillRect/>
          </a:stretch>
        </a:blipFill>
        <a:effectLst/>
      </p:bgPr>
    </p:bg>
    <p:spTree>
      <p:nvGrpSpPr>
        <p:cNvPr id="1" name="Shape 480"/>
        <p:cNvGrpSpPr/>
        <p:nvPr/>
      </p:nvGrpSpPr>
      <p:grpSpPr>
        <a:xfrm>
          <a:off x="0" y="0"/>
          <a:ext cx="0" cy="0"/>
          <a:chOff x="0" y="0"/>
          <a:chExt cx="0" cy="0"/>
        </a:xfrm>
      </p:grpSpPr>
      <p:sp>
        <p:nvSpPr>
          <p:cNvPr id="481" name="Google Shape;481;g39b2c9dab85_0_265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2" name="Google Shape;482;g39b2c9dab85_0_2651"/>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3" name="Google Shape;483;g39b2c9dab85_0_2651"/>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17">
  <p:cSld name="TITLE_22">
    <p:bg>
      <p:bgPr>
        <a:blipFill>
          <a:blip r:embed="rId2">
            <a:alphaModFix/>
          </a:blip>
          <a:stretch>
            <a:fillRect/>
          </a:stretch>
        </a:blipFill>
        <a:effectLst/>
      </p:bgPr>
    </p:bg>
    <p:spTree>
      <p:nvGrpSpPr>
        <p:cNvPr id="1" name="Shape 484"/>
        <p:cNvGrpSpPr/>
        <p:nvPr/>
      </p:nvGrpSpPr>
      <p:grpSpPr>
        <a:xfrm>
          <a:off x="0" y="0"/>
          <a:ext cx="0" cy="0"/>
          <a:chOff x="0" y="0"/>
          <a:chExt cx="0" cy="0"/>
        </a:xfrm>
      </p:grpSpPr>
      <p:sp>
        <p:nvSpPr>
          <p:cNvPr id="485" name="Google Shape;485;g39b2c9dab85_0_265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86" name="Google Shape;486;g39b2c9dab85_0_265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7" name="Google Shape;487;g39b2c9dab85_0_265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492"/>
        <p:cNvGrpSpPr/>
        <p:nvPr/>
      </p:nvGrpSpPr>
      <p:grpSpPr>
        <a:xfrm>
          <a:off x="0" y="0"/>
          <a:ext cx="0" cy="0"/>
          <a:chOff x="0" y="0"/>
          <a:chExt cx="0" cy="0"/>
        </a:xfrm>
      </p:grpSpPr>
      <p:sp>
        <p:nvSpPr>
          <p:cNvPr id="493" name="Google Shape;493;g39b2c9dab85_0_266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4" name="Google Shape;494;g39b2c9dab85_0_266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5" name="Google Shape;495;g39b2c9dab85_0_266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lide 6">
  <p:cSld name="TITLE_6">
    <p:bg>
      <p:bgPr>
        <a:blipFill>
          <a:blip r:embed="rId2">
            <a:alphaModFix/>
          </a:blip>
          <a:stretch>
            <a:fillRect/>
          </a:stretch>
        </a:blipFill>
        <a:effectLst/>
      </p:bgPr>
    </p:bg>
    <p:spTree>
      <p:nvGrpSpPr>
        <p:cNvPr id="1" name="Shape 496"/>
        <p:cNvGrpSpPr/>
        <p:nvPr/>
      </p:nvGrpSpPr>
      <p:grpSpPr>
        <a:xfrm>
          <a:off x="0" y="0"/>
          <a:ext cx="0" cy="0"/>
          <a:chOff x="0" y="0"/>
          <a:chExt cx="0" cy="0"/>
        </a:xfrm>
      </p:grpSpPr>
      <p:sp>
        <p:nvSpPr>
          <p:cNvPr id="497" name="Google Shape;497;g39b2c9dab85_0_266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498" name="Google Shape;498;g39b2c9dab85_0_266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99" name="Google Shape;499;g39b2c9dab85_0_266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56"/>
        <p:cNvGrpSpPr/>
        <p:nvPr/>
      </p:nvGrpSpPr>
      <p:grpSpPr>
        <a:xfrm>
          <a:off x="0" y="0"/>
          <a:ext cx="0" cy="0"/>
          <a:chOff x="0" y="0"/>
          <a:chExt cx="0" cy="0"/>
        </a:xfrm>
      </p:grpSpPr>
      <p:sp>
        <p:nvSpPr>
          <p:cNvPr id="57" name="Google Shape;57;g3860e089c09_0_275"/>
          <p:cNvSpPr/>
          <p:nvPr/>
        </p:nvSpPr>
        <p:spPr>
          <a:xfrm>
            <a:off x="0" y="0"/>
            <a:ext cx="9144000" cy="6858000"/>
          </a:xfrm>
          <a:prstGeom prst="rect">
            <a:avLst/>
          </a:prstGeom>
          <a:solidFill>
            <a:srgbClr val="17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8" name="Google Shape;58;g3860e089c09_0_275"/>
          <p:cNvSpPr txBox="1">
            <a:spLocks noGrp="1"/>
          </p:cNvSpPr>
          <p:nvPr>
            <p:ph type="ctrTitle"/>
          </p:nvPr>
        </p:nvSpPr>
        <p:spPr>
          <a:xfrm>
            <a:off x="310551" y="2791970"/>
            <a:ext cx="8160600" cy="12033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9" name="Google Shape;59;g3860e089c09_0_275"/>
          <p:cNvSpPr txBox="1">
            <a:spLocks noGrp="1"/>
          </p:cNvSpPr>
          <p:nvPr>
            <p:ph type="body" idx="1"/>
          </p:nvPr>
        </p:nvSpPr>
        <p:spPr>
          <a:xfrm>
            <a:off x="308754" y="4066031"/>
            <a:ext cx="8206800" cy="12033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solidFill>
                  <a:schemeClr val="lt1"/>
                </a:solidFill>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0" name="Google Shape;60;g3860e089c09_0_275" descr="A white arrow with black text&#10;&#10;Description automatically generated"/>
          <p:cNvPicPr preferRelativeResize="0"/>
          <p:nvPr/>
        </p:nvPicPr>
        <p:blipFill rotWithShape="1">
          <a:blip r:embed="rId2">
            <a:alphaModFix/>
          </a:blip>
          <a:srcRect/>
          <a:stretch/>
        </p:blipFill>
        <p:spPr>
          <a:xfrm>
            <a:off x="301300" y="5531442"/>
            <a:ext cx="1055395" cy="74181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0"/>
        <p:cNvGrpSpPr/>
        <p:nvPr/>
      </p:nvGrpSpPr>
      <p:grpSpPr>
        <a:xfrm>
          <a:off x="0" y="0"/>
          <a:ext cx="0" cy="0"/>
          <a:chOff x="0" y="0"/>
          <a:chExt cx="0" cy="0"/>
        </a:xfrm>
      </p:grpSpPr>
      <p:sp>
        <p:nvSpPr>
          <p:cNvPr id="501" name="Google Shape;501;g39b2c9dab85_0_267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02" name="Google Shape;502;g39b2c9dab85_0_267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3" name="Google Shape;503;g39b2c9dab85_0_267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4"/>
        <p:cNvGrpSpPr/>
        <p:nvPr/>
      </p:nvGrpSpPr>
      <p:grpSpPr>
        <a:xfrm>
          <a:off x="0" y="0"/>
          <a:ext cx="0" cy="0"/>
          <a:chOff x="0" y="0"/>
          <a:chExt cx="0" cy="0"/>
        </a:xfrm>
      </p:grpSpPr>
      <p:sp>
        <p:nvSpPr>
          <p:cNvPr id="505" name="Google Shape;505;g39b2c9dab85_0_267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6" name="Google Shape;506;g39b2c9dab85_0_267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7" name="Google Shape;507;g39b2c9dab85_0_267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08"/>
        <p:cNvGrpSpPr/>
        <p:nvPr/>
      </p:nvGrpSpPr>
      <p:grpSpPr>
        <a:xfrm>
          <a:off x="0" y="0"/>
          <a:ext cx="0" cy="0"/>
          <a:chOff x="0" y="0"/>
          <a:chExt cx="0" cy="0"/>
        </a:xfrm>
      </p:grpSpPr>
      <p:sp>
        <p:nvSpPr>
          <p:cNvPr id="509" name="Google Shape;509;g39b2c9dab85_0_2679"/>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10" name="Google Shape;510;g39b2c9dab85_0_267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1"/>
        <p:cNvGrpSpPr/>
        <p:nvPr/>
      </p:nvGrpSpPr>
      <p:grpSpPr>
        <a:xfrm>
          <a:off x="0" y="0"/>
          <a:ext cx="0" cy="0"/>
          <a:chOff x="0" y="0"/>
          <a:chExt cx="0" cy="0"/>
        </a:xfrm>
      </p:grpSpPr>
      <p:sp>
        <p:nvSpPr>
          <p:cNvPr id="512" name="Google Shape;512;g39b2c9dab85_0_268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3" name="Google Shape;513;g39b2c9dab85_0_2682"/>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4" name="Google Shape;514;g39b2c9dab85_0_2682"/>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5" name="Google Shape;515;g39b2c9dab85_0_268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6"/>
        <p:cNvGrpSpPr/>
        <p:nvPr/>
      </p:nvGrpSpPr>
      <p:grpSpPr>
        <a:xfrm>
          <a:off x="0" y="0"/>
          <a:ext cx="0" cy="0"/>
          <a:chOff x="0" y="0"/>
          <a:chExt cx="0" cy="0"/>
        </a:xfrm>
      </p:grpSpPr>
      <p:sp>
        <p:nvSpPr>
          <p:cNvPr id="517" name="Google Shape;517;g39b2c9dab85_0_268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8" name="Google Shape;518;g39b2c9dab85_0_268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9"/>
        <p:cNvGrpSpPr/>
        <p:nvPr/>
      </p:nvGrpSpPr>
      <p:grpSpPr>
        <a:xfrm>
          <a:off x="0" y="0"/>
          <a:ext cx="0" cy="0"/>
          <a:chOff x="0" y="0"/>
          <a:chExt cx="0" cy="0"/>
        </a:xfrm>
      </p:grpSpPr>
      <p:sp>
        <p:nvSpPr>
          <p:cNvPr id="520" name="Google Shape;520;g39b2c9dab85_0_2690"/>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21" name="Google Shape;521;g39b2c9dab85_0_2690"/>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2" name="Google Shape;522;g39b2c9dab85_0_269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23"/>
        <p:cNvGrpSpPr/>
        <p:nvPr/>
      </p:nvGrpSpPr>
      <p:grpSpPr>
        <a:xfrm>
          <a:off x="0" y="0"/>
          <a:ext cx="0" cy="0"/>
          <a:chOff x="0" y="0"/>
          <a:chExt cx="0" cy="0"/>
        </a:xfrm>
      </p:grpSpPr>
      <p:sp>
        <p:nvSpPr>
          <p:cNvPr id="524" name="Google Shape;524;g39b2c9dab85_0_2694"/>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25" name="Google Shape;525;g39b2c9dab85_0_269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6"/>
        <p:cNvGrpSpPr/>
        <p:nvPr/>
      </p:nvGrpSpPr>
      <p:grpSpPr>
        <a:xfrm>
          <a:off x="0" y="0"/>
          <a:ext cx="0" cy="0"/>
          <a:chOff x="0" y="0"/>
          <a:chExt cx="0" cy="0"/>
        </a:xfrm>
      </p:grpSpPr>
      <p:sp>
        <p:nvSpPr>
          <p:cNvPr id="527" name="Google Shape;527;g39b2c9dab85_0_269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39b2c9dab85_0_269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29" name="Google Shape;529;g39b2c9dab85_0_2697"/>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30" name="Google Shape;530;g39b2c9dab85_0_2697"/>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31" name="Google Shape;531;g39b2c9dab85_0_269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2"/>
        <p:cNvGrpSpPr/>
        <p:nvPr/>
      </p:nvGrpSpPr>
      <p:grpSpPr>
        <a:xfrm>
          <a:off x="0" y="0"/>
          <a:ext cx="0" cy="0"/>
          <a:chOff x="0" y="0"/>
          <a:chExt cx="0" cy="0"/>
        </a:xfrm>
      </p:grpSpPr>
      <p:sp>
        <p:nvSpPr>
          <p:cNvPr id="533" name="Google Shape;533;g39b2c9dab85_0_2703"/>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34" name="Google Shape;534;g39b2c9dab85_0_270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5"/>
        <p:cNvGrpSpPr/>
        <p:nvPr/>
      </p:nvGrpSpPr>
      <p:grpSpPr>
        <a:xfrm>
          <a:off x="0" y="0"/>
          <a:ext cx="0" cy="0"/>
          <a:chOff x="0" y="0"/>
          <a:chExt cx="0" cy="0"/>
        </a:xfrm>
      </p:grpSpPr>
      <p:sp>
        <p:nvSpPr>
          <p:cNvPr id="536" name="Google Shape;536;g39b2c9dab85_0_2706"/>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37" name="Google Shape;537;g39b2c9dab85_0_2706"/>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38" name="Google Shape;538;g39b2c9dab85_0_270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with quote">
  <p:cSld name="Bullets with quote">
    <p:spTree>
      <p:nvGrpSpPr>
        <p:cNvPr id="1" name="Shape 61"/>
        <p:cNvGrpSpPr/>
        <p:nvPr/>
      </p:nvGrpSpPr>
      <p:grpSpPr>
        <a:xfrm>
          <a:off x="0" y="0"/>
          <a:ext cx="0" cy="0"/>
          <a:chOff x="0" y="0"/>
          <a:chExt cx="0" cy="0"/>
        </a:xfrm>
      </p:grpSpPr>
      <p:sp>
        <p:nvSpPr>
          <p:cNvPr id="62" name="Google Shape;62;g3860e089c09_0_280"/>
          <p:cNvSpPr txBox="1">
            <a:spLocks noGrp="1"/>
          </p:cNvSpPr>
          <p:nvPr>
            <p:ph type="title"/>
          </p:nvPr>
        </p:nvSpPr>
        <p:spPr>
          <a:xfrm>
            <a:off x="310551" y="416495"/>
            <a:ext cx="8205000" cy="1325700"/>
          </a:xfrm>
          <a:prstGeom prst="rect">
            <a:avLst/>
          </a:prstGeom>
          <a:noFill/>
          <a:ln>
            <a:noFill/>
          </a:ln>
        </p:spPr>
        <p:txBody>
          <a:bodyPr spcFirstLastPara="1" wrap="square" lIns="91425" tIns="45700" rIns="91425" bIns="45700" anchor="ctr" anchorCtr="0">
            <a:noAutofit/>
          </a:bodyPr>
          <a:lstStyle>
            <a:lvl1pPr lvl="0" algn="l">
              <a:lnSpc>
                <a:spcPct val="12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3" name="Google Shape;63;g3860e089c09_0_280"/>
          <p:cNvSpPr txBox="1">
            <a:spLocks noGrp="1"/>
          </p:cNvSpPr>
          <p:nvPr>
            <p:ph type="body" idx="1"/>
          </p:nvPr>
        </p:nvSpPr>
        <p:spPr>
          <a:xfrm>
            <a:off x="310551" y="1900238"/>
            <a:ext cx="4854900" cy="3301500"/>
          </a:xfrm>
          <a:prstGeom prst="rect">
            <a:avLst/>
          </a:prstGeom>
          <a:noFill/>
          <a:ln>
            <a:noFill/>
          </a:ln>
        </p:spPr>
        <p:txBody>
          <a:bodyPr spcFirstLastPara="1" wrap="square" lIns="91425" tIns="45700" rIns="91425" bIns="45700" anchor="t" anchorCtr="0">
            <a:noAutofit/>
          </a:bodyPr>
          <a:lstStyle>
            <a:lvl1pPr marL="457200" lvl="0"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1pPr>
            <a:lvl2pPr marL="914400" lvl="1"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2pPr>
            <a:lvl3pPr marL="1371600" lvl="2"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3pPr>
            <a:lvl4pPr marL="1828800" lvl="3"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3860e089c09_0_280"/>
          <p:cNvSpPr txBox="1">
            <a:spLocks noGrp="1"/>
          </p:cNvSpPr>
          <p:nvPr>
            <p:ph type="body" idx="2"/>
          </p:nvPr>
        </p:nvSpPr>
        <p:spPr>
          <a:xfrm>
            <a:off x="5442347" y="1900238"/>
            <a:ext cx="3072900" cy="40926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0"/>
              </a:spcBef>
              <a:spcAft>
                <a:spcPts val="0"/>
              </a:spcAft>
              <a:buSzPts val="3800"/>
              <a:buNone/>
              <a:defRPr sz="3800">
                <a:solidFill>
                  <a:srgbClr val="178351"/>
                </a:solidFill>
                <a:latin typeface="Arial"/>
                <a:ea typeface="Arial"/>
                <a:cs typeface="Arial"/>
                <a:sym typeface="Arial"/>
              </a:defRPr>
            </a:lvl1pPr>
            <a:lvl2pPr marL="914400" lvl="1" indent="-228600" algn="l">
              <a:lnSpc>
                <a:spcPct val="110000"/>
              </a:lnSpc>
              <a:spcBef>
                <a:spcPts val="0"/>
              </a:spcBef>
              <a:spcAft>
                <a:spcPts val="0"/>
              </a:spcAft>
              <a:buSzPts val="2000"/>
              <a:buNone/>
              <a:defRPr>
                <a:latin typeface="Arial"/>
                <a:ea typeface="Arial"/>
                <a:cs typeface="Arial"/>
                <a:sym typeface="Arial"/>
              </a:defRPr>
            </a:lvl2pPr>
            <a:lvl3pPr marL="1371600" lvl="2" indent="-228600" algn="l">
              <a:lnSpc>
                <a:spcPct val="110000"/>
              </a:lnSpc>
              <a:spcBef>
                <a:spcPts val="0"/>
              </a:spcBef>
              <a:spcAft>
                <a:spcPts val="0"/>
              </a:spcAft>
              <a:buSzPts val="2000"/>
              <a:buNone/>
              <a:defRPr>
                <a:latin typeface="Arial"/>
                <a:ea typeface="Arial"/>
                <a:cs typeface="Arial"/>
                <a:sym typeface="Arial"/>
              </a:defRPr>
            </a:lvl3pPr>
            <a:lvl4pPr marL="1828800" lvl="3" indent="-228600" algn="l">
              <a:lnSpc>
                <a:spcPct val="90000"/>
              </a:lnSpc>
              <a:spcBef>
                <a:spcPts val="500"/>
              </a:spcBef>
              <a:spcAft>
                <a:spcPts val="0"/>
              </a:spcAft>
              <a:buSzPts val="1800"/>
              <a:buNone/>
              <a:defRPr>
                <a:latin typeface="Arial"/>
                <a:ea typeface="Arial"/>
                <a:cs typeface="Arial"/>
                <a:sym typeface="Arial"/>
              </a:defRPr>
            </a:lvl4pPr>
            <a:lvl5pPr marL="2286000" lvl="4" indent="-228600" algn="l">
              <a:lnSpc>
                <a:spcPct val="90000"/>
              </a:lnSpc>
              <a:spcBef>
                <a:spcPts val="500"/>
              </a:spcBef>
              <a:spcAft>
                <a:spcPts val="0"/>
              </a:spcAft>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9"/>
        <p:cNvGrpSpPr/>
        <p:nvPr/>
      </p:nvGrpSpPr>
      <p:grpSpPr>
        <a:xfrm>
          <a:off x="0" y="0"/>
          <a:ext cx="0" cy="0"/>
          <a:chOff x="0" y="0"/>
          <a:chExt cx="0" cy="0"/>
        </a:xfrm>
      </p:grpSpPr>
      <p:sp>
        <p:nvSpPr>
          <p:cNvPr id="540" name="Google Shape;540;g39b2c9dab85_0_271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1">
  <p:cSld name="Title slide">
    <p:spTree>
      <p:nvGrpSpPr>
        <p:cNvPr id="1" name="Shape 541"/>
        <p:cNvGrpSpPr/>
        <p:nvPr/>
      </p:nvGrpSpPr>
      <p:grpSpPr>
        <a:xfrm>
          <a:off x="0" y="0"/>
          <a:ext cx="0" cy="0"/>
          <a:chOff x="0" y="0"/>
          <a:chExt cx="0" cy="0"/>
        </a:xfrm>
      </p:grpSpPr>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itle slide 4">
  <p:cSld name="TITLE_4">
    <p:bg>
      <p:bgPr>
        <a:blipFill>
          <a:blip r:embed="rId2">
            <a:alphaModFix/>
          </a:blip>
          <a:stretch>
            <a:fillRect/>
          </a:stretch>
        </a:blipFill>
        <a:effectLst/>
      </p:bgPr>
    </p:bg>
    <p:spTree>
      <p:nvGrpSpPr>
        <p:cNvPr id="1" name="Shape 542"/>
        <p:cNvGrpSpPr/>
        <p:nvPr/>
      </p:nvGrpSpPr>
      <p:grpSpPr>
        <a:xfrm>
          <a:off x="0" y="0"/>
          <a:ext cx="0" cy="0"/>
          <a:chOff x="0" y="0"/>
          <a:chExt cx="0" cy="0"/>
        </a:xfrm>
      </p:grpSpPr>
      <p:sp>
        <p:nvSpPr>
          <p:cNvPr id="543" name="Google Shape;543;g39b2c9dab85_0_27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44" name="Google Shape;544;g39b2c9dab85_0_271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5" name="Google Shape;545;g39b2c9dab85_0_271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6"/>
        <p:cNvGrpSpPr/>
        <p:nvPr/>
      </p:nvGrpSpPr>
      <p:grpSpPr>
        <a:xfrm>
          <a:off x="0" y="0"/>
          <a:ext cx="0" cy="0"/>
          <a:chOff x="0" y="0"/>
          <a:chExt cx="0" cy="0"/>
        </a:xfrm>
      </p:grpSpPr>
      <p:sp>
        <p:nvSpPr>
          <p:cNvPr id="547" name="Google Shape;547;g39b2c9dab85_0_2717"/>
          <p:cNvSpPr txBox="1">
            <a:spLocks noGrp="1"/>
          </p:cNvSpPr>
          <p:nvPr>
            <p:ph type="title"/>
          </p:nvPr>
        </p:nvSpPr>
        <p:spPr>
          <a:xfrm>
            <a:off x="946404" y="365760"/>
            <a:ext cx="7269600" cy="1325700"/>
          </a:xfrm>
          <a:prstGeom prst="rect">
            <a:avLst/>
          </a:prstGeom>
          <a:noFill/>
          <a:ln>
            <a:noFill/>
          </a:ln>
        </p:spPr>
        <p:txBody>
          <a:bodyPr spcFirstLastPara="1" wrap="square" lIns="83800" tIns="41900" rIns="83800" bIns="41900" anchor="b" anchorCtr="0">
            <a:normAutofit/>
          </a:bodyPr>
          <a:lstStyle>
            <a:lvl1pPr lvl="0" algn="l">
              <a:lnSpc>
                <a:spcPct val="90000"/>
              </a:lnSpc>
              <a:spcBef>
                <a:spcPts val="0"/>
              </a:spcBef>
              <a:spcAft>
                <a:spcPts val="0"/>
              </a:spcAft>
              <a:buClr>
                <a:schemeClr val="dk1"/>
              </a:buClr>
              <a:buSzPts val="17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8" name="Google Shape;548;g39b2c9dab85_0_2717"/>
          <p:cNvSpPr txBox="1">
            <a:spLocks noGrp="1"/>
          </p:cNvSpPr>
          <p:nvPr>
            <p:ph type="body" idx="1"/>
          </p:nvPr>
        </p:nvSpPr>
        <p:spPr>
          <a:xfrm>
            <a:off x="946404" y="1828801"/>
            <a:ext cx="6446400" cy="4351200"/>
          </a:xfrm>
          <a:prstGeom prst="rect">
            <a:avLst/>
          </a:prstGeom>
          <a:noFill/>
          <a:ln>
            <a:noFill/>
          </a:ln>
        </p:spPr>
        <p:txBody>
          <a:bodyPr spcFirstLastPara="1" wrap="square" lIns="83800" tIns="41900" rIns="83800" bIns="41900" anchor="t" anchorCtr="0">
            <a:normAutofit/>
          </a:bodyPr>
          <a:lstStyle>
            <a:lvl1pPr marL="457200" lvl="0" indent="-317500" algn="l">
              <a:lnSpc>
                <a:spcPct val="95000"/>
              </a:lnSpc>
              <a:spcBef>
                <a:spcPts val="1300"/>
              </a:spcBef>
              <a:spcAft>
                <a:spcPts val="0"/>
              </a:spcAft>
              <a:buSzPts val="1400"/>
              <a:buChar char="●"/>
              <a:defRPr/>
            </a:lvl1pPr>
            <a:lvl2pPr marL="914400" lvl="1" indent="-336550" algn="l">
              <a:lnSpc>
                <a:spcPct val="90000"/>
              </a:lnSpc>
              <a:spcBef>
                <a:spcPts val="300"/>
              </a:spcBef>
              <a:spcAft>
                <a:spcPts val="0"/>
              </a:spcAft>
              <a:buSzPts val="1700"/>
              <a:buChar char="○"/>
              <a:defRPr/>
            </a:lvl2pPr>
            <a:lvl3pPr marL="1371600" lvl="2" indent="-336550" algn="l">
              <a:lnSpc>
                <a:spcPct val="90000"/>
              </a:lnSpc>
              <a:spcBef>
                <a:spcPts val="300"/>
              </a:spcBef>
              <a:spcAft>
                <a:spcPts val="0"/>
              </a:spcAft>
              <a:buSzPts val="1700"/>
              <a:buChar char="■"/>
              <a:defRPr/>
            </a:lvl3pPr>
            <a:lvl4pPr marL="1828800" lvl="3" indent="-336550" algn="l">
              <a:lnSpc>
                <a:spcPct val="90000"/>
              </a:lnSpc>
              <a:spcBef>
                <a:spcPts val="300"/>
              </a:spcBef>
              <a:spcAft>
                <a:spcPts val="0"/>
              </a:spcAft>
              <a:buSzPts val="1700"/>
              <a:buChar char="●"/>
              <a:defRPr/>
            </a:lvl4pPr>
            <a:lvl5pPr marL="2286000" lvl="4" indent="-336550" algn="l">
              <a:lnSpc>
                <a:spcPct val="90000"/>
              </a:lnSpc>
              <a:spcBef>
                <a:spcPts val="300"/>
              </a:spcBef>
              <a:spcAft>
                <a:spcPts val="0"/>
              </a:spcAft>
              <a:buSzPts val="1700"/>
              <a:buChar char="○"/>
              <a:defRPr/>
            </a:lvl5pPr>
            <a:lvl6pPr marL="2743200" lvl="5" indent="-336550" algn="l">
              <a:lnSpc>
                <a:spcPct val="90000"/>
              </a:lnSpc>
              <a:spcBef>
                <a:spcPts val="300"/>
              </a:spcBef>
              <a:spcAft>
                <a:spcPts val="0"/>
              </a:spcAft>
              <a:buSzPts val="1700"/>
              <a:buChar char="■"/>
              <a:defRPr/>
            </a:lvl6pPr>
            <a:lvl7pPr marL="3200400" lvl="6" indent="-336550" algn="l">
              <a:lnSpc>
                <a:spcPct val="90000"/>
              </a:lnSpc>
              <a:spcBef>
                <a:spcPts val="300"/>
              </a:spcBef>
              <a:spcAft>
                <a:spcPts val="0"/>
              </a:spcAft>
              <a:buSzPts val="1700"/>
              <a:buChar char="●"/>
              <a:defRPr/>
            </a:lvl7pPr>
            <a:lvl8pPr marL="3657600" lvl="7" indent="-336550" algn="l">
              <a:lnSpc>
                <a:spcPct val="90000"/>
              </a:lnSpc>
              <a:spcBef>
                <a:spcPts val="300"/>
              </a:spcBef>
              <a:spcAft>
                <a:spcPts val="0"/>
              </a:spcAft>
              <a:buSzPts val="1700"/>
              <a:buChar char="○"/>
              <a:defRPr/>
            </a:lvl8pPr>
            <a:lvl9pPr marL="4114800" lvl="8" indent="-336550" algn="l">
              <a:lnSpc>
                <a:spcPct val="90000"/>
              </a:lnSpc>
              <a:spcBef>
                <a:spcPts val="300"/>
              </a:spcBef>
              <a:spcAft>
                <a:spcPts val="300"/>
              </a:spcAft>
              <a:buSzPts val="1700"/>
              <a:buChar char="■"/>
              <a:defRPr/>
            </a:lvl9pPr>
          </a:lstStyle>
          <a:p>
            <a:endParaRPr/>
          </a:p>
        </p:txBody>
      </p:sp>
      <p:sp>
        <p:nvSpPr>
          <p:cNvPr id="549" name="Google Shape;549;g39b2c9dab85_0_2717"/>
          <p:cNvSpPr txBox="1">
            <a:spLocks noGrp="1"/>
          </p:cNvSpPr>
          <p:nvPr>
            <p:ph type="dt" idx="10"/>
          </p:nvPr>
        </p:nvSpPr>
        <p:spPr>
          <a:xfrm rot="-5400000">
            <a:off x="7831634" y="1044300"/>
            <a:ext cx="1904700" cy="273900"/>
          </a:xfrm>
          <a:prstGeom prst="rect">
            <a:avLst/>
          </a:prstGeom>
          <a:noFill/>
          <a:ln>
            <a:noFill/>
          </a:ln>
        </p:spPr>
        <p:txBody>
          <a:bodyPr spcFirstLastPara="1" wrap="square" lIns="83800" tIns="41900" rIns="83800" bIns="41900" anchor="ctr" anchorCtr="0">
            <a:noAutofit/>
          </a:bodyPr>
          <a:lstStyle>
            <a:lvl1pPr marR="0" lvl="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550" name="Google Shape;550;g39b2c9dab85_0_2717"/>
          <p:cNvSpPr txBox="1">
            <a:spLocks noGrp="1"/>
          </p:cNvSpPr>
          <p:nvPr>
            <p:ph type="ftr" idx="11"/>
          </p:nvPr>
        </p:nvSpPr>
        <p:spPr>
          <a:xfrm rot="-5400000">
            <a:off x="6993433" y="4092300"/>
            <a:ext cx="3581100" cy="273900"/>
          </a:xfrm>
          <a:prstGeom prst="rect">
            <a:avLst/>
          </a:prstGeom>
          <a:noFill/>
          <a:ln>
            <a:noFill/>
          </a:ln>
        </p:spPr>
        <p:txBody>
          <a:bodyPr spcFirstLastPara="1" wrap="square" lIns="83800" tIns="41900" rIns="83800" bIns="41900" anchor="ctr" anchorCtr="0">
            <a:noAutofit/>
          </a:bodyPr>
          <a:lstStyle>
            <a:lvl1pPr marR="0" lvl="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endParaRPr/>
          </a:p>
        </p:txBody>
      </p:sp>
      <p:sp>
        <p:nvSpPr>
          <p:cNvPr id="551" name="Google Shape;551;g39b2c9dab85_0_2717"/>
          <p:cNvSpPr txBox="1">
            <a:spLocks noGrp="1"/>
          </p:cNvSpPr>
          <p:nvPr>
            <p:ph type="sldNum" idx="12"/>
          </p:nvPr>
        </p:nvSpPr>
        <p:spPr>
          <a:xfrm>
            <a:off x="8441055" y="6172201"/>
            <a:ext cx="685800" cy="593700"/>
          </a:xfrm>
          <a:prstGeom prst="rect">
            <a:avLst/>
          </a:prstGeom>
          <a:noFill/>
          <a:ln>
            <a:noFill/>
          </a:ln>
        </p:spPr>
        <p:txBody>
          <a:bodyPr spcFirstLastPara="1" wrap="square" lIns="25150" tIns="41900" rIns="25150" bIns="41900"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1 1">
  <p:cSld name="TITLE_1">
    <p:bg>
      <p:bgPr>
        <a:blipFill>
          <a:blip r:embed="rId2">
            <a:alphaModFix/>
          </a:blip>
          <a:stretch>
            <a:fillRect/>
          </a:stretch>
        </a:blipFill>
        <a:effectLst/>
      </p:bgPr>
    </p:bg>
    <p:spTree>
      <p:nvGrpSpPr>
        <p:cNvPr id="1" name="Shape 552"/>
        <p:cNvGrpSpPr/>
        <p:nvPr/>
      </p:nvGrpSpPr>
      <p:grpSpPr>
        <a:xfrm>
          <a:off x="0" y="0"/>
          <a:ext cx="0" cy="0"/>
          <a:chOff x="0" y="0"/>
          <a:chExt cx="0" cy="0"/>
        </a:xfrm>
      </p:grpSpPr>
      <p:sp>
        <p:nvSpPr>
          <p:cNvPr id="553" name="Google Shape;553;g39b2c9dab85_0_272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4" name="Google Shape;554;g39b2c9dab85_0_272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5" name="Google Shape;555;g39b2c9dab85_0_272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556"/>
        <p:cNvGrpSpPr/>
        <p:nvPr/>
      </p:nvGrpSpPr>
      <p:grpSpPr>
        <a:xfrm>
          <a:off x="0" y="0"/>
          <a:ext cx="0" cy="0"/>
          <a:chOff x="0" y="0"/>
          <a:chExt cx="0" cy="0"/>
        </a:xfrm>
      </p:grpSpPr>
      <p:sp>
        <p:nvSpPr>
          <p:cNvPr id="557" name="Google Shape;557;g39b2c9dab85_0_272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58" name="Google Shape;558;g39b2c9dab85_0_272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9" name="Google Shape;559;g39b2c9dab85_0_272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slide 8">
  <p:cSld name="TITLE_8">
    <p:bg>
      <p:bgPr>
        <a:blipFill>
          <a:blip r:embed="rId2">
            <a:alphaModFix/>
          </a:blip>
          <a:stretch>
            <a:fillRect/>
          </a:stretch>
        </a:blipFill>
        <a:effectLst/>
      </p:bgPr>
    </p:bg>
    <p:spTree>
      <p:nvGrpSpPr>
        <p:cNvPr id="1" name="Shape 560"/>
        <p:cNvGrpSpPr/>
        <p:nvPr/>
      </p:nvGrpSpPr>
      <p:grpSpPr>
        <a:xfrm>
          <a:off x="0" y="0"/>
          <a:ext cx="0" cy="0"/>
          <a:chOff x="0" y="0"/>
          <a:chExt cx="0" cy="0"/>
        </a:xfrm>
      </p:grpSpPr>
      <p:sp>
        <p:nvSpPr>
          <p:cNvPr id="561" name="Google Shape;561;g39b2c9dab85_0_273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2" name="Google Shape;562;g39b2c9dab85_0_2731"/>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3" name="Google Shape;563;g39b2c9dab85_0_2731"/>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14">
  <p:cSld name="TITLE_14">
    <p:bg>
      <p:bgPr>
        <a:blipFill>
          <a:blip r:embed="rId2">
            <a:alphaModFix/>
          </a:blip>
          <a:stretch>
            <a:fillRect/>
          </a:stretch>
        </a:blipFill>
        <a:effectLst/>
      </p:bgPr>
    </p:bg>
    <p:spTree>
      <p:nvGrpSpPr>
        <p:cNvPr id="1" name="Shape 564"/>
        <p:cNvGrpSpPr/>
        <p:nvPr/>
      </p:nvGrpSpPr>
      <p:grpSpPr>
        <a:xfrm>
          <a:off x="0" y="0"/>
          <a:ext cx="0" cy="0"/>
          <a:chOff x="0" y="0"/>
          <a:chExt cx="0" cy="0"/>
        </a:xfrm>
      </p:grpSpPr>
      <p:sp>
        <p:nvSpPr>
          <p:cNvPr id="565" name="Google Shape;565;g39b2c9dab85_0_273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6" name="Google Shape;566;g39b2c9dab85_0_273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7" name="Google Shape;567;g39b2c9dab85_0_273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slide 5">
  <p:cSld name="TITLE_5">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g39b2c9dab85_0_273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0" name="Google Shape;570;g39b2c9dab85_0_2739"/>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1" name="Google Shape;571;g39b2c9dab85_0_2739"/>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slide 7">
  <p:cSld name="TITLE_15">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g39b2c9dab85_0_274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4" name="Google Shape;574;g39b2c9dab85_0_274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5" name="Google Shape;575;g39b2c9dab85_0_274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ndard Text">
  <p:cSld name="Standard Text">
    <p:spTree>
      <p:nvGrpSpPr>
        <p:cNvPr id="1" name="Shape 65"/>
        <p:cNvGrpSpPr/>
        <p:nvPr/>
      </p:nvGrpSpPr>
      <p:grpSpPr>
        <a:xfrm>
          <a:off x="0" y="0"/>
          <a:ext cx="0" cy="0"/>
          <a:chOff x="0" y="0"/>
          <a:chExt cx="0" cy="0"/>
        </a:xfrm>
      </p:grpSpPr>
      <p:sp>
        <p:nvSpPr>
          <p:cNvPr id="66" name="Google Shape;66;g3860e089c09_0_284"/>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lvl1pPr lvl="0" algn="l">
              <a:lnSpc>
                <a:spcPct val="12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7" name="Google Shape;67;g3860e089c09_0_284"/>
          <p:cNvSpPr txBox="1">
            <a:spLocks noGrp="1"/>
          </p:cNvSpPr>
          <p:nvPr>
            <p:ph type="body" idx="1"/>
          </p:nvPr>
        </p:nvSpPr>
        <p:spPr>
          <a:xfrm>
            <a:off x="310551" y="1900238"/>
            <a:ext cx="8475600" cy="30828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178351"/>
              </a:buClr>
              <a:buSzPts val="2000"/>
              <a:buFont typeface="Arial"/>
              <a:buNone/>
              <a:defRPr sz="2000"/>
            </a:lvl1pPr>
            <a:lvl2pPr marL="914400" lvl="1" indent="-368300" algn="l">
              <a:lnSpc>
                <a:spcPct val="110000"/>
              </a:lnSpc>
              <a:spcBef>
                <a:spcPts val="0"/>
              </a:spcBef>
              <a:spcAft>
                <a:spcPts val="0"/>
              </a:spcAft>
              <a:buClr>
                <a:srgbClr val="178351"/>
              </a:buClr>
              <a:buSzPts val="2200"/>
              <a:buFont typeface="Arial"/>
              <a:buChar char="•"/>
              <a:defRPr sz="2200"/>
            </a:lvl2pPr>
            <a:lvl3pPr marL="1371600" lvl="2" indent="-355600" algn="l">
              <a:lnSpc>
                <a:spcPct val="110000"/>
              </a:lnSpc>
              <a:spcBef>
                <a:spcPts val="0"/>
              </a:spcBef>
              <a:spcAft>
                <a:spcPts val="0"/>
              </a:spcAft>
              <a:buClr>
                <a:srgbClr val="178351"/>
              </a:buClr>
              <a:buSzPts val="2000"/>
              <a:buFont typeface="Arial"/>
              <a:buChar char="•"/>
              <a:defRPr/>
            </a:lvl3pPr>
            <a:lvl4pPr marL="1828800" lvl="3" indent="-342900" algn="l">
              <a:lnSpc>
                <a:spcPct val="90000"/>
              </a:lnSpc>
              <a:spcBef>
                <a:spcPts val="500"/>
              </a:spcBef>
              <a:spcAft>
                <a:spcPts val="0"/>
              </a:spcAft>
              <a:buClr>
                <a:srgbClr val="178351"/>
              </a:buClr>
              <a:buSzPts val="1800"/>
              <a:buFont typeface="Arial"/>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7 1">
  <p:cSld name="TITLE_7">
    <p:bg>
      <p:bgPr>
        <a:blipFill>
          <a:blip r:embed="rId2">
            <a:alphaModFix/>
          </a:blip>
          <a:stretch>
            <a:fillRect/>
          </a:stretch>
        </a:blipFill>
        <a:effectLst/>
      </p:bgPr>
    </p:bg>
    <p:spTree>
      <p:nvGrpSpPr>
        <p:cNvPr id="1" name="Shape 576"/>
        <p:cNvGrpSpPr/>
        <p:nvPr/>
      </p:nvGrpSpPr>
      <p:grpSpPr>
        <a:xfrm>
          <a:off x="0" y="0"/>
          <a:ext cx="0" cy="0"/>
          <a:chOff x="0" y="0"/>
          <a:chExt cx="0" cy="0"/>
        </a:xfrm>
      </p:grpSpPr>
      <p:sp>
        <p:nvSpPr>
          <p:cNvPr id="577" name="Google Shape;577;g39b2c9dab85_0_27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78" name="Google Shape;578;g39b2c9dab85_0_274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9" name="Google Shape;579;g39b2c9dab85_0_274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10">
  <p:cSld name="TITLE_16">
    <p:bg>
      <p:bgPr>
        <a:blipFill>
          <a:blip r:embed="rId2">
            <a:alphaModFix/>
          </a:blip>
          <a:stretch>
            <a:fillRect/>
          </a:stretch>
        </a:blipFill>
        <a:effectLst/>
      </p:bgPr>
    </p:bg>
    <p:spTree>
      <p:nvGrpSpPr>
        <p:cNvPr id="1" name="Shape 580"/>
        <p:cNvGrpSpPr/>
        <p:nvPr/>
      </p:nvGrpSpPr>
      <p:grpSpPr>
        <a:xfrm>
          <a:off x="0" y="0"/>
          <a:ext cx="0" cy="0"/>
          <a:chOff x="0" y="0"/>
          <a:chExt cx="0" cy="0"/>
        </a:xfrm>
      </p:grpSpPr>
      <p:sp>
        <p:nvSpPr>
          <p:cNvPr id="581" name="Google Shape;581;g39b2c9dab85_0_275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2" name="Google Shape;582;g39b2c9dab85_0_2751"/>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3" name="Google Shape;583;g39b2c9dab85_0_2751"/>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584" name="Google Shape;584;g39b2c9dab85_0_2751"/>
          <p:cNvPicPr preferRelativeResize="0"/>
          <p:nvPr/>
        </p:nvPicPr>
        <p:blipFill rotWithShape="1">
          <a:blip r:embed="rId3">
            <a:alphaModFix/>
          </a:blip>
          <a:srcRect/>
          <a:stretch/>
        </p:blipFill>
        <p:spPr>
          <a:xfrm>
            <a:off x="8656100" y="272400"/>
            <a:ext cx="243500" cy="221275"/>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lide 5 1">
  <p:cSld name="TITLE_17">
    <p:bg>
      <p:bgPr>
        <a:blipFill>
          <a:blip r:embed="rId2">
            <a:alphaModFix/>
          </a:blip>
          <a:stretch>
            <a:fillRect/>
          </a:stretch>
        </a:blipFill>
        <a:effectLst/>
      </p:bgPr>
    </p:bg>
    <p:spTree>
      <p:nvGrpSpPr>
        <p:cNvPr id="1" name="Shape 585"/>
        <p:cNvGrpSpPr/>
        <p:nvPr/>
      </p:nvGrpSpPr>
      <p:grpSpPr>
        <a:xfrm>
          <a:off x="0" y="0"/>
          <a:ext cx="0" cy="0"/>
          <a:chOff x="0" y="0"/>
          <a:chExt cx="0" cy="0"/>
        </a:xfrm>
      </p:grpSpPr>
      <p:sp>
        <p:nvSpPr>
          <p:cNvPr id="586" name="Google Shape;586;g39b2c9dab85_0_275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87" name="Google Shape;587;g39b2c9dab85_0_2756"/>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88" name="Google Shape;588;g39b2c9dab85_0_2756"/>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11">
  <p:cSld name="TITLE_17_1">
    <p:bg>
      <p:bgPr>
        <a:blipFill>
          <a:blip r:embed="rId2">
            <a:alphaModFix/>
          </a:blip>
          <a:stretch>
            <a:fillRect/>
          </a:stretch>
        </a:blipFill>
        <a:effectLst/>
      </p:bgPr>
    </p:bg>
    <p:spTree>
      <p:nvGrpSpPr>
        <p:cNvPr id="1" name="Shape 589"/>
        <p:cNvGrpSpPr/>
        <p:nvPr/>
      </p:nvGrpSpPr>
      <p:grpSpPr>
        <a:xfrm>
          <a:off x="0" y="0"/>
          <a:ext cx="0" cy="0"/>
          <a:chOff x="0" y="0"/>
          <a:chExt cx="0" cy="0"/>
        </a:xfrm>
      </p:grpSpPr>
      <p:sp>
        <p:nvSpPr>
          <p:cNvPr id="590" name="Google Shape;590;g39b2c9dab85_0_276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1" name="Google Shape;591;g39b2c9dab85_0_276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2" name="Google Shape;592;g39b2c9dab85_0_276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slide 13">
  <p:cSld name="TITLE_19">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g39b2c9dab85_0_276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5" name="Google Shape;595;g39b2c9dab85_0_2764"/>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96" name="Google Shape;596;g39b2c9dab85_0_2764"/>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slide 9">
  <p:cSld name="TITLE_20">
    <p:bg>
      <p:bgPr>
        <a:blipFill>
          <a:blip r:embed="rId2">
            <a:alphaModFix/>
          </a:blip>
          <a:stretch>
            <a:fillRect/>
          </a:stretch>
        </a:blipFill>
        <a:effectLst/>
      </p:bgPr>
    </p:bg>
    <p:spTree>
      <p:nvGrpSpPr>
        <p:cNvPr id="1" name="Shape 597"/>
        <p:cNvGrpSpPr/>
        <p:nvPr/>
      </p:nvGrpSpPr>
      <p:grpSpPr>
        <a:xfrm>
          <a:off x="0" y="0"/>
          <a:ext cx="0" cy="0"/>
          <a:chOff x="0" y="0"/>
          <a:chExt cx="0" cy="0"/>
        </a:xfrm>
      </p:grpSpPr>
      <p:sp>
        <p:nvSpPr>
          <p:cNvPr id="598" name="Google Shape;598;g39b2c9dab85_0_276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99" name="Google Shape;599;g39b2c9dab85_0_2768"/>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0" name="Google Shape;600;g39b2c9dab85_0_2768"/>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slide 12">
  <p:cSld name="TITLE_21">
    <p:bg>
      <p:bgPr>
        <a:blipFill>
          <a:blip r:embed="rId2">
            <a:alphaModFix/>
          </a:blip>
          <a:stretch>
            <a:fillRect/>
          </a:stretch>
        </a:blipFill>
        <a:effectLst/>
      </p:bgPr>
    </p:bg>
    <p:spTree>
      <p:nvGrpSpPr>
        <p:cNvPr id="1" name="Shape 601"/>
        <p:cNvGrpSpPr/>
        <p:nvPr/>
      </p:nvGrpSpPr>
      <p:grpSpPr>
        <a:xfrm>
          <a:off x="0" y="0"/>
          <a:ext cx="0" cy="0"/>
          <a:chOff x="0" y="0"/>
          <a:chExt cx="0" cy="0"/>
        </a:xfrm>
      </p:grpSpPr>
      <p:sp>
        <p:nvSpPr>
          <p:cNvPr id="602" name="Google Shape;602;g39b2c9dab85_0_277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3" name="Google Shape;603;g39b2c9dab85_0_2772"/>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4" name="Google Shape;604;g39b2c9dab85_0_2772"/>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15">
  <p:cSld name="TITLE_22">
    <p:bg>
      <p:bgPr>
        <a:blipFill>
          <a:blip r:embed="rId2">
            <a:alphaModFix/>
          </a:blip>
          <a:stretch>
            <a:fillRect/>
          </a:stretch>
        </a:blipFill>
        <a:effectLst/>
      </p:bgPr>
    </p:bg>
    <p:spTree>
      <p:nvGrpSpPr>
        <p:cNvPr id="1" name="Shape 605"/>
        <p:cNvGrpSpPr/>
        <p:nvPr/>
      </p:nvGrpSpPr>
      <p:grpSpPr>
        <a:xfrm>
          <a:off x="0" y="0"/>
          <a:ext cx="0" cy="0"/>
          <a:chOff x="0" y="0"/>
          <a:chExt cx="0" cy="0"/>
        </a:xfrm>
      </p:grpSpPr>
      <p:sp>
        <p:nvSpPr>
          <p:cNvPr id="606" name="Google Shape;606;g39b2c9dab85_0_277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07" name="Google Shape;607;g39b2c9dab85_0_2776"/>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8" name="Google Shape;608;g39b2c9dab85_0_2776"/>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Slide">
  <p:cSld name="Picture Slide">
    <p:spTree>
      <p:nvGrpSpPr>
        <p:cNvPr id="1" name="Shape 68"/>
        <p:cNvGrpSpPr/>
        <p:nvPr/>
      </p:nvGrpSpPr>
      <p:grpSpPr>
        <a:xfrm>
          <a:off x="0" y="0"/>
          <a:ext cx="0" cy="0"/>
          <a:chOff x="0" y="0"/>
          <a:chExt cx="0" cy="0"/>
        </a:xfrm>
      </p:grpSpPr>
      <p:sp>
        <p:nvSpPr>
          <p:cNvPr id="69" name="Google Shape;69;g3860e089c09_0_287"/>
          <p:cNvSpPr>
            <a:spLocks noGrp="1"/>
          </p:cNvSpPr>
          <p:nvPr>
            <p:ph type="pic" idx="2"/>
          </p:nvPr>
        </p:nvSpPr>
        <p:spPr>
          <a:xfrm>
            <a:off x="6010797" y="-19455"/>
            <a:ext cx="3133200" cy="5787000"/>
          </a:xfrm>
          <a:prstGeom prst="rect">
            <a:avLst/>
          </a:prstGeom>
          <a:noFill/>
          <a:ln>
            <a:noFill/>
          </a:ln>
        </p:spPr>
      </p:sp>
      <p:sp>
        <p:nvSpPr>
          <p:cNvPr id="70" name="Google Shape;70;g3860e089c09_0_287"/>
          <p:cNvSpPr txBox="1">
            <a:spLocks noGrp="1"/>
          </p:cNvSpPr>
          <p:nvPr>
            <p:ph type="title"/>
          </p:nvPr>
        </p:nvSpPr>
        <p:spPr>
          <a:xfrm>
            <a:off x="310551" y="416495"/>
            <a:ext cx="5441100" cy="13257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1" name="Google Shape;71;g3860e089c09_0_287"/>
          <p:cNvSpPr txBox="1">
            <a:spLocks noGrp="1"/>
          </p:cNvSpPr>
          <p:nvPr>
            <p:ph type="body" idx="1"/>
          </p:nvPr>
        </p:nvSpPr>
        <p:spPr>
          <a:xfrm>
            <a:off x="310551" y="1900238"/>
            <a:ext cx="5441100" cy="30828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impact slide">
  <p:cSld name="Image/impact slide">
    <p:spTree>
      <p:nvGrpSpPr>
        <p:cNvPr id="1" name="Shape 72"/>
        <p:cNvGrpSpPr/>
        <p:nvPr/>
      </p:nvGrpSpPr>
      <p:grpSpPr>
        <a:xfrm>
          <a:off x="0" y="0"/>
          <a:ext cx="0" cy="0"/>
          <a:chOff x="0" y="0"/>
          <a:chExt cx="0" cy="0"/>
        </a:xfrm>
      </p:grpSpPr>
      <p:sp>
        <p:nvSpPr>
          <p:cNvPr id="73" name="Google Shape;73;g3860e089c09_0_291"/>
          <p:cNvSpPr/>
          <p:nvPr/>
        </p:nvSpPr>
        <p:spPr>
          <a:xfrm>
            <a:off x="0" y="0"/>
            <a:ext cx="9144000" cy="6858000"/>
          </a:xfrm>
          <a:prstGeom prst="rect">
            <a:avLst/>
          </a:prstGeom>
          <a:solidFill>
            <a:srgbClr val="17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4" name="Google Shape;74;g3860e089c09_0_291"/>
          <p:cNvSpPr txBox="1">
            <a:spLocks noGrp="1"/>
          </p:cNvSpPr>
          <p:nvPr>
            <p:ph type="ctrTitle"/>
          </p:nvPr>
        </p:nvSpPr>
        <p:spPr>
          <a:xfrm>
            <a:off x="310551" y="1996895"/>
            <a:ext cx="7433700" cy="2387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75" name="Google Shape;75;g3860e089c09_0_291"/>
          <p:cNvPicPr preferRelativeResize="0"/>
          <p:nvPr/>
        </p:nvPicPr>
        <p:blipFill rotWithShape="1">
          <a:blip r:embed="rId2">
            <a:alphaModFix/>
          </a:blip>
          <a:srcRect/>
          <a:stretch/>
        </p:blipFill>
        <p:spPr>
          <a:xfrm>
            <a:off x="214746" y="5215034"/>
            <a:ext cx="1198419" cy="119841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Image/impact slide">
  <p:cSld name="2_Image/impact slide">
    <p:spTree>
      <p:nvGrpSpPr>
        <p:cNvPr id="1" name="Shape 76"/>
        <p:cNvGrpSpPr/>
        <p:nvPr/>
      </p:nvGrpSpPr>
      <p:grpSpPr>
        <a:xfrm>
          <a:off x="0" y="0"/>
          <a:ext cx="0" cy="0"/>
          <a:chOff x="0" y="0"/>
          <a:chExt cx="0" cy="0"/>
        </a:xfrm>
      </p:grpSpPr>
      <p:sp>
        <p:nvSpPr>
          <p:cNvPr id="77" name="Google Shape;77;g3860e089c09_0_295"/>
          <p:cNvSpPr/>
          <p:nvPr/>
        </p:nvSpPr>
        <p:spPr>
          <a:xfrm>
            <a:off x="0" y="0"/>
            <a:ext cx="9144000" cy="6858000"/>
          </a:xfrm>
          <a:prstGeom prst="rect">
            <a:avLst/>
          </a:prstGeom>
          <a:solidFill>
            <a:srgbClr val="7758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8" name="Google Shape;78;g3860e089c09_0_295"/>
          <p:cNvPicPr preferRelativeResize="0"/>
          <p:nvPr/>
        </p:nvPicPr>
        <p:blipFill rotWithShape="1">
          <a:blip r:embed="rId2">
            <a:alphaModFix/>
          </a:blip>
          <a:srcRect/>
          <a:stretch/>
        </p:blipFill>
        <p:spPr>
          <a:xfrm>
            <a:off x="214746" y="5215034"/>
            <a:ext cx="1198419" cy="1198419"/>
          </a:xfrm>
          <a:prstGeom prst="rect">
            <a:avLst/>
          </a:prstGeom>
          <a:noFill/>
          <a:ln>
            <a:noFill/>
          </a:ln>
        </p:spPr>
      </p:pic>
      <p:sp>
        <p:nvSpPr>
          <p:cNvPr id="79" name="Google Shape;79;g3860e089c09_0_295"/>
          <p:cNvSpPr txBox="1">
            <a:spLocks noGrp="1"/>
          </p:cNvSpPr>
          <p:nvPr>
            <p:ph type="ctrTitle"/>
          </p:nvPr>
        </p:nvSpPr>
        <p:spPr>
          <a:xfrm>
            <a:off x="310551" y="1996895"/>
            <a:ext cx="7433700" cy="2387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g39b2c9dab85_0_225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g39b2c9dab85_0_225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7" name="Google Shape;87;g39b2c9dab85_0_225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
        <p:cNvGrpSpPr/>
        <p:nvPr/>
      </p:nvGrpSpPr>
      <p:grpSpPr>
        <a:xfrm>
          <a:off x="0" y="0"/>
          <a:ext cx="0" cy="0"/>
          <a:chOff x="0" y="0"/>
          <a:chExt cx="0" cy="0"/>
        </a:xfrm>
      </p:grpSpPr>
      <p:sp>
        <p:nvSpPr>
          <p:cNvPr id="89" name="Google Shape;89;g39b2c9dab85_0_225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0" name="Google Shape;90;g39b2c9dab85_0_225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1" name="Google Shape;91;g39b2c9dab85_0_225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1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g39b2c9dab85_0_226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4" name="Google Shape;94;g39b2c9dab85_0_226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 name="Google Shape;95;g39b2c9dab85_0_226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5">
  <p:cSld name="TITLE_5">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g39b2c9dab85_0_226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8" name="Google Shape;98;g39b2c9dab85_0_226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9" name="Google Shape;99;g39b2c9dab85_0_226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3">
  <p:cSld name="TITLE_7">
    <p:bg>
      <p:bgPr>
        <a:blipFill>
          <a:blip r:embed="rId2">
            <a:alphaModFix/>
          </a:blip>
          <a:stretch>
            <a:fillRect/>
          </a:stretch>
        </a:blipFill>
        <a:effectLst/>
      </p:bgPr>
    </p:bg>
    <p:spTree>
      <p:nvGrpSpPr>
        <p:cNvPr id="1" name="Shape 100"/>
        <p:cNvGrpSpPr/>
        <p:nvPr/>
      </p:nvGrpSpPr>
      <p:grpSpPr>
        <a:xfrm>
          <a:off x="0" y="0"/>
          <a:ext cx="0" cy="0"/>
          <a:chOff x="0" y="0"/>
          <a:chExt cx="0" cy="0"/>
        </a:xfrm>
      </p:grpSpPr>
      <p:sp>
        <p:nvSpPr>
          <p:cNvPr id="101" name="Google Shape;101;g39b2c9dab85_0_227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g39b2c9dab85_0_2271"/>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3" name="Google Shape;103;g39b2c9dab85_0_2271"/>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104" name="Google Shape;104;g39b2c9dab85_0_2271"/>
          <p:cNvPicPr preferRelativeResize="0"/>
          <p:nvPr/>
        </p:nvPicPr>
        <p:blipFill rotWithShape="1">
          <a:blip r:embed="rId3">
            <a:alphaModFix/>
          </a:blip>
          <a:srcRect/>
          <a:stretch/>
        </p:blipFill>
        <p:spPr>
          <a:xfrm>
            <a:off x="8656100" y="272400"/>
            <a:ext cx="243500" cy="2212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
        <p:cNvGrpSpPr/>
        <p:nvPr/>
      </p:nvGrpSpPr>
      <p:grpSpPr>
        <a:xfrm>
          <a:off x="0" y="0"/>
          <a:ext cx="0" cy="0"/>
          <a:chOff x="0" y="0"/>
          <a:chExt cx="0" cy="0"/>
        </a:xfrm>
      </p:grpSpPr>
      <p:sp>
        <p:nvSpPr>
          <p:cNvPr id="106" name="Google Shape;106;g39b2c9dab85_0_2276"/>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7" name="Google Shape;107;g39b2c9dab85_0_2276"/>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8" name="Google Shape;108;g39b2c9dab85_0_227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39b2c9dab85_0_2280"/>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11" name="Google Shape;111;g39b2c9dab85_0_228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2"/>
        <p:cNvGrpSpPr/>
        <p:nvPr/>
      </p:nvGrpSpPr>
      <p:grpSpPr>
        <a:xfrm>
          <a:off x="0" y="0"/>
          <a:ext cx="0" cy="0"/>
          <a:chOff x="0" y="0"/>
          <a:chExt cx="0" cy="0"/>
        </a:xfrm>
      </p:grpSpPr>
      <p:sp>
        <p:nvSpPr>
          <p:cNvPr id="113" name="Google Shape;113;g39b2c9dab85_0_228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4" name="Google Shape;114;g39b2c9dab85_0_2283"/>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5" name="Google Shape;115;g39b2c9dab85_0_2283"/>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6" name="Google Shape;116;g39b2c9dab85_0_228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g39b2c9dab85_0_228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9" name="Google Shape;119;g39b2c9dab85_0_228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20"/>
        <p:cNvGrpSpPr/>
        <p:nvPr/>
      </p:nvGrpSpPr>
      <p:grpSpPr>
        <a:xfrm>
          <a:off x="0" y="0"/>
          <a:ext cx="0" cy="0"/>
          <a:chOff x="0" y="0"/>
          <a:chExt cx="0" cy="0"/>
        </a:xfrm>
      </p:grpSpPr>
      <p:sp>
        <p:nvSpPr>
          <p:cNvPr id="121" name="Google Shape;121;g39b2c9dab85_0_2291"/>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22" name="Google Shape;122;g39b2c9dab85_0_2291"/>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 name="Google Shape;123;g39b2c9dab85_0_229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4"/>
        <p:cNvGrpSpPr/>
        <p:nvPr/>
      </p:nvGrpSpPr>
      <p:grpSpPr>
        <a:xfrm>
          <a:off x="0" y="0"/>
          <a:ext cx="0" cy="0"/>
          <a:chOff x="0" y="0"/>
          <a:chExt cx="0" cy="0"/>
        </a:xfrm>
      </p:grpSpPr>
      <p:sp>
        <p:nvSpPr>
          <p:cNvPr id="125" name="Google Shape;125;g39b2c9dab85_0_2295"/>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6" name="Google Shape;126;g39b2c9dab85_0_229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sp>
        <p:nvSpPr>
          <p:cNvPr id="128" name="Google Shape;128;g39b2c9dab85_0_2298"/>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g39b2c9dab85_0_2298"/>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30" name="Google Shape;130;g39b2c9dab85_0_2298"/>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31" name="Google Shape;131;g39b2c9dab85_0_2298"/>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32" name="Google Shape;132;g39b2c9dab85_0_229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ortrait image with text">
  <p:cSld name="Portrait image with text">
    <p:spTree>
      <p:nvGrpSpPr>
        <p:cNvPr id="1" name="Shape 20"/>
        <p:cNvGrpSpPr/>
        <p:nvPr/>
      </p:nvGrpSpPr>
      <p:grpSpPr>
        <a:xfrm>
          <a:off x="0" y="0"/>
          <a:ext cx="0" cy="0"/>
          <a:chOff x="0" y="0"/>
          <a:chExt cx="0" cy="0"/>
        </a:xfrm>
      </p:grpSpPr>
      <p:pic>
        <p:nvPicPr>
          <p:cNvPr id="21" name="Google Shape;21;p52"/>
          <p:cNvPicPr preferRelativeResize="0"/>
          <p:nvPr/>
        </p:nvPicPr>
        <p:blipFill rotWithShape="1">
          <a:blip r:embed="rId2">
            <a:alphaModFix/>
          </a:blip>
          <a:srcRect/>
          <a:stretch/>
        </p:blipFill>
        <p:spPr>
          <a:xfrm>
            <a:off x="0" y="0"/>
            <a:ext cx="6858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3"/>
        <p:cNvGrpSpPr/>
        <p:nvPr/>
      </p:nvGrpSpPr>
      <p:grpSpPr>
        <a:xfrm>
          <a:off x="0" y="0"/>
          <a:ext cx="0" cy="0"/>
          <a:chOff x="0" y="0"/>
          <a:chExt cx="0" cy="0"/>
        </a:xfrm>
      </p:grpSpPr>
      <p:sp>
        <p:nvSpPr>
          <p:cNvPr id="134" name="Google Shape;134;g39b2c9dab85_0_2304"/>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35" name="Google Shape;135;g39b2c9dab85_0_230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
        <p:cNvGrpSpPr/>
        <p:nvPr/>
      </p:nvGrpSpPr>
      <p:grpSpPr>
        <a:xfrm>
          <a:off x="0" y="0"/>
          <a:ext cx="0" cy="0"/>
          <a:chOff x="0" y="0"/>
          <a:chExt cx="0" cy="0"/>
        </a:xfrm>
      </p:grpSpPr>
      <p:sp>
        <p:nvSpPr>
          <p:cNvPr id="137" name="Google Shape;137;g39b2c9dab85_0_2307"/>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8" name="Google Shape;138;g39b2c9dab85_0_2307"/>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39" name="Google Shape;139;g39b2c9dab85_0_230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0"/>
        <p:cNvGrpSpPr/>
        <p:nvPr/>
      </p:nvGrpSpPr>
      <p:grpSpPr>
        <a:xfrm>
          <a:off x="0" y="0"/>
          <a:ext cx="0" cy="0"/>
          <a:chOff x="0" y="0"/>
          <a:chExt cx="0" cy="0"/>
        </a:xfrm>
      </p:grpSpPr>
      <p:sp>
        <p:nvSpPr>
          <p:cNvPr id="141" name="Google Shape;141;g39b2c9dab85_0_231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6">
  <p:cSld name="TITLE_6">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g39b2c9dab85_0_23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g39b2c9dab85_0_231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 name="Google Shape;145;g39b2c9dab85_0_231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4">
  <p:cSld name="TITLE_8">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g39b2c9dab85_0_23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8" name="Google Shape;148;g39b2c9dab85_0_2317"/>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g39b2c9dab85_0_2317"/>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150" name="Google Shape;150;g39b2c9dab85_0_2317"/>
          <p:cNvPicPr preferRelativeResize="0"/>
          <p:nvPr/>
        </p:nvPicPr>
        <p:blipFill rotWithShape="1">
          <a:blip r:embed="rId3">
            <a:alphaModFix/>
          </a:blip>
          <a:srcRect/>
          <a:stretch/>
        </p:blipFill>
        <p:spPr>
          <a:xfrm>
            <a:off x="8656100" y="272400"/>
            <a:ext cx="243500" cy="2212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7">
  <p:cSld name="TITLE_9">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g39b2c9dab85_0_232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3" name="Google Shape;153;g39b2c9dab85_0_2322"/>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4" name="Google Shape;154;g39b2c9dab85_0_2322"/>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159"/>
        <p:cNvGrpSpPr/>
        <p:nvPr/>
      </p:nvGrpSpPr>
      <p:grpSpPr>
        <a:xfrm>
          <a:off x="0" y="0"/>
          <a:ext cx="0" cy="0"/>
          <a:chOff x="0" y="0"/>
          <a:chExt cx="0" cy="0"/>
        </a:xfrm>
      </p:grpSpPr>
      <p:sp>
        <p:nvSpPr>
          <p:cNvPr id="160" name="Google Shape;160;g39b2c9dab85_0_233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61" name="Google Shape;161;g39b2c9dab85_0_233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 name="Google Shape;162;g39b2c9dab85_0_233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3"/>
        <p:cNvGrpSpPr/>
        <p:nvPr/>
      </p:nvGrpSpPr>
      <p:grpSpPr>
        <a:xfrm>
          <a:off x="0" y="0"/>
          <a:ext cx="0" cy="0"/>
          <a:chOff x="0" y="0"/>
          <a:chExt cx="0" cy="0"/>
        </a:xfrm>
      </p:grpSpPr>
      <p:sp>
        <p:nvSpPr>
          <p:cNvPr id="164" name="Google Shape;164;g39b2c9dab85_0_233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5" name="Google Shape;165;g39b2c9dab85_0_233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6" name="Google Shape;166;g39b2c9dab85_0_233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
        <p:cNvGrpSpPr/>
        <p:nvPr/>
      </p:nvGrpSpPr>
      <p:grpSpPr>
        <a:xfrm>
          <a:off x="0" y="0"/>
          <a:ext cx="0" cy="0"/>
          <a:chOff x="0" y="0"/>
          <a:chExt cx="0" cy="0"/>
        </a:xfrm>
      </p:grpSpPr>
      <p:sp>
        <p:nvSpPr>
          <p:cNvPr id="168" name="Google Shape;168;g39b2c9dab85_0_2338"/>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69" name="Google Shape;169;g39b2c9dab85_0_233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0"/>
        <p:cNvGrpSpPr/>
        <p:nvPr/>
      </p:nvGrpSpPr>
      <p:grpSpPr>
        <a:xfrm>
          <a:off x="0" y="0"/>
          <a:ext cx="0" cy="0"/>
          <a:chOff x="0" y="0"/>
          <a:chExt cx="0" cy="0"/>
        </a:xfrm>
      </p:grpSpPr>
      <p:sp>
        <p:nvSpPr>
          <p:cNvPr id="171" name="Google Shape;171;g39b2c9dab85_0_234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2" name="Google Shape;172;g39b2c9dab85_0_234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3" name="Google Shape;173;g39b2c9dab85_0_234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6"/>
        <p:cNvGrpSpPr/>
        <p:nvPr/>
      </p:nvGrpSpPr>
      <p:grpSpPr>
        <a:xfrm>
          <a:off x="0" y="0"/>
          <a:ext cx="0" cy="0"/>
          <a:chOff x="0" y="0"/>
          <a:chExt cx="0" cy="0"/>
        </a:xfrm>
      </p:grpSpPr>
      <p:sp>
        <p:nvSpPr>
          <p:cNvPr id="27" name="Google Shape;27;g3860e089c09_0_245"/>
          <p:cNvSpPr txBox="1">
            <a:spLocks noGrp="1"/>
          </p:cNvSpPr>
          <p:nvPr>
            <p:ph type="body" idx="1"/>
          </p:nvPr>
        </p:nvSpPr>
        <p:spPr>
          <a:xfrm>
            <a:off x="308754" y="4066031"/>
            <a:ext cx="5623200" cy="12033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g3860e089c09_0_245"/>
          <p:cNvSpPr>
            <a:spLocks noGrp="1"/>
          </p:cNvSpPr>
          <p:nvPr>
            <p:ph type="pic" idx="2"/>
          </p:nvPr>
        </p:nvSpPr>
        <p:spPr>
          <a:xfrm>
            <a:off x="6010797" y="-19455"/>
            <a:ext cx="3133200" cy="5787000"/>
          </a:xfrm>
          <a:prstGeom prst="rect">
            <a:avLst/>
          </a:prstGeom>
          <a:solidFill>
            <a:srgbClr val="178351"/>
          </a:solidFill>
          <a:ln>
            <a:noFill/>
          </a:ln>
        </p:spPr>
      </p:sp>
      <p:sp>
        <p:nvSpPr>
          <p:cNvPr id="29" name="Google Shape;29;g3860e089c09_0_245"/>
          <p:cNvSpPr txBox="1">
            <a:spLocks noGrp="1"/>
          </p:cNvSpPr>
          <p:nvPr>
            <p:ph type="ctrTitle"/>
          </p:nvPr>
        </p:nvSpPr>
        <p:spPr>
          <a:xfrm>
            <a:off x="310551" y="2144989"/>
            <a:ext cx="5623200" cy="1916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6000">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4"/>
        <p:cNvGrpSpPr/>
        <p:nvPr/>
      </p:nvGrpSpPr>
      <p:grpSpPr>
        <a:xfrm>
          <a:off x="0" y="0"/>
          <a:ext cx="0" cy="0"/>
          <a:chOff x="0" y="0"/>
          <a:chExt cx="0" cy="0"/>
        </a:xfrm>
      </p:grpSpPr>
      <p:sp>
        <p:nvSpPr>
          <p:cNvPr id="175" name="Google Shape;175;g39b2c9dab85_0_234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g39b2c9dab85_0_234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7" name="Google Shape;177;g39b2c9dab85_0_234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8" name="Google Shape;178;g39b2c9dab85_0_234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9"/>
        <p:cNvGrpSpPr/>
        <p:nvPr/>
      </p:nvGrpSpPr>
      <p:grpSpPr>
        <a:xfrm>
          <a:off x="0" y="0"/>
          <a:ext cx="0" cy="0"/>
          <a:chOff x="0" y="0"/>
          <a:chExt cx="0" cy="0"/>
        </a:xfrm>
      </p:grpSpPr>
      <p:sp>
        <p:nvSpPr>
          <p:cNvPr id="180" name="Google Shape;180;g39b2c9dab85_0_235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1" name="Google Shape;181;g39b2c9dab85_0_235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2"/>
        <p:cNvGrpSpPr/>
        <p:nvPr/>
      </p:nvGrpSpPr>
      <p:grpSpPr>
        <a:xfrm>
          <a:off x="0" y="0"/>
          <a:ext cx="0" cy="0"/>
          <a:chOff x="0" y="0"/>
          <a:chExt cx="0" cy="0"/>
        </a:xfrm>
      </p:grpSpPr>
      <p:sp>
        <p:nvSpPr>
          <p:cNvPr id="183" name="Google Shape;183;g39b2c9dab85_0_2353"/>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84" name="Google Shape;184;g39b2c9dab85_0_2353"/>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85" name="Google Shape;185;g39b2c9dab85_0_235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6"/>
        <p:cNvGrpSpPr/>
        <p:nvPr/>
      </p:nvGrpSpPr>
      <p:grpSpPr>
        <a:xfrm>
          <a:off x="0" y="0"/>
          <a:ext cx="0" cy="0"/>
          <a:chOff x="0" y="0"/>
          <a:chExt cx="0" cy="0"/>
        </a:xfrm>
      </p:grpSpPr>
      <p:sp>
        <p:nvSpPr>
          <p:cNvPr id="187" name="Google Shape;187;g39b2c9dab85_0_2357"/>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88" name="Google Shape;188;g39b2c9dab85_0_235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9"/>
        <p:cNvGrpSpPr/>
        <p:nvPr/>
      </p:nvGrpSpPr>
      <p:grpSpPr>
        <a:xfrm>
          <a:off x="0" y="0"/>
          <a:ext cx="0" cy="0"/>
          <a:chOff x="0" y="0"/>
          <a:chExt cx="0" cy="0"/>
        </a:xfrm>
      </p:grpSpPr>
      <p:sp>
        <p:nvSpPr>
          <p:cNvPr id="190" name="Google Shape;190;g39b2c9dab85_0_236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39b2c9dab85_0_2360"/>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2" name="Google Shape;192;g39b2c9dab85_0_2360"/>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3" name="Google Shape;193;g39b2c9dab85_0_2360"/>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4" name="Google Shape;194;g39b2c9dab85_0_236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5"/>
        <p:cNvGrpSpPr/>
        <p:nvPr/>
      </p:nvGrpSpPr>
      <p:grpSpPr>
        <a:xfrm>
          <a:off x="0" y="0"/>
          <a:ext cx="0" cy="0"/>
          <a:chOff x="0" y="0"/>
          <a:chExt cx="0" cy="0"/>
        </a:xfrm>
      </p:grpSpPr>
      <p:sp>
        <p:nvSpPr>
          <p:cNvPr id="196" name="Google Shape;196;g39b2c9dab85_0_2366"/>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97" name="Google Shape;197;g39b2c9dab85_0_236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8"/>
        <p:cNvGrpSpPr/>
        <p:nvPr/>
      </p:nvGrpSpPr>
      <p:grpSpPr>
        <a:xfrm>
          <a:off x="0" y="0"/>
          <a:ext cx="0" cy="0"/>
          <a:chOff x="0" y="0"/>
          <a:chExt cx="0" cy="0"/>
        </a:xfrm>
      </p:grpSpPr>
      <p:sp>
        <p:nvSpPr>
          <p:cNvPr id="199" name="Google Shape;199;g39b2c9dab85_0_2369"/>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0" name="Google Shape;200;g39b2c9dab85_0_2369"/>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01" name="Google Shape;201;g39b2c9dab85_0_236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
        <p:cNvGrpSpPr/>
        <p:nvPr/>
      </p:nvGrpSpPr>
      <p:grpSpPr>
        <a:xfrm>
          <a:off x="0" y="0"/>
          <a:ext cx="0" cy="0"/>
          <a:chOff x="0" y="0"/>
          <a:chExt cx="0" cy="0"/>
        </a:xfrm>
      </p:grpSpPr>
      <p:sp>
        <p:nvSpPr>
          <p:cNvPr id="203" name="Google Shape;203;g39b2c9dab85_0_237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g39b2c9dab85_0_238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1" name="Google Shape;211;g39b2c9dab85_0_238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2" name="Google Shape;212;g39b2c9dab85_0_238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g39b2c9dab85_0_238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5" name="Google Shape;215;g39b2c9dab85_0_2384"/>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6" name="Google Shape;216;g39b2c9dab85_0_2384"/>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tandard text with quote">
  <p:cSld name="Standard text with quote">
    <p:spTree>
      <p:nvGrpSpPr>
        <p:cNvPr id="1" name="Shape 30"/>
        <p:cNvGrpSpPr/>
        <p:nvPr/>
      </p:nvGrpSpPr>
      <p:grpSpPr>
        <a:xfrm>
          <a:off x="0" y="0"/>
          <a:ext cx="0" cy="0"/>
          <a:chOff x="0" y="0"/>
          <a:chExt cx="0" cy="0"/>
        </a:xfrm>
      </p:grpSpPr>
      <p:sp>
        <p:nvSpPr>
          <p:cNvPr id="31" name="Google Shape;31;g3860e089c09_0_249"/>
          <p:cNvSpPr txBox="1">
            <a:spLocks noGrp="1"/>
          </p:cNvSpPr>
          <p:nvPr>
            <p:ph type="title"/>
          </p:nvPr>
        </p:nvSpPr>
        <p:spPr>
          <a:xfrm>
            <a:off x="310550" y="416495"/>
            <a:ext cx="8533500" cy="1325700"/>
          </a:xfrm>
          <a:prstGeom prst="rect">
            <a:avLst/>
          </a:prstGeom>
          <a:noFill/>
          <a:ln>
            <a:noFill/>
          </a:ln>
        </p:spPr>
        <p:txBody>
          <a:bodyPr spcFirstLastPara="1" wrap="square" lIns="91425" tIns="45700" rIns="91425" bIns="45700" anchor="ctr" anchorCtr="0">
            <a:noAutofit/>
          </a:bodyPr>
          <a:lstStyle>
            <a:lvl1pPr lvl="0" algn="l">
              <a:lnSpc>
                <a:spcPct val="12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 name="Google Shape;32;g3860e089c09_0_249"/>
          <p:cNvSpPr txBox="1">
            <a:spLocks noGrp="1"/>
          </p:cNvSpPr>
          <p:nvPr>
            <p:ph type="body" idx="1"/>
          </p:nvPr>
        </p:nvSpPr>
        <p:spPr>
          <a:xfrm>
            <a:off x="310552" y="1900238"/>
            <a:ext cx="4884000" cy="30828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g3860e089c09_0_249"/>
          <p:cNvSpPr txBox="1">
            <a:spLocks noGrp="1"/>
          </p:cNvSpPr>
          <p:nvPr>
            <p:ph type="body" idx="2"/>
          </p:nvPr>
        </p:nvSpPr>
        <p:spPr>
          <a:xfrm>
            <a:off x="5442347" y="1900238"/>
            <a:ext cx="3401700" cy="4092600"/>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0"/>
              </a:spcBef>
              <a:spcAft>
                <a:spcPts val="0"/>
              </a:spcAft>
              <a:buSzPts val="3800"/>
              <a:buNone/>
              <a:defRPr sz="3800">
                <a:solidFill>
                  <a:srgbClr val="178351"/>
                </a:solidFill>
                <a:latin typeface="Arial"/>
                <a:ea typeface="Arial"/>
                <a:cs typeface="Arial"/>
                <a:sym typeface="Arial"/>
              </a:defRPr>
            </a:lvl1pPr>
            <a:lvl2pPr marL="914400" lvl="1" indent="-228600" algn="l">
              <a:lnSpc>
                <a:spcPct val="110000"/>
              </a:lnSpc>
              <a:spcBef>
                <a:spcPts val="0"/>
              </a:spcBef>
              <a:spcAft>
                <a:spcPts val="0"/>
              </a:spcAft>
              <a:buSzPts val="2000"/>
              <a:buNone/>
              <a:defRPr>
                <a:latin typeface="Arial"/>
                <a:ea typeface="Arial"/>
                <a:cs typeface="Arial"/>
                <a:sym typeface="Arial"/>
              </a:defRPr>
            </a:lvl2pPr>
            <a:lvl3pPr marL="1371600" lvl="2" indent="-228600" algn="l">
              <a:lnSpc>
                <a:spcPct val="110000"/>
              </a:lnSpc>
              <a:spcBef>
                <a:spcPts val="0"/>
              </a:spcBef>
              <a:spcAft>
                <a:spcPts val="0"/>
              </a:spcAft>
              <a:buSzPts val="2000"/>
              <a:buNone/>
              <a:defRPr>
                <a:latin typeface="Arial"/>
                <a:ea typeface="Arial"/>
                <a:cs typeface="Arial"/>
                <a:sym typeface="Arial"/>
              </a:defRPr>
            </a:lvl3pPr>
            <a:lvl4pPr marL="1828800" lvl="3" indent="-228600" algn="l">
              <a:lnSpc>
                <a:spcPct val="90000"/>
              </a:lnSpc>
              <a:spcBef>
                <a:spcPts val="500"/>
              </a:spcBef>
              <a:spcAft>
                <a:spcPts val="0"/>
              </a:spcAft>
              <a:buSzPts val="1800"/>
              <a:buNone/>
              <a:defRPr>
                <a:latin typeface="Arial"/>
                <a:ea typeface="Arial"/>
                <a:cs typeface="Arial"/>
                <a:sym typeface="Arial"/>
              </a:defRPr>
            </a:lvl4pPr>
            <a:lvl5pPr marL="2286000" lvl="4" indent="-228600" algn="l">
              <a:lnSpc>
                <a:spcPct val="90000"/>
              </a:lnSpc>
              <a:spcBef>
                <a:spcPts val="500"/>
              </a:spcBef>
              <a:spcAft>
                <a:spcPts val="0"/>
              </a:spcAft>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1 1">
  <p:cSld name="TITLE_17_1">
    <p:bg>
      <p:bgPr>
        <a:blipFill>
          <a:blip r:embed="rId2">
            <a:alphaModFix/>
          </a:blip>
          <a:stretch>
            <a:fillRect/>
          </a:stretch>
        </a:blipFill>
        <a:effectLst/>
      </p:bgPr>
    </p:bg>
    <p:spTree>
      <p:nvGrpSpPr>
        <p:cNvPr id="1" name="Shape 217"/>
        <p:cNvGrpSpPr/>
        <p:nvPr/>
      </p:nvGrpSpPr>
      <p:grpSpPr>
        <a:xfrm>
          <a:off x="0" y="0"/>
          <a:ext cx="0" cy="0"/>
          <a:chOff x="0" y="0"/>
          <a:chExt cx="0" cy="0"/>
        </a:xfrm>
      </p:grpSpPr>
      <p:sp>
        <p:nvSpPr>
          <p:cNvPr id="218" name="Google Shape;218;g39b2c9dab85_0_238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19" name="Google Shape;219;g39b2c9dab85_0_2388"/>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0" name="Google Shape;220;g39b2c9dab85_0_2388"/>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g39b2c9dab85_0_2392"/>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3" name="Google Shape;223;g39b2c9dab85_0_2392"/>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 name="Google Shape;224;g39b2c9dab85_0_2392"/>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14">
  <p:cSld name="TITLE_14">
    <p:bg>
      <p:bgPr>
        <a:blipFill>
          <a:blip r:embed="rId2">
            <a:alphaModFix/>
          </a:blip>
          <a:stretch>
            <a:fillRect/>
          </a:stretch>
        </a:blipFill>
        <a:effectLst/>
      </p:bgPr>
    </p:bg>
    <p:spTree>
      <p:nvGrpSpPr>
        <p:cNvPr id="1" name="Shape 225"/>
        <p:cNvGrpSpPr/>
        <p:nvPr/>
      </p:nvGrpSpPr>
      <p:grpSpPr>
        <a:xfrm>
          <a:off x="0" y="0"/>
          <a:ext cx="0" cy="0"/>
          <a:chOff x="0" y="0"/>
          <a:chExt cx="0" cy="0"/>
        </a:xfrm>
      </p:grpSpPr>
      <p:sp>
        <p:nvSpPr>
          <p:cNvPr id="226" name="Google Shape;226;g39b2c9dab85_0_239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27" name="Google Shape;227;g39b2c9dab85_0_2396"/>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8" name="Google Shape;228;g39b2c9dab85_0_2396"/>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29"/>
        <p:cNvGrpSpPr/>
        <p:nvPr/>
      </p:nvGrpSpPr>
      <p:grpSpPr>
        <a:xfrm>
          <a:off x="0" y="0"/>
          <a:ext cx="0" cy="0"/>
          <a:chOff x="0" y="0"/>
          <a:chExt cx="0" cy="0"/>
        </a:xfrm>
      </p:grpSpPr>
      <p:sp>
        <p:nvSpPr>
          <p:cNvPr id="230" name="Google Shape;230;g39b2c9dab85_0_2400"/>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1" name="Google Shape;231;g39b2c9dab85_0_2400"/>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2"/>
        <p:cNvGrpSpPr/>
        <p:nvPr/>
      </p:nvGrpSpPr>
      <p:grpSpPr>
        <a:xfrm>
          <a:off x="0" y="0"/>
          <a:ext cx="0" cy="0"/>
          <a:chOff x="0" y="0"/>
          <a:chExt cx="0" cy="0"/>
        </a:xfrm>
      </p:grpSpPr>
      <p:sp>
        <p:nvSpPr>
          <p:cNvPr id="233" name="Google Shape;233;g39b2c9dab85_0_240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4"/>
        <p:cNvGrpSpPr/>
        <p:nvPr/>
      </p:nvGrpSpPr>
      <p:grpSpPr>
        <a:xfrm>
          <a:off x="0" y="0"/>
          <a:ext cx="0" cy="0"/>
          <a:chOff x="0" y="0"/>
          <a:chExt cx="0" cy="0"/>
        </a:xfrm>
      </p:grpSpPr>
      <p:sp>
        <p:nvSpPr>
          <p:cNvPr id="235" name="Google Shape;235;g39b2c9dab85_0_240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 name="Google Shape;236;g39b2c9dab85_0_240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237" name="Google Shape;237;g39b2c9dab85_0_240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8"/>
        <p:cNvGrpSpPr/>
        <p:nvPr/>
      </p:nvGrpSpPr>
      <p:grpSpPr>
        <a:xfrm>
          <a:off x="0" y="0"/>
          <a:ext cx="0" cy="0"/>
          <a:chOff x="0" y="0"/>
          <a:chExt cx="0" cy="0"/>
        </a:xfrm>
      </p:grpSpPr>
      <p:sp>
        <p:nvSpPr>
          <p:cNvPr id="239" name="Google Shape;239;g39b2c9dab85_0_240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0" name="Google Shape;240;g39b2c9dab85_0_2409"/>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1" name="Google Shape;241;g39b2c9dab85_0_2409"/>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1150" algn="l">
              <a:lnSpc>
                <a:spcPct val="115000"/>
              </a:lnSpc>
              <a:spcBef>
                <a:spcPts val="0"/>
              </a:spcBef>
              <a:spcAft>
                <a:spcPts val="0"/>
              </a:spcAft>
              <a:buSzPts val="1300"/>
              <a:buChar char="●"/>
              <a:defRPr sz="13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2" name="Google Shape;242;g39b2c9dab85_0_240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3"/>
        <p:cNvGrpSpPr/>
        <p:nvPr/>
      </p:nvGrpSpPr>
      <p:grpSpPr>
        <a:xfrm>
          <a:off x="0" y="0"/>
          <a:ext cx="0" cy="0"/>
          <a:chOff x="0" y="0"/>
          <a:chExt cx="0" cy="0"/>
        </a:xfrm>
      </p:grpSpPr>
      <p:sp>
        <p:nvSpPr>
          <p:cNvPr id="244" name="Google Shape;244;g39b2c9dab85_0_24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5" name="Google Shape;245;g39b2c9dab85_0_24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6"/>
        <p:cNvGrpSpPr/>
        <p:nvPr/>
      </p:nvGrpSpPr>
      <p:grpSpPr>
        <a:xfrm>
          <a:off x="0" y="0"/>
          <a:ext cx="0" cy="0"/>
          <a:chOff x="0" y="0"/>
          <a:chExt cx="0" cy="0"/>
        </a:xfrm>
      </p:grpSpPr>
      <p:sp>
        <p:nvSpPr>
          <p:cNvPr id="247" name="Google Shape;247;g39b2c9dab85_0_2417"/>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48" name="Google Shape;248;g39b2c9dab85_0_2417"/>
          <p:cNvSpPr txBox="1">
            <a:spLocks noGrp="1"/>
          </p:cNvSpPr>
          <p:nvPr>
            <p:ph type="body" idx="1"/>
          </p:nvPr>
        </p:nvSpPr>
        <p:spPr>
          <a:xfrm>
            <a:off x="311700" y="1852800"/>
            <a:ext cx="67473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9" name="Google Shape;249;g39b2c9dab85_0_24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0"/>
        <p:cNvGrpSpPr/>
        <p:nvPr/>
      </p:nvGrpSpPr>
      <p:grpSpPr>
        <a:xfrm>
          <a:off x="0" y="0"/>
          <a:ext cx="0" cy="0"/>
          <a:chOff x="0" y="0"/>
          <a:chExt cx="0" cy="0"/>
        </a:xfrm>
      </p:grpSpPr>
      <p:sp>
        <p:nvSpPr>
          <p:cNvPr id="251" name="Google Shape;251;g39b2c9dab85_0_2421"/>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2" name="Google Shape;252;g39b2c9dab85_0_242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ed List">
  <p:cSld name="Bulleted List">
    <p:spTree>
      <p:nvGrpSpPr>
        <p:cNvPr id="1" name="Shape 34"/>
        <p:cNvGrpSpPr/>
        <p:nvPr/>
      </p:nvGrpSpPr>
      <p:grpSpPr>
        <a:xfrm>
          <a:off x="0" y="0"/>
          <a:ext cx="0" cy="0"/>
          <a:chOff x="0" y="0"/>
          <a:chExt cx="0" cy="0"/>
        </a:xfrm>
      </p:grpSpPr>
      <p:sp>
        <p:nvSpPr>
          <p:cNvPr id="35" name="Google Shape;35;g3860e089c09_0_253"/>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lvl1pPr lvl="0" algn="l">
              <a:lnSpc>
                <a:spcPct val="12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 name="Google Shape;36;g3860e089c09_0_253"/>
          <p:cNvSpPr txBox="1">
            <a:spLocks noGrp="1"/>
          </p:cNvSpPr>
          <p:nvPr>
            <p:ph type="body" idx="1"/>
          </p:nvPr>
        </p:nvSpPr>
        <p:spPr>
          <a:xfrm>
            <a:off x="310551" y="1900238"/>
            <a:ext cx="8475600" cy="3082800"/>
          </a:xfrm>
          <a:prstGeom prst="rect">
            <a:avLst/>
          </a:prstGeom>
          <a:noFill/>
          <a:ln>
            <a:noFill/>
          </a:ln>
        </p:spPr>
        <p:txBody>
          <a:bodyPr spcFirstLastPara="1" wrap="square" lIns="91425" tIns="45700" rIns="91425" bIns="45700" anchor="t" anchorCtr="0">
            <a:noAutofit/>
          </a:bodyPr>
          <a:lstStyle>
            <a:lvl1pPr marL="457200" lvl="0"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1pPr>
            <a:lvl2pPr marL="914400" lvl="1"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2pPr>
            <a:lvl3pPr marL="1371600" lvl="2"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3pPr>
            <a:lvl4pPr marL="1828800" lvl="3" indent="-355600" algn="l">
              <a:lnSpc>
                <a:spcPct val="110000"/>
              </a:lnSpc>
              <a:spcBef>
                <a:spcPts val="0"/>
              </a:spcBef>
              <a:spcAft>
                <a:spcPts val="0"/>
              </a:spcAft>
              <a:buClr>
                <a:srgbClr val="178351"/>
              </a:buClr>
              <a:buSzPts val="2000"/>
              <a:buFont typeface="Arial"/>
              <a:buChar char="•"/>
              <a:defRPr sz="2000">
                <a:latin typeface="Arial"/>
                <a:ea typeface="Arial"/>
                <a:cs typeface="Arial"/>
                <a:sym typeface="Arial"/>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3"/>
        <p:cNvGrpSpPr/>
        <p:nvPr/>
      </p:nvGrpSpPr>
      <p:grpSpPr>
        <a:xfrm>
          <a:off x="0" y="0"/>
          <a:ext cx="0" cy="0"/>
          <a:chOff x="0" y="0"/>
          <a:chExt cx="0" cy="0"/>
        </a:xfrm>
      </p:grpSpPr>
      <p:sp>
        <p:nvSpPr>
          <p:cNvPr id="254" name="Google Shape;254;g39b2c9dab85_0_2424"/>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39b2c9dab85_0_2424"/>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6" name="Google Shape;256;g39b2c9dab85_0_2424"/>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7" name="Google Shape;257;g39b2c9dab85_0_2424"/>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04800" algn="l">
              <a:lnSpc>
                <a:spcPct val="115000"/>
              </a:lnSpc>
              <a:spcBef>
                <a:spcPts val="0"/>
              </a:spcBef>
              <a:spcAft>
                <a:spcPts val="0"/>
              </a:spcAft>
              <a:buSzPts val="1200"/>
              <a:buChar char="●"/>
              <a:defRPr/>
            </a:lvl1pPr>
            <a:lvl2pPr marL="914400" lvl="1" indent="-304800" algn="l">
              <a:lnSpc>
                <a:spcPct val="115000"/>
              </a:lnSpc>
              <a:spcBef>
                <a:spcPts val="0"/>
              </a:spcBef>
              <a:spcAft>
                <a:spcPts val="0"/>
              </a:spcAft>
              <a:buSzPts val="1200"/>
              <a:buChar char="○"/>
              <a:defRPr/>
            </a:lvl2pPr>
            <a:lvl3pPr marL="1371600" lvl="2" indent="-304800" algn="l">
              <a:lnSpc>
                <a:spcPct val="115000"/>
              </a:lnSpc>
              <a:spcBef>
                <a:spcPts val="0"/>
              </a:spcBef>
              <a:spcAft>
                <a:spcPts val="0"/>
              </a:spcAft>
              <a:buSzPts val="1200"/>
              <a:buChar char="■"/>
              <a:defRPr/>
            </a:lvl3pPr>
            <a:lvl4pPr marL="1828800" lvl="3" indent="-304800" algn="l">
              <a:lnSpc>
                <a:spcPct val="115000"/>
              </a:lnSpc>
              <a:spcBef>
                <a:spcPts val="0"/>
              </a:spcBef>
              <a:spcAft>
                <a:spcPts val="0"/>
              </a:spcAft>
              <a:buSzPts val="1200"/>
              <a:buChar char="●"/>
              <a:defRPr/>
            </a:lvl4pPr>
            <a:lvl5pPr marL="2286000" lvl="4" indent="-304800" algn="l">
              <a:lnSpc>
                <a:spcPct val="115000"/>
              </a:lnSpc>
              <a:spcBef>
                <a:spcPts val="0"/>
              </a:spcBef>
              <a:spcAft>
                <a:spcPts val="0"/>
              </a:spcAft>
              <a:buSzPts val="1200"/>
              <a:buChar char="○"/>
              <a:defRPr/>
            </a:lvl5pPr>
            <a:lvl6pPr marL="2743200" lvl="5" indent="-304800" algn="l">
              <a:lnSpc>
                <a:spcPct val="115000"/>
              </a:lnSpc>
              <a:spcBef>
                <a:spcPts val="0"/>
              </a:spcBef>
              <a:spcAft>
                <a:spcPts val="0"/>
              </a:spcAft>
              <a:buSzPts val="1200"/>
              <a:buChar char="■"/>
              <a:defRPr/>
            </a:lvl6pPr>
            <a:lvl7pPr marL="3200400" lvl="6" indent="-304800" algn="l">
              <a:lnSpc>
                <a:spcPct val="115000"/>
              </a:lnSpc>
              <a:spcBef>
                <a:spcPts val="0"/>
              </a:spcBef>
              <a:spcAft>
                <a:spcPts val="0"/>
              </a:spcAft>
              <a:buSzPts val="1200"/>
              <a:buChar char="●"/>
              <a:defRPr/>
            </a:lvl7pPr>
            <a:lvl8pPr marL="3657600" lvl="7" indent="-304800" algn="l">
              <a:lnSpc>
                <a:spcPct val="115000"/>
              </a:lnSpc>
              <a:spcBef>
                <a:spcPts val="0"/>
              </a:spcBef>
              <a:spcAft>
                <a:spcPts val="0"/>
              </a:spcAft>
              <a:buSzPts val="1200"/>
              <a:buChar char="○"/>
              <a:defRPr/>
            </a:lvl8pPr>
            <a:lvl9pPr marL="4114800" lvl="8" indent="-304800" algn="l">
              <a:lnSpc>
                <a:spcPct val="115000"/>
              </a:lnSpc>
              <a:spcBef>
                <a:spcPts val="0"/>
              </a:spcBef>
              <a:spcAft>
                <a:spcPts val="0"/>
              </a:spcAft>
              <a:buSzPts val="1200"/>
              <a:buChar char="■"/>
              <a:defRPr/>
            </a:lvl9pPr>
          </a:lstStyle>
          <a:p>
            <a:endParaRPr/>
          </a:p>
        </p:txBody>
      </p:sp>
      <p:sp>
        <p:nvSpPr>
          <p:cNvPr id="258" name="Google Shape;258;g39b2c9dab85_0_242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9"/>
        <p:cNvGrpSpPr/>
        <p:nvPr/>
      </p:nvGrpSpPr>
      <p:grpSpPr>
        <a:xfrm>
          <a:off x="0" y="0"/>
          <a:ext cx="0" cy="0"/>
          <a:chOff x="0" y="0"/>
          <a:chExt cx="0" cy="0"/>
        </a:xfrm>
      </p:grpSpPr>
      <p:sp>
        <p:nvSpPr>
          <p:cNvPr id="260" name="Google Shape;260;g39b2c9dab85_0_2430"/>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200"/>
              <a:buNone/>
              <a:defRPr/>
            </a:lvl1pPr>
          </a:lstStyle>
          <a:p>
            <a:endParaRPr/>
          </a:p>
        </p:txBody>
      </p:sp>
      <p:sp>
        <p:nvSpPr>
          <p:cNvPr id="261" name="Google Shape;261;g39b2c9dab85_0_243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2"/>
        <p:cNvGrpSpPr/>
        <p:nvPr/>
      </p:nvGrpSpPr>
      <p:grpSpPr>
        <a:xfrm>
          <a:off x="0" y="0"/>
          <a:ext cx="0" cy="0"/>
          <a:chOff x="0" y="0"/>
          <a:chExt cx="0" cy="0"/>
        </a:xfrm>
      </p:grpSpPr>
      <p:sp>
        <p:nvSpPr>
          <p:cNvPr id="263" name="Google Shape;263;g39b2c9dab85_0_2433"/>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64" name="Google Shape;264;g39b2c9dab85_0_2433"/>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04800" algn="ctr">
              <a:lnSpc>
                <a:spcPct val="115000"/>
              </a:lnSpc>
              <a:spcBef>
                <a:spcPts val="0"/>
              </a:spcBef>
              <a:spcAft>
                <a:spcPts val="0"/>
              </a:spcAft>
              <a:buSzPts val="1200"/>
              <a:buChar char="●"/>
              <a:defRPr/>
            </a:lvl1pPr>
            <a:lvl2pPr marL="914400" lvl="1" indent="-304800" algn="ctr">
              <a:lnSpc>
                <a:spcPct val="115000"/>
              </a:lnSpc>
              <a:spcBef>
                <a:spcPts val="0"/>
              </a:spcBef>
              <a:spcAft>
                <a:spcPts val="0"/>
              </a:spcAft>
              <a:buSzPts val="1200"/>
              <a:buChar char="○"/>
              <a:defRPr/>
            </a:lvl2pPr>
            <a:lvl3pPr marL="1371600" lvl="2" indent="-304800" algn="ctr">
              <a:lnSpc>
                <a:spcPct val="115000"/>
              </a:lnSpc>
              <a:spcBef>
                <a:spcPts val="0"/>
              </a:spcBef>
              <a:spcAft>
                <a:spcPts val="0"/>
              </a:spcAft>
              <a:buSzPts val="1200"/>
              <a:buChar char="■"/>
              <a:defRPr/>
            </a:lvl3pPr>
            <a:lvl4pPr marL="1828800" lvl="3" indent="-304800" algn="ctr">
              <a:lnSpc>
                <a:spcPct val="115000"/>
              </a:lnSpc>
              <a:spcBef>
                <a:spcPts val="0"/>
              </a:spcBef>
              <a:spcAft>
                <a:spcPts val="0"/>
              </a:spcAft>
              <a:buSzPts val="1200"/>
              <a:buChar char="●"/>
              <a:defRPr/>
            </a:lvl4pPr>
            <a:lvl5pPr marL="2286000" lvl="4" indent="-304800" algn="ctr">
              <a:lnSpc>
                <a:spcPct val="115000"/>
              </a:lnSpc>
              <a:spcBef>
                <a:spcPts val="0"/>
              </a:spcBef>
              <a:spcAft>
                <a:spcPts val="0"/>
              </a:spcAft>
              <a:buSzPts val="1200"/>
              <a:buChar char="○"/>
              <a:defRPr/>
            </a:lvl5pPr>
            <a:lvl6pPr marL="2743200" lvl="5" indent="-304800" algn="ctr">
              <a:lnSpc>
                <a:spcPct val="115000"/>
              </a:lnSpc>
              <a:spcBef>
                <a:spcPts val="0"/>
              </a:spcBef>
              <a:spcAft>
                <a:spcPts val="0"/>
              </a:spcAft>
              <a:buSzPts val="1200"/>
              <a:buChar char="■"/>
              <a:defRPr/>
            </a:lvl6pPr>
            <a:lvl7pPr marL="3200400" lvl="6" indent="-304800" algn="ctr">
              <a:lnSpc>
                <a:spcPct val="115000"/>
              </a:lnSpc>
              <a:spcBef>
                <a:spcPts val="0"/>
              </a:spcBef>
              <a:spcAft>
                <a:spcPts val="0"/>
              </a:spcAft>
              <a:buSzPts val="1200"/>
              <a:buChar char="●"/>
              <a:defRPr/>
            </a:lvl7pPr>
            <a:lvl8pPr marL="3657600" lvl="7" indent="-304800" algn="ctr">
              <a:lnSpc>
                <a:spcPct val="115000"/>
              </a:lnSpc>
              <a:spcBef>
                <a:spcPts val="0"/>
              </a:spcBef>
              <a:spcAft>
                <a:spcPts val="0"/>
              </a:spcAft>
              <a:buSzPts val="1200"/>
              <a:buChar char="○"/>
              <a:defRPr/>
            </a:lvl8pPr>
            <a:lvl9pPr marL="4114800" lvl="8" indent="-304800" algn="ctr">
              <a:lnSpc>
                <a:spcPct val="115000"/>
              </a:lnSpc>
              <a:spcBef>
                <a:spcPts val="0"/>
              </a:spcBef>
              <a:spcAft>
                <a:spcPts val="0"/>
              </a:spcAft>
              <a:buSzPts val="1200"/>
              <a:buChar char="■"/>
              <a:defRPr/>
            </a:lvl9pPr>
          </a:lstStyle>
          <a:p>
            <a:endParaRPr/>
          </a:p>
        </p:txBody>
      </p:sp>
      <p:sp>
        <p:nvSpPr>
          <p:cNvPr id="265" name="Google Shape;265;g39b2c9dab85_0_243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6"/>
        <p:cNvGrpSpPr/>
        <p:nvPr/>
      </p:nvGrpSpPr>
      <p:grpSpPr>
        <a:xfrm>
          <a:off x="0" y="0"/>
          <a:ext cx="0" cy="0"/>
          <a:chOff x="0" y="0"/>
          <a:chExt cx="0" cy="0"/>
        </a:xfrm>
      </p:grpSpPr>
      <p:sp>
        <p:nvSpPr>
          <p:cNvPr id="267" name="Google Shape;267;g39b2c9dab85_0_243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268"/>
        <p:cNvGrpSpPr/>
        <p:nvPr/>
      </p:nvGrpSpPr>
      <p:grpSpPr>
        <a:xfrm>
          <a:off x="0" y="0"/>
          <a:ext cx="0" cy="0"/>
          <a:chOff x="0" y="0"/>
          <a:chExt cx="0" cy="0"/>
        </a:xfrm>
      </p:grpSpPr>
      <p:sp>
        <p:nvSpPr>
          <p:cNvPr id="269" name="Google Shape;269;g39b2c9dab85_0_2439"/>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0" name="Google Shape;270;g39b2c9dab85_0_2439"/>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71" name="Google Shape;271;g39b2c9dab85_0_243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0">
  <p:cSld name="TITLE_16">
    <p:bg>
      <p:bgPr>
        <a:blipFill>
          <a:blip r:embed="rId2">
            <a:alphaModFix/>
          </a:blip>
          <a:stretch>
            <a:fillRect/>
          </a:stretch>
        </a:blipFill>
        <a:effectLst/>
      </p:bgPr>
    </p:bg>
    <p:spTree>
      <p:nvGrpSpPr>
        <p:cNvPr id="1" name="Shape 272"/>
        <p:cNvGrpSpPr/>
        <p:nvPr/>
      </p:nvGrpSpPr>
      <p:grpSpPr>
        <a:xfrm>
          <a:off x="0" y="0"/>
          <a:ext cx="0" cy="0"/>
          <a:chOff x="0" y="0"/>
          <a:chExt cx="0" cy="0"/>
        </a:xfrm>
      </p:grpSpPr>
      <p:sp>
        <p:nvSpPr>
          <p:cNvPr id="273" name="Google Shape;273;g39b2c9dab85_0_244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4" name="Google Shape;274;g39b2c9dab85_0_244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5" name="Google Shape;275;g39b2c9dab85_0_244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11">
  <p:cSld name="TITLE_17">
    <p:bg>
      <p:bgPr>
        <a:blipFill>
          <a:blip r:embed="rId2">
            <a:alphaModFix/>
          </a:blip>
          <a:stretch>
            <a:fillRect/>
          </a:stretch>
        </a:blipFill>
        <a:effectLst/>
      </p:bgPr>
    </p:bg>
    <p:spTree>
      <p:nvGrpSpPr>
        <p:cNvPr id="1" name="Shape 276"/>
        <p:cNvGrpSpPr/>
        <p:nvPr/>
      </p:nvGrpSpPr>
      <p:grpSpPr>
        <a:xfrm>
          <a:off x="0" y="0"/>
          <a:ext cx="0" cy="0"/>
          <a:chOff x="0" y="0"/>
          <a:chExt cx="0" cy="0"/>
        </a:xfrm>
      </p:grpSpPr>
      <p:sp>
        <p:nvSpPr>
          <p:cNvPr id="277" name="Google Shape;277;g39b2c9dab85_0_244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g39b2c9dab85_0_244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9" name="Google Shape;279;g39b2c9dab85_0_244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2">
  <p:cSld name="TITLE_2">
    <p:bg>
      <p:bgPr>
        <a:blipFill>
          <a:blip r:embed="rId2">
            <a:alphaModFix/>
          </a:blip>
          <a:stretch>
            <a:fillRect/>
          </a:stretch>
        </a:blipFill>
        <a:effectLst/>
      </p:bgPr>
    </p:bg>
    <p:spTree>
      <p:nvGrpSpPr>
        <p:cNvPr id="1" name="Shape 284"/>
        <p:cNvGrpSpPr/>
        <p:nvPr/>
      </p:nvGrpSpPr>
      <p:grpSpPr>
        <a:xfrm>
          <a:off x="0" y="0"/>
          <a:ext cx="0" cy="0"/>
          <a:chOff x="0" y="0"/>
          <a:chExt cx="0" cy="0"/>
        </a:xfrm>
      </p:grpSpPr>
      <p:sp>
        <p:nvSpPr>
          <p:cNvPr id="285" name="Google Shape;285;g39b2c9dab85_0_245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86" name="Google Shape;286;g39b2c9dab85_0_245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7" name="Google Shape;287;g39b2c9dab85_0_245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0">
  <p:cSld name="TITLE_16">
    <p:bg>
      <p:bgPr>
        <a:blipFill>
          <a:blip r:embed="rId2">
            <a:alphaModFix/>
          </a:blip>
          <a:stretch>
            <a:fillRect/>
          </a:stretch>
        </a:blipFill>
        <a:effectLst/>
      </p:bgPr>
    </p:bg>
    <p:spTree>
      <p:nvGrpSpPr>
        <p:cNvPr id="1" name="Shape 288"/>
        <p:cNvGrpSpPr/>
        <p:nvPr/>
      </p:nvGrpSpPr>
      <p:grpSpPr>
        <a:xfrm>
          <a:off x="0" y="0"/>
          <a:ext cx="0" cy="0"/>
          <a:chOff x="0" y="0"/>
          <a:chExt cx="0" cy="0"/>
        </a:xfrm>
      </p:grpSpPr>
      <p:sp>
        <p:nvSpPr>
          <p:cNvPr id="289" name="Google Shape;289;g39b2c9dab85_0_245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90" name="Google Shape;290;g39b2c9dab85_0_2459"/>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1" name="Google Shape;291;g39b2c9dab85_0_2459"/>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pic>
        <p:nvPicPr>
          <p:cNvPr id="292" name="Google Shape;292;g39b2c9dab85_0_2459"/>
          <p:cNvPicPr preferRelativeResize="0"/>
          <p:nvPr/>
        </p:nvPicPr>
        <p:blipFill rotWithShape="1">
          <a:blip r:embed="rId3">
            <a:alphaModFix/>
          </a:blip>
          <a:srcRect/>
          <a:stretch/>
        </p:blipFill>
        <p:spPr>
          <a:xfrm>
            <a:off x="8656100" y="272400"/>
            <a:ext cx="243500" cy="22127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3"/>
        <p:cNvGrpSpPr/>
        <p:nvPr/>
      </p:nvGrpSpPr>
      <p:grpSpPr>
        <a:xfrm>
          <a:off x="0" y="0"/>
          <a:ext cx="0" cy="0"/>
          <a:chOff x="0" y="0"/>
          <a:chExt cx="0" cy="0"/>
        </a:xfrm>
      </p:grpSpPr>
      <p:sp>
        <p:nvSpPr>
          <p:cNvPr id="294" name="Google Shape;294;g39b2c9dab85_0_2464"/>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95" name="Google Shape;295;g39b2c9dab85_0_2464"/>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96" name="Google Shape;296;g39b2c9dab85_0_246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_Image/impact slide">
  <p:cSld name="3_Image/impact slide">
    <p:bg>
      <p:bgPr>
        <a:solidFill>
          <a:schemeClr val="lt1"/>
        </a:solidFill>
        <a:effectLst/>
      </p:bgPr>
    </p:bg>
    <p:spTree>
      <p:nvGrpSpPr>
        <p:cNvPr id="1" name="Shape 37"/>
        <p:cNvGrpSpPr/>
        <p:nvPr/>
      </p:nvGrpSpPr>
      <p:grpSpPr>
        <a:xfrm>
          <a:off x="0" y="0"/>
          <a:ext cx="0" cy="0"/>
          <a:chOff x="0" y="0"/>
          <a:chExt cx="0" cy="0"/>
        </a:xfrm>
      </p:grpSpPr>
      <p:sp>
        <p:nvSpPr>
          <p:cNvPr id="38" name="Google Shape;38;g3860e089c09_0_256"/>
          <p:cNvSpPr/>
          <p:nvPr/>
        </p:nvSpPr>
        <p:spPr>
          <a:xfrm>
            <a:off x="0" y="0"/>
            <a:ext cx="9144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9" name="Google Shape;39;g3860e089c09_0_256"/>
          <p:cNvPicPr preferRelativeResize="0"/>
          <p:nvPr/>
        </p:nvPicPr>
        <p:blipFill rotWithShape="1">
          <a:blip r:embed="rId2">
            <a:alphaModFix/>
          </a:blip>
          <a:srcRect/>
          <a:stretch/>
        </p:blipFill>
        <p:spPr>
          <a:xfrm>
            <a:off x="214746" y="5215034"/>
            <a:ext cx="1198419" cy="1198419"/>
          </a:xfrm>
          <a:prstGeom prst="rect">
            <a:avLst/>
          </a:prstGeom>
          <a:noFill/>
          <a:ln>
            <a:noFill/>
          </a:ln>
        </p:spPr>
      </p:pic>
      <p:sp>
        <p:nvSpPr>
          <p:cNvPr id="40" name="Google Shape;40;g3860e089c09_0_256"/>
          <p:cNvSpPr txBox="1">
            <a:spLocks noGrp="1"/>
          </p:cNvSpPr>
          <p:nvPr>
            <p:ph type="ctrTitle"/>
          </p:nvPr>
        </p:nvSpPr>
        <p:spPr>
          <a:xfrm>
            <a:off x="310551" y="1996895"/>
            <a:ext cx="7433700" cy="2387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7"/>
        <p:cNvGrpSpPr/>
        <p:nvPr/>
      </p:nvGrpSpPr>
      <p:grpSpPr>
        <a:xfrm>
          <a:off x="0" y="0"/>
          <a:ext cx="0" cy="0"/>
          <a:chOff x="0" y="0"/>
          <a:chExt cx="0" cy="0"/>
        </a:xfrm>
      </p:grpSpPr>
      <p:sp>
        <p:nvSpPr>
          <p:cNvPr id="298" name="Google Shape;298;g39b2c9dab85_0_2468"/>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9" name="Google Shape;299;g39b2c9dab85_0_246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0"/>
        <p:cNvGrpSpPr/>
        <p:nvPr/>
      </p:nvGrpSpPr>
      <p:grpSpPr>
        <a:xfrm>
          <a:off x="0" y="0"/>
          <a:ext cx="0" cy="0"/>
          <a:chOff x="0" y="0"/>
          <a:chExt cx="0" cy="0"/>
        </a:xfrm>
      </p:grpSpPr>
      <p:sp>
        <p:nvSpPr>
          <p:cNvPr id="301" name="Google Shape;301;g39b2c9dab85_0_247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2" name="Google Shape;302;g39b2c9dab85_0_247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03" name="Google Shape;303;g39b2c9dab85_0_247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4"/>
        <p:cNvGrpSpPr/>
        <p:nvPr/>
      </p:nvGrpSpPr>
      <p:grpSpPr>
        <a:xfrm>
          <a:off x="0" y="0"/>
          <a:ext cx="0" cy="0"/>
          <a:chOff x="0" y="0"/>
          <a:chExt cx="0" cy="0"/>
        </a:xfrm>
      </p:grpSpPr>
      <p:sp>
        <p:nvSpPr>
          <p:cNvPr id="305" name="Google Shape;305;g39b2c9dab85_0_247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6" name="Google Shape;306;g39b2c9dab85_0_2475"/>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7" name="Google Shape;307;g39b2c9dab85_0_2475"/>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08" name="Google Shape;308;g39b2c9dab85_0_247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9"/>
        <p:cNvGrpSpPr/>
        <p:nvPr/>
      </p:nvGrpSpPr>
      <p:grpSpPr>
        <a:xfrm>
          <a:off x="0" y="0"/>
          <a:ext cx="0" cy="0"/>
          <a:chOff x="0" y="0"/>
          <a:chExt cx="0" cy="0"/>
        </a:xfrm>
      </p:grpSpPr>
      <p:sp>
        <p:nvSpPr>
          <p:cNvPr id="310" name="Google Shape;310;g39b2c9dab85_0_248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1" name="Google Shape;311;g39b2c9dab85_0_248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2"/>
        <p:cNvGrpSpPr/>
        <p:nvPr/>
      </p:nvGrpSpPr>
      <p:grpSpPr>
        <a:xfrm>
          <a:off x="0" y="0"/>
          <a:ext cx="0" cy="0"/>
          <a:chOff x="0" y="0"/>
          <a:chExt cx="0" cy="0"/>
        </a:xfrm>
      </p:grpSpPr>
      <p:sp>
        <p:nvSpPr>
          <p:cNvPr id="313" name="Google Shape;313;g39b2c9dab85_0_2483"/>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4" name="Google Shape;314;g39b2c9dab85_0_2483"/>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5" name="Google Shape;315;g39b2c9dab85_0_248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6"/>
        <p:cNvGrpSpPr/>
        <p:nvPr/>
      </p:nvGrpSpPr>
      <p:grpSpPr>
        <a:xfrm>
          <a:off x="0" y="0"/>
          <a:ext cx="0" cy="0"/>
          <a:chOff x="0" y="0"/>
          <a:chExt cx="0" cy="0"/>
        </a:xfrm>
      </p:grpSpPr>
      <p:sp>
        <p:nvSpPr>
          <p:cNvPr id="317" name="Google Shape;317;g39b2c9dab85_0_2487"/>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8" name="Google Shape;318;g39b2c9dab85_0_248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9"/>
        <p:cNvGrpSpPr/>
        <p:nvPr/>
      </p:nvGrpSpPr>
      <p:grpSpPr>
        <a:xfrm>
          <a:off x="0" y="0"/>
          <a:ext cx="0" cy="0"/>
          <a:chOff x="0" y="0"/>
          <a:chExt cx="0" cy="0"/>
        </a:xfrm>
      </p:grpSpPr>
      <p:sp>
        <p:nvSpPr>
          <p:cNvPr id="320" name="Google Shape;320;g39b2c9dab85_0_249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g39b2c9dab85_0_2490"/>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2" name="Google Shape;322;g39b2c9dab85_0_2490"/>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3" name="Google Shape;323;g39b2c9dab85_0_2490"/>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24" name="Google Shape;324;g39b2c9dab85_0_249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5"/>
        <p:cNvGrpSpPr/>
        <p:nvPr/>
      </p:nvGrpSpPr>
      <p:grpSpPr>
        <a:xfrm>
          <a:off x="0" y="0"/>
          <a:ext cx="0" cy="0"/>
          <a:chOff x="0" y="0"/>
          <a:chExt cx="0" cy="0"/>
        </a:xfrm>
      </p:grpSpPr>
      <p:sp>
        <p:nvSpPr>
          <p:cNvPr id="326" name="Google Shape;326;g39b2c9dab85_0_2496"/>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327" name="Google Shape;327;g39b2c9dab85_0_249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8"/>
        <p:cNvGrpSpPr/>
        <p:nvPr/>
      </p:nvGrpSpPr>
      <p:grpSpPr>
        <a:xfrm>
          <a:off x="0" y="0"/>
          <a:ext cx="0" cy="0"/>
          <a:chOff x="0" y="0"/>
          <a:chExt cx="0" cy="0"/>
        </a:xfrm>
      </p:grpSpPr>
      <p:sp>
        <p:nvSpPr>
          <p:cNvPr id="329" name="Google Shape;329;g39b2c9dab85_0_2499"/>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0" name="Google Shape;330;g39b2c9dab85_0_2499"/>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331" name="Google Shape;331;g39b2c9dab85_0_249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2"/>
        <p:cNvGrpSpPr/>
        <p:nvPr/>
      </p:nvGrpSpPr>
      <p:grpSpPr>
        <a:xfrm>
          <a:off x="0" y="0"/>
          <a:ext cx="0" cy="0"/>
          <a:chOff x="0" y="0"/>
          <a:chExt cx="0" cy="0"/>
        </a:xfrm>
      </p:grpSpPr>
      <p:sp>
        <p:nvSpPr>
          <p:cNvPr id="333" name="Google Shape;333;g39b2c9dab85_0_250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Closing slide">
  <p:cSld name="1_Closing slide">
    <p:spTree>
      <p:nvGrpSpPr>
        <p:cNvPr id="1" name="Shape 41"/>
        <p:cNvGrpSpPr/>
        <p:nvPr/>
      </p:nvGrpSpPr>
      <p:grpSpPr>
        <a:xfrm>
          <a:off x="0" y="0"/>
          <a:ext cx="0" cy="0"/>
          <a:chOff x="0" y="0"/>
          <a:chExt cx="0" cy="0"/>
        </a:xfrm>
      </p:grpSpPr>
      <p:sp>
        <p:nvSpPr>
          <p:cNvPr id="42" name="Google Shape;42;g3860e089c09_0_260"/>
          <p:cNvSpPr txBox="1">
            <a:spLocks noGrp="1"/>
          </p:cNvSpPr>
          <p:nvPr>
            <p:ph type="ctrTitle"/>
          </p:nvPr>
        </p:nvSpPr>
        <p:spPr>
          <a:xfrm>
            <a:off x="310551" y="2791970"/>
            <a:ext cx="5406900" cy="12033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3" name="Google Shape;43;g3860e089c09_0_260"/>
          <p:cNvSpPr txBox="1">
            <a:spLocks noGrp="1"/>
          </p:cNvSpPr>
          <p:nvPr>
            <p:ph type="body" idx="1"/>
          </p:nvPr>
        </p:nvSpPr>
        <p:spPr>
          <a:xfrm>
            <a:off x="310551" y="4066031"/>
            <a:ext cx="5406900" cy="1203300"/>
          </a:xfrm>
          <a:prstGeom prst="rect">
            <a:avLst/>
          </a:prstGeom>
          <a:noFill/>
          <a:ln>
            <a:noFill/>
          </a:ln>
        </p:spPr>
        <p:txBody>
          <a:bodyPr spcFirstLastPara="1" wrap="square" lIns="91425" tIns="45700" rIns="91425" bIns="45700" anchor="t" anchorCtr="0">
            <a:noAutofit/>
          </a:bodyPr>
          <a:lstStyle>
            <a:lvl1pPr marL="457200" lvl="0" indent="-228600" algn="l">
              <a:lnSpc>
                <a:spcPct val="110000"/>
              </a:lnSpc>
              <a:spcBef>
                <a:spcPts val="0"/>
              </a:spcBef>
              <a:spcAft>
                <a:spcPts val="0"/>
              </a:spcAft>
              <a:buClr>
                <a:srgbClr val="BDCF3C"/>
              </a:buClr>
              <a:buSzPts val="2000"/>
              <a:buNone/>
              <a:defRPr/>
            </a:lvl1pPr>
            <a:lvl2pPr marL="914400" lvl="1" indent="-355600" algn="l">
              <a:lnSpc>
                <a:spcPct val="110000"/>
              </a:lnSpc>
              <a:spcBef>
                <a:spcPts val="0"/>
              </a:spcBef>
              <a:spcAft>
                <a:spcPts val="0"/>
              </a:spcAft>
              <a:buClr>
                <a:srgbClr val="BDCF3C"/>
              </a:buClr>
              <a:buSzPts val="2000"/>
              <a:buChar char="•"/>
              <a:defRPr/>
            </a:lvl2pPr>
            <a:lvl3pPr marL="1371600" lvl="2" indent="-355600" algn="l">
              <a:lnSpc>
                <a:spcPct val="110000"/>
              </a:lnSpc>
              <a:spcBef>
                <a:spcPts val="0"/>
              </a:spcBef>
              <a:spcAft>
                <a:spcPts val="0"/>
              </a:spcAft>
              <a:buClr>
                <a:srgbClr val="BDCF3C"/>
              </a:buClr>
              <a:buSzPts val="2000"/>
              <a:buChar char="•"/>
              <a:defRPr/>
            </a:lvl3pPr>
            <a:lvl4pPr marL="1828800" lvl="3" indent="-342900" algn="l">
              <a:lnSpc>
                <a:spcPct val="90000"/>
              </a:lnSpc>
              <a:spcBef>
                <a:spcPts val="500"/>
              </a:spcBef>
              <a:spcAft>
                <a:spcPts val="0"/>
              </a:spcAft>
              <a:buClr>
                <a:srgbClr val="BDCF3C"/>
              </a:buClr>
              <a:buSzPts val="1800"/>
              <a:buChar char="•"/>
              <a:defRPr/>
            </a:lvl4pPr>
            <a:lvl5pPr marL="2286000" lvl="4" indent="-342900" algn="l">
              <a:lnSpc>
                <a:spcPct val="90000"/>
              </a:lnSpc>
              <a:spcBef>
                <a:spcPts val="500"/>
              </a:spcBef>
              <a:spcAft>
                <a:spcPts val="0"/>
              </a:spcAft>
              <a:buClr>
                <a:srgbClr val="BDCF3C"/>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g3860e089c09_0_260"/>
          <p:cNvSpPr>
            <a:spLocks noGrp="1"/>
          </p:cNvSpPr>
          <p:nvPr>
            <p:ph type="pic" idx="2"/>
          </p:nvPr>
        </p:nvSpPr>
        <p:spPr>
          <a:xfrm>
            <a:off x="6010797" y="-19455"/>
            <a:ext cx="3133200" cy="5787000"/>
          </a:xfrm>
          <a:prstGeom prst="rect">
            <a:avLst/>
          </a:prstGeom>
          <a:solidFill>
            <a:srgbClr val="178351"/>
          </a:solidFill>
          <a:ln>
            <a:noFill/>
          </a:ln>
        </p:spPr>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slide 1">
  <p:cSld name="TITLE_1">
    <p:bg>
      <p:bgPr>
        <a:blipFill>
          <a:blip r:embed="rId2">
            <a:alphaModFix/>
          </a:blip>
          <a:stretch>
            <a:fillRect/>
          </a:stretch>
        </a:blipFill>
        <a:effectLst/>
      </p:bgPr>
    </p:bg>
    <p:spTree>
      <p:nvGrpSpPr>
        <p:cNvPr id="1" name="Shape 334"/>
        <p:cNvGrpSpPr/>
        <p:nvPr/>
      </p:nvGrpSpPr>
      <p:grpSpPr>
        <a:xfrm>
          <a:off x="0" y="0"/>
          <a:ext cx="0" cy="0"/>
          <a:chOff x="0" y="0"/>
          <a:chExt cx="0" cy="0"/>
        </a:xfrm>
      </p:grpSpPr>
      <p:sp>
        <p:nvSpPr>
          <p:cNvPr id="335" name="Google Shape;335;g39b2c9dab85_0_250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36" name="Google Shape;336;g39b2c9dab85_0_250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37" name="Google Shape;337;g39b2c9dab85_0_250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338"/>
        <p:cNvGrpSpPr/>
        <p:nvPr/>
      </p:nvGrpSpPr>
      <p:grpSpPr>
        <a:xfrm>
          <a:off x="0" y="0"/>
          <a:ext cx="0" cy="0"/>
          <a:chOff x="0" y="0"/>
          <a:chExt cx="0" cy="0"/>
        </a:xfrm>
      </p:grpSpPr>
      <p:sp>
        <p:nvSpPr>
          <p:cNvPr id="339" name="Google Shape;339;g39b2c9dab85_0_250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0" name="Google Shape;340;g39b2c9dab85_0_2509"/>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1" name="Google Shape;341;g39b2c9dab85_0_2509"/>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14">
  <p:cSld name="TITLE_14">
    <p:bg>
      <p:bgPr>
        <a:blipFill>
          <a:blip r:embed="rId2">
            <a:alphaModFix/>
          </a:blip>
          <a:stretch>
            <a:fillRect/>
          </a:stretch>
        </a:blipFill>
        <a:effectLst/>
      </p:bgPr>
    </p:bg>
    <p:spTree>
      <p:nvGrpSpPr>
        <p:cNvPr id="1" name="Shape 342"/>
        <p:cNvGrpSpPr/>
        <p:nvPr/>
      </p:nvGrpSpPr>
      <p:grpSpPr>
        <a:xfrm>
          <a:off x="0" y="0"/>
          <a:ext cx="0" cy="0"/>
          <a:chOff x="0" y="0"/>
          <a:chExt cx="0" cy="0"/>
        </a:xfrm>
      </p:grpSpPr>
      <p:sp>
        <p:nvSpPr>
          <p:cNvPr id="343" name="Google Shape;343;g39b2c9dab85_0_25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4" name="Google Shape;344;g39b2c9dab85_0_251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5" name="Google Shape;345;g39b2c9dab85_0_251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4">
  <p:cSld name="TITLE_4">
    <p:bg>
      <p:bgPr>
        <a:blipFill>
          <a:blip r:embed="rId2">
            <a:alphaModFix/>
          </a:blip>
          <a:stretch>
            <a:fillRect/>
          </a:stretch>
        </a:blipFill>
        <a:effectLst/>
      </p:bgPr>
    </p:bg>
    <p:spTree>
      <p:nvGrpSpPr>
        <p:cNvPr id="1" name="Shape 346"/>
        <p:cNvGrpSpPr/>
        <p:nvPr/>
      </p:nvGrpSpPr>
      <p:grpSpPr>
        <a:xfrm>
          <a:off x="0" y="0"/>
          <a:ext cx="0" cy="0"/>
          <a:chOff x="0" y="0"/>
          <a:chExt cx="0" cy="0"/>
        </a:xfrm>
      </p:grpSpPr>
      <p:sp>
        <p:nvSpPr>
          <p:cNvPr id="347" name="Google Shape;347;g39b2c9dab85_0_25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48" name="Google Shape;348;g39b2c9dab85_0_251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9" name="Google Shape;349;g39b2c9dab85_0_251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slide 3 1">
  <p:cSld name="TITLE_15">
    <p:bg>
      <p:bgPr>
        <a:blipFill>
          <a:blip r:embed="rId2">
            <a:alphaModFix/>
          </a:blip>
          <a:stretch>
            <a:fillRect/>
          </a:stretch>
        </a:blipFill>
        <a:effectLst/>
      </p:bgPr>
    </p:bg>
    <p:spTree>
      <p:nvGrpSpPr>
        <p:cNvPr id="1" name="Shape 350"/>
        <p:cNvGrpSpPr/>
        <p:nvPr/>
      </p:nvGrpSpPr>
      <p:grpSpPr>
        <a:xfrm>
          <a:off x="0" y="0"/>
          <a:ext cx="0" cy="0"/>
          <a:chOff x="0" y="0"/>
          <a:chExt cx="0" cy="0"/>
        </a:xfrm>
      </p:grpSpPr>
      <p:sp>
        <p:nvSpPr>
          <p:cNvPr id="351" name="Google Shape;351;g39b2c9dab85_0_252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2" name="Google Shape;352;g39b2c9dab85_0_2521"/>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3" name="Google Shape;353;g39b2c9dab85_0_2521"/>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1">
  <p:cSld name="TITLE_17">
    <p:bg>
      <p:bgPr>
        <a:blipFill>
          <a:blip r:embed="rId2">
            <a:alphaModFix/>
          </a:blip>
          <a:stretch>
            <a:fillRect/>
          </a:stretch>
        </a:blipFill>
        <a:effectLst/>
      </p:bgPr>
    </p:bg>
    <p:spTree>
      <p:nvGrpSpPr>
        <p:cNvPr id="1" name="Shape 354"/>
        <p:cNvGrpSpPr/>
        <p:nvPr/>
      </p:nvGrpSpPr>
      <p:grpSpPr>
        <a:xfrm>
          <a:off x="0" y="0"/>
          <a:ext cx="0" cy="0"/>
          <a:chOff x="0" y="0"/>
          <a:chExt cx="0" cy="0"/>
        </a:xfrm>
      </p:grpSpPr>
      <p:sp>
        <p:nvSpPr>
          <p:cNvPr id="355" name="Google Shape;355;g39b2c9dab85_0_252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6" name="Google Shape;356;g39b2c9dab85_0_2525"/>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7" name="Google Shape;357;g39b2c9dab85_0_2525"/>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11 1">
  <p:cSld name="TITLE_17_1">
    <p:bg>
      <p:bgPr>
        <a:blipFill>
          <a:blip r:embed="rId2">
            <a:alphaModFix/>
          </a:blip>
          <a:stretch>
            <a:fillRect/>
          </a:stretch>
        </a:blipFill>
        <a:effectLst/>
      </p:bgPr>
    </p:bg>
    <p:spTree>
      <p:nvGrpSpPr>
        <p:cNvPr id="1" name="Shape 358"/>
        <p:cNvGrpSpPr/>
        <p:nvPr/>
      </p:nvGrpSpPr>
      <p:grpSpPr>
        <a:xfrm>
          <a:off x="0" y="0"/>
          <a:ext cx="0" cy="0"/>
          <a:chOff x="0" y="0"/>
          <a:chExt cx="0" cy="0"/>
        </a:xfrm>
      </p:grpSpPr>
      <p:sp>
        <p:nvSpPr>
          <p:cNvPr id="359" name="Google Shape;359;g39b2c9dab85_0_252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0" name="Google Shape;360;g39b2c9dab85_0_2529"/>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1" name="Google Shape;361;g39b2c9dab85_0_2529"/>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6">
  <p:cSld name="TITLE_6">
    <p:bg>
      <p:bgPr>
        <a:blipFill>
          <a:blip r:embed="rId2">
            <a:alphaModFix/>
          </a:blip>
          <a:stretch>
            <a:fillRect/>
          </a:stretch>
        </a:blipFill>
        <a:effectLst/>
      </p:bgPr>
    </p:bg>
    <p:spTree>
      <p:nvGrpSpPr>
        <p:cNvPr id="1" name="Shape 362"/>
        <p:cNvGrpSpPr/>
        <p:nvPr/>
      </p:nvGrpSpPr>
      <p:grpSpPr>
        <a:xfrm>
          <a:off x="0" y="0"/>
          <a:ext cx="0" cy="0"/>
          <a:chOff x="0" y="0"/>
          <a:chExt cx="0" cy="0"/>
        </a:xfrm>
      </p:grpSpPr>
      <p:sp>
        <p:nvSpPr>
          <p:cNvPr id="363" name="Google Shape;363;g39b2c9dab85_0_253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4" name="Google Shape;364;g39b2c9dab85_0_2533"/>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5" name="Google Shape;365;g39b2c9dab85_0_2533"/>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5">
  <p:cSld name="TITLE_18">
    <p:bg>
      <p:bgPr>
        <a:blipFill>
          <a:blip r:embed="rId2">
            <a:alphaModFix/>
          </a:blip>
          <a:stretch>
            <a:fillRect/>
          </a:stretch>
        </a:blipFill>
        <a:effectLst/>
      </p:bgPr>
    </p:bg>
    <p:spTree>
      <p:nvGrpSpPr>
        <p:cNvPr id="1" name="Shape 366"/>
        <p:cNvGrpSpPr/>
        <p:nvPr/>
      </p:nvGrpSpPr>
      <p:grpSpPr>
        <a:xfrm>
          <a:off x="0" y="0"/>
          <a:ext cx="0" cy="0"/>
          <a:chOff x="0" y="0"/>
          <a:chExt cx="0" cy="0"/>
        </a:xfrm>
      </p:grpSpPr>
      <p:sp>
        <p:nvSpPr>
          <p:cNvPr id="367" name="Google Shape;367;g39b2c9dab85_0_253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g39b2c9dab85_0_253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9" name="Google Shape;369;g39b2c9dab85_0_2537"/>
          <p:cNvSpPr txBox="1">
            <a:spLocks noGrp="1"/>
          </p:cNvSpPr>
          <p:nvPr>
            <p:ph type="subTitle" idx="1"/>
          </p:nvPr>
        </p:nvSpPr>
        <p:spPr>
          <a:xfrm>
            <a:off x="675600" y="1694033"/>
            <a:ext cx="7797000" cy="43923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1800"/>
              <a:buNone/>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4"/>
        <p:cNvGrpSpPr/>
        <p:nvPr/>
      </p:nvGrpSpPr>
      <p:grpSpPr>
        <a:xfrm>
          <a:off x="0" y="0"/>
          <a:ext cx="0" cy="0"/>
          <a:chOff x="0" y="0"/>
          <a:chExt cx="0" cy="0"/>
        </a:xfrm>
      </p:grpSpPr>
      <p:sp>
        <p:nvSpPr>
          <p:cNvPr id="375" name="Google Shape;375;g39b2c9dab85_0_254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6" name="Google Shape;376;g39b2c9dab85_0_254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7" name="Google Shape;377;g39b2c9dab85_0_254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rand Slide">
  <p:cSld name="Brand Slide">
    <p:spTree>
      <p:nvGrpSpPr>
        <p:cNvPr id="1" name="Shape 45"/>
        <p:cNvGrpSpPr/>
        <p:nvPr/>
      </p:nvGrpSpPr>
      <p:grpSpPr>
        <a:xfrm>
          <a:off x="0" y="0"/>
          <a:ext cx="0" cy="0"/>
          <a:chOff x="0" y="0"/>
          <a:chExt cx="0" cy="0"/>
        </a:xfrm>
      </p:grpSpPr>
      <p:pic>
        <p:nvPicPr>
          <p:cNvPr id="46" name="Google Shape;46;g3860e089c09_0_264"/>
          <p:cNvPicPr preferRelativeResize="0"/>
          <p:nvPr/>
        </p:nvPicPr>
        <p:blipFill rotWithShape="1">
          <a:blip r:embed="rId2">
            <a:alphaModFix/>
          </a:blip>
          <a:srcRect/>
          <a:stretch/>
        </p:blipFill>
        <p:spPr>
          <a:xfrm>
            <a:off x="214746" y="5215034"/>
            <a:ext cx="1198419" cy="1198419"/>
          </a:xfrm>
          <a:prstGeom prst="rect">
            <a:avLst/>
          </a:prstGeom>
          <a:noFill/>
          <a:ln>
            <a:noFill/>
          </a:ln>
        </p:spPr>
      </p:pic>
      <p:sp>
        <p:nvSpPr>
          <p:cNvPr id="47" name="Google Shape;47;g3860e089c09_0_264"/>
          <p:cNvSpPr/>
          <p:nvPr/>
        </p:nvSpPr>
        <p:spPr>
          <a:xfrm>
            <a:off x="0" y="0"/>
            <a:ext cx="9144000" cy="6858000"/>
          </a:xfrm>
          <a:prstGeom prst="rect">
            <a:avLst/>
          </a:prstGeom>
          <a:solidFill>
            <a:srgbClr val="1783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8" name="Google Shape;48;g3860e089c09_0_264" descr="A white arrow with black text&#10;&#10;Description automatically generated"/>
          <p:cNvPicPr preferRelativeResize="0"/>
          <p:nvPr/>
        </p:nvPicPr>
        <p:blipFill rotWithShape="1">
          <a:blip r:embed="rId3">
            <a:alphaModFix/>
          </a:blip>
          <a:srcRect/>
          <a:stretch/>
        </p:blipFill>
        <p:spPr>
          <a:xfrm>
            <a:off x="3698994" y="2378775"/>
            <a:ext cx="1746006" cy="1227230"/>
          </a:xfrm>
          <a:prstGeom prst="rect">
            <a:avLst/>
          </a:prstGeom>
          <a:noFill/>
          <a:ln>
            <a:noFill/>
          </a:ln>
        </p:spPr>
      </p:pic>
      <p:sp>
        <p:nvSpPr>
          <p:cNvPr id="49" name="Google Shape;49;g3860e089c09_0_264"/>
          <p:cNvSpPr txBox="1"/>
          <p:nvPr/>
        </p:nvSpPr>
        <p:spPr>
          <a:xfrm>
            <a:off x="3506028" y="4513729"/>
            <a:ext cx="2131800" cy="923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www.family-action.org.uk</a:t>
            </a:r>
            <a:endParaRPr/>
          </a:p>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8"/>
        <p:cNvGrpSpPr/>
        <p:nvPr/>
      </p:nvGrpSpPr>
      <p:grpSpPr>
        <a:xfrm>
          <a:off x="0" y="0"/>
          <a:ext cx="0" cy="0"/>
          <a:chOff x="0" y="0"/>
          <a:chExt cx="0" cy="0"/>
        </a:xfrm>
      </p:grpSpPr>
      <p:sp>
        <p:nvSpPr>
          <p:cNvPr id="379" name="Google Shape;379;g39b2c9dab85_0_2549"/>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80" name="Google Shape;380;g39b2c9dab85_0_2549"/>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1" name="Google Shape;381;g39b2c9dab85_0_254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2"/>
        <p:cNvGrpSpPr/>
        <p:nvPr/>
      </p:nvGrpSpPr>
      <p:grpSpPr>
        <a:xfrm>
          <a:off x="0" y="0"/>
          <a:ext cx="0" cy="0"/>
          <a:chOff x="0" y="0"/>
          <a:chExt cx="0" cy="0"/>
        </a:xfrm>
      </p:grpSpPr>
      <p:sp>
        <p:nvSpPr>
          <p:cNvPr id="383" name="Google Shape;383;g39b2c9dab85_0_2553"/>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4" name="Google Shape;384;g39b2c9dab85_0_255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5"/>
        <p:cNvGrpSpPr/>
        <p:nvPr/>
      </p:nvGrpSpPr>
      <p:grpSpPr>
        <a:xfrm>
          <a:off x="0" y="0"/>
          <a:ext cx="0" cy="0"/>
          <a:chOff x="0" y="0"/>
          <a:chExt cx="0" cy="0"/>
        </a:xfrm>
      </p:grpSpPr>
      <p:sp>
        <p:nvSpPr>
          <p:cNvPr id="386" name="Google Shape;386;g39b2c9dab85_0_255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7" name="Google Shape;387;g39b2c9dab85_0_255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8" name="Google Shape;388;g39b2c9dab85_0_255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9" name="Google Shape;389;g39b2c9dab85_0_255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0"/>
        <p:cNvGrpSpPr/>
        <p:nvPr/>
      </p:nvGrpSpPr>
      <p:grpSpPr>
        <a:xfrm>
          <a:off x="0" y="0"/>
          <a:ext cx="0" cy="0"/>
          <a:chOff x="0" y="0"/>
          <a:chExt cx="0" cy="0"/>
        </a:xfrm>
      </p:grpSpPr>
      <p:sp>
        <p:nvSpPr>
          <p:cNvPr id="391" name="Google Shape;391;g39b2c9dab85_0_256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2" name="Google Shape;392;g39b2c9dab85_0_256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3"/>
        <p:cNvGrpSpPr/>
        <p:nvPr/>
      </p:nvGrpSpPr>
      <p:grpSpPr>
        <a:xfrm>
          <a:off x="0" y="0"/>
          <a:ext cx="0" cy="0"/>
          <a:chOff x="0" y="0"/>
          <a:chExt cx="0" cy="0"/>
        </a:xfrm>
      </p:grpSpPr>
      <p:sp>
        <p:nvSpPr>
          <p:cNvPr id="394" name="Google Shape;394;g39b2c9dab85_0_2564"/>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5" name="Google Shape;395;g39b2c9dab85_0_2564"/>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6" name="Google Shape;396;g39b2c9dab85_0_256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7"/>
        <p:cNvGrpSpPr/>
        <p:nvPr/>
      </p:nvGrpSpPr>
      <p:grpSpPr>
        <a:xfrm>
          <a:off x="0" y="0"/>
          <a:ext cx="0" cy="0"/>
          <a:chOff x="0" y="0"/>
          <a:chExt cx="0" cy="0"/>
        </a:xfrm>
      </p:grpSpPr>
      <p:sp>
        <p:nvSpPr>
          <p:cNvPr id="398" name="Google Shape;398;g39b2c9dab85_0_2568"/>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9" name="Google Shape;399;g39b2c9dab85_0_256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0"/>
        <p:cNvGrpSpPr/>
        <p:nvPr/>
      </p:nvGrpSpPr>
      <p:grpSpPr>
        <a:xfrm>
          <a:off x="0" y="0"/>
          <a:ext cx="0" cy="0"/>
          <a:chOff x="0" y="0"/>
          <a:chExt cx="0" cy="0"/>
        </a:xfrm>
      </p:grpSpPr>
      <p:sp>
        <p:nvSpPr>
          <p:cNvPr id="401" name="Google Shape;401;g39b2c9dab85_0_2571"/>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g39b2c9dab85_0_2571"/>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3" name="Google Shape;403;g39b2c9dab85_0_2571"/>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4" name="Google Shape;404;g39b2c9dab85_0_2571"/>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5" name="Google Shape;405;g39b2c9dab85_0_257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06"/>
        <p:cNvGrpSpPr/>
        <p:nvPr/>
      </p:nvGrpSpPr>
      <p:grpSpPr>
        <a:xfrm>
          <a:off x="0" y="0"/>
          <a:ext cx="0" cy="0"/>
          <a:chOff x="0" y="0"/>
          <a:chExt cx="0" cy="0"/>
        </a:xfrm>
      </p:grpSpPr>
      <p:sp>
        <p:nvSpPr>
          <p:cNvPr id="407" name="Google Shape;407;g39b2c9dab85_0_2577"/>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08" name="Google Shape;408;g39b2c9dab85_0_257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9"/>
        <p:cNvGrpSpPr/>
        <p:nvPr/>
      </p:nvGrpSpPr>
      <p:grpSpPr>
        <a:xfrm>
          <a:off x="0" y="0"/>
          <a:ext cx="0" cy="0"/>
          <a:chOff x="0" y="0"/>
          <a:chExt cx="0" cy="0"/>
        </a:xfrm>
      </p:grpSpPr>
      <p:sp>
        <p:nvSpPr>
          <p:cNvPr id="410" name="Google Shape;410;g39b2c9dab85_0_2580"/>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11" name="Google Shape;411;g39b2c9dab85_0_2580"/>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12" name="Google Shape;412;g39b2c9dab85_0_258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3"/>
        <p:cNvGrpSpPr/>
        <p:nvPr/>
      </p:nvGrpSpPr>
      <p:grpSpPr>
        <a:xfrm>
          <a:off x="0" y="0"/>
          <a:ext cx="0" cy="0"/>
          <a:chOff x="0" y="0"/>
          <a:chExt cx="0" cy="0"/>
        </a:xfrm>
      </p:grpSpPr>
      <p:sp>
        <p:nvSpPr>
          <p:cNvPr id="414" name="Google Shape;414;g39b2c9dab85_0_258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3.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4.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8.jp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theme" Target="../theme/theme7.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theme" Target="../theme/theme9.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7"/>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1" name="Google Shape;11;p17"/>
          <p:cNvPicPr preferRelativeResize="0"/>
          <p:nvPr/>
        </p:nvPicPr>
        <p:blipFill rotWithShape="1">
          <a:blip r:embed="rId4">
            <a:alphaModFix/>
          </a:blip>
          <a:srcRect/>
          <a:stretch/>
        </p:blipFill>
        <p:spPr>
          <a:xfrm>
            <a:off x="487362" y="5662612"/>
            <a:ext cx="2979737" cy="771525"/>
          </a:xfrm>
          <a:prstGeom prst="rect">
            <a:avLst/>
          </a:prstGeom>
          <a:noFill/>
          <a:ln>
            <a:noFill/>
          </a:ln>
        </p:spPr>
      </p:pic>
      <p:sp>
        <p:nvSpPr>
          <p:cNvPr id="12" name="Google Shape;12;p1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3" name="Google Shape;13;p1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
        <p:cNvGrpSpPr/>
        <p:nvPr/>
      </p:nvGrpSpPr>
      <p:grpSpPr>
        <a:xfrm>
          <a:off x="0" y="0"/>
          <a:ext cx="0" cy="0"/>
          <a:chOff x="0" y="0"/>
          <a:chExt cx="0" cy="0"/>
        </a:xfrm>
      </p:grpSpPr>
      <p:pic>
        <p:nvPicPr>
          <p:cNvPr id="16" name="Google Shape;16;p19"/>
          <p:cNvPicPr preferRelativeResize="0"/>
          <p:nvPr/>
        </p:nvPicPr>
        <p:blipFill rotWithShape="1">
          <a:blip r:embed="rId4">
            <a:alphaModFix/>
          </a:blip>
          <a:srcRect/>
          <a:stretch/>
        </p:blipFill>
        <p:spPr>
          <a:xfrm>
            <a:off x="0" y="0"/>
            <a:ext cx="9144000" cy="6858000"/>
          </a:xfrm>
          <a:prstGeom prst="rect">
            <a:avLst/>
          </a:prstGeom>
          <a:noFill/>
          <a:ln>
            <a:noFill/>
          </a:ln>
        </p:spPr>
      </p:pic>
      <p:sp>
        <p:nvSpPr>
          <p:cNvPr id="17" name="Google Shape;17;p1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8" name="Google Shape;18;p1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
        <p:cNvGrpSpPr/>
        <p:nvPr/>
      </p:nvGrpSpPr>
      <p:grpSpPr>
        <a:xfrm>
          <a:off x="0" y="0"/>
          <a:ext cx="0" cy="0"/>
          <a:chOff x="0" y="0"/>
          <a:chExt cx="0" cy="0"/>
        </a:xfrm>
      </p:grpSpPr>
      <p:sp>
        <p:nvSpPr>
          <p:cNvPr id="23" name="Google Shape;23;g3860e089c09_0_241"/>
          <p:cNvSpPr txBox="1">
            <a:spLocks noGrp="1"/>
          </p:cNvSpPr>
          <p:nvPr>
            <p:ph type="title"/>
          </p:nvPr>
        </p:nvSpPr>
        <p:spPr>
          <a:xfrm>
            <a:off x="310551" y="365125"/>
            <a:ext cx="8205000" cy="1325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1pPr>
            <a:lvl2pPr marR="0" lvl="1"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2pPr>
            <a:lvl3pPr marR="0" lvl="2"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3pPr>
            <a:lvl4pPr marR="0" lvl="3"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4pPr>
            <a:lvl5pPr marR="0" lvl="4"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5pPr>
            <a:lvl6pPr marR="0" lvl="5"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6pPr>
            <a:lvl7pPr marR="0" lvl="6"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7pPr>
            <a:lvl8pPr marR="0" lvl="7"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8pPr>
            <a:lvl9pPr marR="0" lvl="8" algn="l">
              <a:lnSpc>
                <a:spcPct val="90000"/>
              </a:lnSpc>
              <a:spcBef>
                <a:spcPts val="0"/>
              </a:spcBef>
              <a:spcAft>
                <a:spcPts val="0"/>
              </a:spcAft>
              <a:buSzPts val="1400"/>
              <a:buNone/>
              <a:defRPr sz="4400" b="0" i="0" u="none" strike="noStrike" cap="none">
                <a:solidFill>
                  <a:schemeClr val="dk1"/>
                </a:solidFill>
                <a:latin typeface="Arial"/>
                <a:ea typeface="Arial"/>
                <a:cs typeface="Arial"/>
                <a:sym typeface="Arial"/>
              </a:defRPr>
            </a:lvl9pPr>
          </a:lstStyle>
          <a:p>
            <a:endParaRPr/>
          </a:p>
        </p:txBody>
      </p:sp>
      <p:sp>
        <p:nvSpPr>
          <p:cNvPr id="24" name="Google Shape;24;g3860e089c09_0_241"/>
          <p:cNvSpPr txBox="1">
            <a:spLocks noGrp="1"/>
          </p:cNvSpPr>
          <p:nvPr>
            <p:ph type="body" idx="1"/>
          </p:nvPr>
        </p:nvSpPr>
        <p:spPr>
          <a:xfrm>
            <a:off x="310551" y="1825625"/>
            <a:ext cx="8205000" cy="3445200"/>
          </a:xfrm>
          <a:prstGeom prst="rect">
            <a:avLst/>
          </a:prstGeom>
          <a:noFill/>
          <a:ln>
            <a:noFill/>
          </a:ln>
        </p:spPr>
        <p:txBody>
          <a:bodyPr spcFirstLastPara="1" wrap="square" lIns="91425" tIns="45700" rIns="91425" bIns="45700" anchor="t" anchorCtr="0">
            <a:noAutofit/>
          </a:bodyPr>
          <a:lstStyle>
            <a:lvl1pPr marL="457200" marR="0" lvl="0" indent="-355600" algn="l">
              <a:lnSpc>
                <a:spcPct val="110000"/>
              </a:lnSpc>
              <a:spcBef>
                <a:spcPts val="0"/>
              </a:spcBef>
              <a:spcAft>
                <a:spcPts val="0"/>
              </a:spcAft>
              <a:buClr>
                <a:srgbClr val="17835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55600" algn="l">
              <a:lnSpc>
                <a:spcPct val="110000"/>
              </a:lnSpc>
              <a:spcBef>
                <a:spcPts val="0"/>
              </a:spcBef>
              <a:spcAft>
                <a:spcPts val="0"/>
              </a:spcAft>
              <a:buClr>
                <a:srgbClr val="17835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55600" algn="l">
              <a:lnSpc>
                <a:spcPct val="110000"/>
              </a:lnSpc>
              <a:spcBef>
                <a:spcPts val="0"/>
              </a:spcBef>
              <a:spcAft>
                <a:spcPts val="0"/>
              </a:spcAft>
              <a:buClr>
                <a:srgbClr val="17835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rgbClr val="BDCF3C"/>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rgbClr val="BDCF3C"/>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5" name="Google Shape;25;g3860e089c09_0_241" descr="A green arrow with black text&#10;&#10;Description automatically generated"/>
          <p:cNvPicPr preferRelativeResize="0"/>
          <p:nvPr/>
        </p:nvPicPr>
        <p:blipFill rotWithShape="1">
          <a:blip r:embed="rId16">
            <a:alphaModFix/>
          </a:blip>
          <a:srcRect/>
          <a:stretch/>
        </p:blipFill>
        <p:spPr>
          <a:xfrm>
            <a:off x="310551" y="5547804"/>
            <a:ext cx="1008439" cy="7088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0"/>
        <p:cNvGrpSpPr/>
        <p:nvPr/>
      </p:nvGrpSpPr>
      <p:grpSpPr>
        <a:xfrm>
          <a:off x="0" y="0"/>
          <a:ext cx="0" cy="0"/>
          <a:chOff x="0" y="0"/>
          <a:chExt cx="0" cy="0"/>
        </a:xfrm>
      </p:grpSpPr>
      <p:sp>
        <p:nvSpPr>
          <p:cNvPr id="81" name="Google Shape;81;g39b2c9dab85_0_225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2" name="Google Shape;82;g39b2c9dab85_0_225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3" name="Google Shape;83;g39b2c9dab85_0_225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55"/>
        <p:cNvGrpSpPr/>
        <p:nvPr/>
      </p:nvGrpSpPr>
      <p:grpSpPr>
        <a:xfrm>
          <a:off x="0" y="0"/>
          <a:ext cx="0" cy="0"/>
          <a:chOff x="0" y="0"/>
          <a:chExt cx="0" cy="0"/>
        </a:xfrm>
      </p:grpSpPr>
      <p:sp>
        <p:nvSpPr>
          <p:cNvPr id="156" name="Google Shape;156;g39b2c9dab85_0_232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57" name="Google Shape;157;g39b2c9dab85_0_2326"/>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58" name="Google Shape;158;g39b2c9dab85_0_232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med">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blipFill>
          <a:blip r:embed="rId21">
            <a:alphaModFix/>
          </a:blip>
          <a:stretch>
            <a:fillRect/>
          </a:stretch>
        </a:blipFill>
        <a:effectLst/>
      </p:bgPr>
    </p:bg>
    <p:spTree>
      <p:nvGrpSpPr>
        <p:cNvPr id="1" name="Shape 204"/>
        <p:cNvGrpSpPr/>
        <p:nvPr/>
      </p:nvGrpSpPr>
      <p:grpSpPr>
        <a:xfrm>
          <a:off x="0" y="0"/>
          <a:ext cx="0" cy="0"/>
          <a:chOff x="0" y="0"/>
          <a:chExt cx="0" cy="0"/>
        </a:xfrm>
      </p:grpSpPr>
      <p:sp>
        <p:nvSpPr>
          <p:cNvPr id="205" name="Google Shape;205;g39b2c9dab85_0_2375"/>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rgbClr val="351C5F"/>
              </a:buClr>
              <a:buSzPts val="2400"/>
              <a:buFont typeface="Fraunces"/>
              <a:buNone/>
              <a:defRPr sz="2400" b="1" i="0" u="none" strike="noStrike" cap="none">
                <a:solidFill>
                  <a:srgbClr val="351C5F"/>
                </a:solidFill>
                <a:latin typeface="Fraunces"/>
                <a:ea typeface="Fraunces"/>
                <a:cs typeface="Fraunces"/>
                <a:sym typeface="Fraunces"/>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06" name="Google Shape;206;g39b2c9dab85_0_2375"/>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1pPr>
            <a:lvl2pPr marL="914400" marR="0" lvl="1"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2pPr>
            <a:lvl3pPr marL="1371600" marR="0" lvl="2"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3pPr>
            <a:lvl4pPr marL="1828800" marR="0" lvl="3"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4pPr>
            <a:lvl5pPr marL="2286000" marR="0" lvl="4"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5pPr>
            <a:lvl6pPr marL="2743200" marR="0" lvl="5"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6pPr>
            <a:lvl7pPr marL="3200400" marR="0" lvl="6"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7pPr>
            <a:lvl8pPr marL="3657600" marR="0" lvl="7"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8pPr>
            <a:lvl9pPr marL="4114800" marR="0" lvl="8" indent="-304800" algn="l">
              <a:lnSpc>
                <a:spcPct val="115000"/>
              </a:lnSpc>
              <a:spcBef>
                <a:spcPts val="0"/>
              </a:spcBef>
              <a:spcAft>
                <a:spcPts val="0"/>
              </a:spcAft>
              <a:buClr>
                <a:schemeClr val="dk1"/>
              </a:buClr>
              <a:buSzPts val="1200"/>
              <a:buFont typeface="Atkinson Hyperlegible"/>
              <a:buChar char="■"/>
              <a:defRPr sz="1200" b="0" i="0" u="none" strike="noStrike" cap="none">
                <a:solidFill>
                  <a:schemeClr val="dk1"/>
                </a:solidFill>
                <a:latin typeface="Atkinson Hyperlegible"/>
                <a:ea typeface="Atkinson Hyperlegible"/>
                <a:cs typeface="Atkinson Hyperlegible"/>
                <a:sym typeface="Atkinson Hyperlegible"/>
              </a:defRPr>
            </a:lvl9pPr>
          </a:lstStyle>
          <a:p>
            <a:endParaRPr/>
          </a:p>
        </p:txBody>
      </p:sp>
      <p:sp>
        <p:nvSpPr>
          <p:cNvPr id="207" name="Google Shape;207;g39b2c9dab85_0_237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208" name="Google Shape;208;g39b2c9dab85_0_2375"/>
          <p:cNvPicPr preferRelativeResize="0"/>
          <p:nvPr/>
        </p:nvPicPr>
        <p:blipFill rotWithShape="1">
          <a:blip r:embed="rId22">
            <a:alphaModFix/>
          </a:blip>
          <a:srcRect/>
          <a:stretch/>
        </p:blipFill>
        <p:spPr>
          <a:xfrm>
            <a:off x="8656100" y="272400"/>
            <a:ext cx="243500" cy="2212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80"/>
        <p:cNvGrpSpPr/>
        <p:nvPr/>
      </p:nvGrpSpPr>
      <p:grpSpPr>
        <a:xfrm>
          <a:off x="0" y="0"/>
          <a:ext cx="0" cy="0"/>
          <a:chOff x="0" y="0"/>
          <a:chExt cx="0" cy="0"/>
        </a:xfrm>
      </p:grpSpPr>
      <p:sp>
        <p:nvSpPr>
          <p:cNvPr id="281" name="Google Shape;281;g39b2c9dab85_0_245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82" name="Google Shape;282;g39b2c9dab85_0_245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83" name="Google Shape;283;g39b2c9dab85_0_245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0"/>
        <p:cNvGrpSpPr/>
        <p:nvPr/>
      </p:nvGrpSpPr>
      <p:grpSpPr>
        <a:xfrm>
          <a:off x="0" y="0"/>
          <a:ext cx="0" cy="0"/>
          <a:chOff x="0" y="0"/>
          <a:chExt cx="0" cy="0"/>
        </a:xfrm>
      </p:grpSpPr>
      <p:sp>
        <p:nvSpPr>
          <p:cNvPr id="371" name="Google Shape;371;g39b2c9dab85_0_254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72" name="Google Shape;372;g39b2c9dab85_0_254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73" name="Google Shape;373;g39b2c9dab85_0_254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88"/>
        <p:cNvGrpSpPr/>
        <p:nvPr/>
      </p:nvGrpSpPr>
      <p:grpSpPr>
        <a:xfrm>
          <a:off x="0" y="0"/>
          <a:ext cx="0" cy="0"/>
          <a:chOff x="0" y="0"/>
          <a:chExt cx="0" cy="0"/>
        </a:xfrm>
      </p:grpSpPr>
      <p:sp>
        <p:nvSpPr>
          <p:cNvPr id="489" name="Google Shape;489;g39b2c9dab85_0_265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90" name="Google Shape;490;g39b2c9dab85_0_265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1" name="Google Shape;491;g39b2c9dab85_0_265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openxmlformats.org/officeDocument/2006/relationships/image" Target="../media/image3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hyperlink" Target="http://go.kooth.com/idp"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0.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9.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20.png"/><Relationship Id="rId7"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0.png"/><Relationship Id="rId7"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67.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9.png"/><Relationship Id="rId9" Type="http://schemas.openxmlformats.org/officeDocument/2006/relationships/image" Target="../media/image43.jp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image" Target="../media/image4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hyperlink" Target="https://www.leadershipupdate-rbwm.co.uk/semh-servic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leadershipupdate-rbwm.co.uk/information-for-all-school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89.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9.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5.xml"/><Relationship Id="rId1" Type="http://schemas.openxmlformats.org/officeDocument/2006/relationships/slideLayout" Target="../slideLayouts/slideLayout50.xml"/><Relationship Id="rId5" Type="http://schemas.openxmlformats.org/officeDocument/2006/relationships/image" Target="../media/image50.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89.xml"/><Relationship Id="rId6" Type="http://schemas.openxmlformats.org/officeDocument/2006/relationships/image" Target="../media/image52.png"/><Relationship Id="rId5" Type="http://schemas.openxmlformats.org/officeDocument/2006/relationships/image" Target="../media/image9.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51.xml"/><Relationship Id="rId6" Type="http://schemas.openxmlformats.org/officeDocument/2006/relationships/image" Target="../media/image54.png"/><Relationship Id="rId5" Type="http://schemas.openxmlformats.org/officeDocument/2006/relationships/image" Target="../media/image36.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18.xml"/><Relationship Id="rId6" Type="http://schemas.openxmlformats.org/officeDocument/2006/relationships/image" Target="../media/image55.png"/><Relationship Id="rId5" Type="http://schemas.openxmlformats.org/officeDocument/2006/relationships/image" Target="../media/image34.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19.xml"/><Relationship Id="rId6" Type="http://schemas.openxmlformats.org/officeDocument/2006/relationships/image" Target="../media/image34.png"/><Relationship Id="rId5" Type="http://schemas.openxmlformats.org/officeDocument/2006/relationships/image" Target="../media/image44.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hyperlink" Target="https://docs.google.com/forms/d/e/1FAIpQLScJcKbqapETFOqmXTwkBSl_6OKSR6s83sIj-bM_o22YQ4_ZyA/viewfor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drive.google.com/file/d/1xo30wCesJA_MACpCUg4SlvKK7cBqRFNc/view" TargetMode="External"/><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3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4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hyperlink" Target="http://drive.google.com/file/d/1yH275kIE6jOiF919V1tMc-xeEA9ahl8Y/view" TargetMode="External"/><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hyperlink" Target="http://kooth.com" TargetMode="External"/><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hyperlink" Target="https://connect.kooth.com/Kooth-in-the-communit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openxmlformats.org/officeDocument/2006/relationships/image" Target="../media/image60.png"/><Relationship Id="rId5" Type="http://schemas.openxmlformats.org/officeDocument/2006/relationships/image" Target="../media/image34.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1.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hyperlink" Target="https://www.youtube.com/watch?v=LghkNyH47X4" TargetMode="External"/><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9.png"/><Relationship Id="rId9" Type="http://schemas.openxmlformats.org/officeDocument/2006/relationships/hyperlink" Target="https://connect.kooth.com/kooth-and-diana-award-tackling-bullying-together"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0.png"/><Relationship Id="rId7"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48.xml"/><Relationship Id="rId6" Type="http://schemas.openxmlformats.org/officeDocument/2006/relationships/image" Target="../media/image9.png"/><Relationship Id="rId5" Type="http://schemas.openxmlformats.org/officeDocument/2006/relationships/hyperlink" Target="https://share.hsforms.com/1GoBAMvppSviuBM7dh8QJ1Ac5dpg" TargetMode="External"/><Relationship Id="rId4" Type="http://schemas.openxmlformats.org/officeDocument/2006/relationships/hyperlink" Target="https://share.hsforms.com/1ggRX9N3wRfeeSU42SQHagAc5d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2.xml"/><Relationship Id="rId5" Type="http://schemas.openxmlformats.org/officeDocument/2006/relationships/image" Target="../media/image71.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mailto:sarah.collin@family-action.org.uk"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www.family-action.org.uk/what-we-do/children-families/young-carers-windsor-maidenhead/" TargetMode="Externa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hyperlink" Target="mailto:rbwm.yc@family-action.org.uk"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docs.google.com/forms/d/17uMW441y4N7aDnStMFOtJn4hJ_b7KoWor80gyb3yBZ4/edit"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hyperlink" Target="https://www.leadershipupdate-rbwm.co.uk/"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leadershipupdate-rbwm.co.uk/send-and-inclusion-training/" TargetMode="Externa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assets.publishing.service.gov.uk/media/67dd2b17a18f580c277f7887/CWS_Bill_Policy__Summary__notes_as_amended_in_the_House_of__Commons.pdf" TargetMode="External"/><Relationship Id="rId4" Type="http://schemas.openxmlformats.org/officeDocument/2006/relationships/hyperlink" Target="https://family-action.org.uk/wp-content/uploads/2024/08/Family-Action-Young-Carers_School-Transition-Booklet-RBWM-002.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2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
          <p:cNvSpPr txBox="1">
            <a:spLocks noGrp="1"/>
          </p:cNvSpPr>
          <p:nvPr>
            <p:ph type="ctrTitle" idx="4294967295"/>
          </p:nvPr>
        </p:nvSpPr>
        <p:spPr>
          <a:xfrm>
            <a:off x="0" y="2038350"/>
            <a:ext cx="9144000"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SEMH Network Meeting </a:t>
            </a:r>
            <a:br>
              <a:rPr lang="en-US" sz="4400" b="1" i="0" u="none" strike="noStrike" cap="none">
                <a:solidFill>
                  <a:schemeClr val="lt1"/>
                </a:solidFill>
                <a:latin typeface="Calibri"/>
                <a:ea typeface="Calibri"/>
                <a:cs typeface="Calibri"/>
                <a:sym typeface="Calibri"/>
              </a:rPr>
            </a:br>
            <a:br>
              <a:rPr lang="en-US" sz="4400" b="1" i="0" u="none" strike="noStrike" cap="none">
                <a:solidFill>
                  <a:schemeClr val="lt1"/>
                </a:solidFill>
                <a:latin typeface="Calibri"/>
                <a:ea typeface="Calibri"/>
                <a:cs typeface="Calibri"/>
                <a:sym typeface="Calibri"/>
              </a:rPr>
            </a:br>
            <a:r>
              <a:rPr lang="en-US" sz="4400" b="1" i="0" u="none" strike="noStrike" cap="none">
                <a:solidFill>
                  <a:schemeClr val="lt1"/>
                </a:solidFill>
                <a:latin typeface="Calibri"/>
                <a:ea typeface="Calibri"/>
                <a:cs typeface="Calibri"/>
                <a:sym typeface="Calibri"/>
              </a:rPr>
              <a:t>Tuesday 21st October 2025</a:t>
            </a:r>
            <a:br>
              <a:rPr lang="en-US" sz="4400" b="1" i="0" u="none" strike="noStrike" cap="none">
                <a:solidFill>
                  <a:schemeClr val="lt1"/>
                </a:solidFill>
                <a:latin typeface="Calibri"/>
                <a:ea typeface="Calibri"/>
                <a:cs typeface="Calibri"/>
                <a:sym typeface="Calibri"/>
              </a:rPr>
            </a:br>
            <a:br>
              <a:rPr lang="en-US" sz="4400" b="1" i="0" u="none" strike="noStrike" cap="none">
                <a:solidFill>
                  <a:schemeClr val="lt1"/>
                </a:solidFill>
                <a:latin typeface="Calibri"/>
                <a:ea typeface="Calibri"/>
                <a:cs typeface="Calibri"/>
                <a:sym typeface="Calibri"/>
              </a:rPr>
            </a:br>
            <a:endParaRPr sz="4400" b="0" i="0" u="none" strike="noStrike" cap="none">
              <a:solidFill>
                <a:schemeClr val="dk1"/>
              </a:solidFill>
              <a:latin typeface="Calibri"/>
              <a:ea typeface="Calibri"/>
              <a:cs typeface="Calibri"/>
              <a:sym typeface="Calibri"/>
            </a:endParaRPr>
          </a:p>
        </p:txBody>
      </p:sp>
      <p:sp>
        <p:nvSpPr>
          <p:cNvPr id="615" name="Google Shape;615;p1"/>
          <p:cNvSpPr txBox="1">
            <a:spLocks noGrp="1"/>
          </p:cNvSpPr>
          <p:nvPr>
            <p:ph type="subTitle" idx="4294967295"/>
          </p:nvPr>
        </p:nvSpPr>
        <p:spPr>
          <a:xfrm>
            <a:off x="4248150" y="4000500"/>
            <a:ext cx="4895850" cy="10398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Arial"/>
              <a:buNone/>
            </a:pPr>
            <a:endParaRPr sz="3200" b="0" i="0" u="none" strike="noStrike" cap="none">
              <a:solidFill>
                <a:schemeClr val="lt1"/>
              </a:solidFill>
              <a:latin typeface="Calibri"/>
              <a:ea typeface="Calibri"/>
              <a:cs typeface="Calibri"/>
              <a:sym typeface="Calibri"/>
            </a:endParaRP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a:solidFill>
                  <a:schemeClr val="lt1"/>
                </a:solidFill>
                <a:latin typeface="Calibri"/>
                <a:ea typeface="Calibri"/>
                <a:cs typeface="Calibri"/>
                <a:sym typeface="Calibri"/>
              </a:rPr>
              <a:t>Welcome to this virtual forum</a:t>
            </a:r>
            <a:endParaRPr sz="3200" b="0" i="0" u="none" strike="noStrike" cap="none">
              <a:solidFill>
                <a:schemeClr val="dk1"/>
              </a:solidFill>
              <a:latin typeface="Calibri"/>
              <a:ea typeface="Calibri"/>
              <a:cs typeface="Calibri"/>
              <a:sym typeface="Calibri"/>
            </a:endParaRPr>
          </a:p>
          <a:p>
            <a:pPr marL="0" marR="0" lvl="0" indent="0" algn="l" rtl="0">
              <a:lnSpc>
                <a:spcPct val="100000"/>
              </a:lnSpc>
              <a:spcBef>
                <a:spcPts val="560"/>
              </a:spcBef>
              <a:spcAft>
                <a:spcPts val="0"/>
              </a:spcAft>
              <a:buClr>
                <a:schemeClr val="lt1"/>
              </a:buClr>
              <a:buSzPts val="2800"/>
              <a:buFont typeface="Arial"/>
              <a:buNone/>
            </a:pPr>
            <a:r>
              <a:rPr lang="en-US" sz="2800" b="0" i="1" u="none" strike="noStrike" cap="none">
                <a:solidFill>
                  <a:schemeClr val="lt1"/>
                </a:solidFill>
                <a:latin typeface="Calibri"/>
                <a:ea typeface="Calibri"/>
                <a:cs typeface="Calibri"/>
                <a:sym typeface="Calibri"/>
              </a:rPr>
              <a:t> </a:t>
            </a:r>
            <a:endParaRPr sz="3200" b="0" i="0" u="none" strike="noStrike" cap="none">
              <a:solidFill>
                <a:schemeClr val="dk1"/>
              </a:solidFill>
              <a:latin typeface="Calibri"/>
              <a:ea typeface="Calibri"/>
              <a:cs typeface="Calibri"/>
              <a:sym typeface="Calibri"/>
            </a:endParaRPr>
          </a:p>
        </p:txBody>
      </p:sp>
    </p:spTree>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7"/>
        <p:cNvGrpSpPr/>
        <p:nvPr/>
      </p:nvGrpSpPr>
      <p:grpSpPr>
        <a:xfrm>
          <a:off x="0" y="0"/>
          <a:ext cx="0" cy="0"/>
          <a:chOff x="0" y="0"/>
          <a:chExt cx="0" cy="0"/>
        </a:xfrm>
      </p:grpSpPr>
      <p:sp>
        <p:nvSpPr>
          <p:cNvPr id="698" name="Google Shape;698;g39b2c9dab85_0_1928"/>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First some housekeeping</a:t>
            </a:r>
            <a:endParaRPr sz="2400" b="1" i="0" u="none" strike="noStrike" cap="none">
              <a:solidFill>
                <a:srgbClr val="351C5F"/>
              </a:solidFill>
              <a:latin typeface="Fraunces"/>
              <a:ea typeface="Fraunces"/>
              <a:cs typeface="Fraunces"/>
              <a:sym typeface="Fraunces"/>
            </a:endParaRPr>
          </a:p>
        </p:txBody>
      </p:sp>
      <p:pic>
        <p:nvPicPr>
          <p:cNvPr id="699" name="Google Shape;699;g39b2c9dab85_0_1928"/>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700" name="Google Shape;700;g39b2c9dab85_0_1928"/>
          <p:cNvPicPr preferRelativeResize="0"/>
          <p:nvPr/>
        </p:nvPicPr>
        <p:blipFill rotWithShape="1">
          <a:blip r:embed="rId5">
            <a:alphaModFix/>
          </a:blip>
          <a:srcRect/>
          <a:stretch/>
        </p:blipFill>
        <p:spPr>
          <a:xfrm>
            <a:off x="6928043" y="2744941"/>
            <a:ext cx="1199241" cy="856993"/>
          </a:xfrm>
          <a:prstGeom prst="rect">
            <a:avLst/>
          </a:prstGeom>
          <a:noFill/>
          <a:ln>
            <a:noFill/>
          </a:ln>
        </p:spPr>
      </p:pic>
      <p:pic>
        <p:nvPicPr>
          <p:cNvPr id="701" name="Google Shape;701;g39b2c9dab85_0_1928"/>
          <p:cNvPicPr preferRelativeResize="0"/>
          <p:nvPr/>
        </p:nvPicPr>
        <p:blipFill rotWithShape="1">
          <a:blip r:embed="rId6">
            <a:alphaModFix/>
          </a:blip>
          <a:srcRect/>
          <a:stretch/>
        </p:blipFill>
        <p:spPr>
          <a:xfrm>
            <a:off x="5019211" y="2664093"/>
            <a:ext cx="967477" cy="978266"/>
          </a:xfrm>
          <a:prstGeom prst="rect">
            <a:avLst/>
          </a:prstGeom>
          <a:noFill/>
          <a:ln>
            <a:noFill/>
          </a:ln>
        </p:spPr>
      </p:pic>
      <p:pic>
        <p:nvPicPr>
          <p:cNvPr id="702" name="Google Shape;702;g39b2c9dab85_0_1928"/>
          <p:cNvPicPr preferRelativeResize="0"/>
          <p:nvPr/>
        </p:nvPicPr>
        <p:blipFill rotWithShape="1">
          <a:blip r:embed="rId7">
            <a:alphaModFix/>
          </a:blip>
          <a:srcRect/>
          <a:stretch/>
        </p:blipFill>
        <p:spPr>
          <a:xfrm>
            <a:off x="2993928" y="2762908"/>
            <a:ext cx="1183071" cy="830044"/>
          </a:xfrm>
          <a:prstGeom prst="rect">
            <a:avLst/>
          </a:prstGeom>
          <a:noFill/>
          <a:ln>
            <a:noFill/>
          </a:ln>
        </p:spPr>
      </p:pic>
      <p:pic>
        <p:nvPicPr>
          <p:cNvPr id="703" name="Google Shape;703;g39b2c9dab85_0_1928"/>
          <p:cNvPicPr preferRelativeResize="0"/>
          <p:nvPr/>
        </p:nvPicPr>
        <p:blipFill rotWithShape="1">
          <a:blip r:embed="rId8">
            <a:alphaModFix/>
          </a:blip>
          <a:srcRect/>
          <a:stretch/>
        </p:blipFill>
        <p:spPr>
          <a:xfrm>
            <a:off x="1302638" y="2471853"/>
            <a:ext cx="757273" cy="1266625"/>
          </a:xfrm>
          <a:prstGeom prst="rect">
            <a:avLst/>
          </a:prstGeom>
          <a:noFill/>
          <a:ln>
            <a:noFill/>
          </a:ln>
        </p:spPr>
      </p:pic>
      <p:sp>
        <p:nvSpPr>
          <p:cNvPr id="704" name="Google Shape;704;g39b2c9dab85_0_1928"/>
          <p:cNvSpPr txBox="1"/>
          <p:nvPr/>
        </p:nvSpPr>
        <p:spPr>
          <a:xfrm>
            <a:off x="1016725" y="4298284"/>
            <a:ext cx="13290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Please mute your mic to minimise noise</a:t>
            </a:r>
            <a:endParaRPr sz="1200" b="0" i="0" u="none" strike="noStrike" cap="none">
              <a:solidFill>
                <a:srgbClr val="0D172C"/>
              </a:solidFill>
              <a:latin typeface="Atkinson Hyperlegible"/>
              <a:ea typeface="Atkinson Hyperlegible"/>
              <a:cs typeface="Atkinson Hyperlegible"/>
              <a:sym typeface="Atkinson Hyperlegible"/>
            </a:endParaRPr>
          </a:p>
        </p:txBody>
      </p:sp>
      <p:sp>
        <p:nvSpPr>
          <p:cNvPr id="705" name="Google Shape;705;g39b2c9dab85_0_1928"/>
          <p:cNvSpPr txBox="1"/>
          <p:nvPr/>
        </p:nvSpPr>
        <p:spPr>
          <a:xfrm>
            <a:off x="2993925" y="4298284"/>
            <a:ext cx="1183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Feel free to turn off your camera </a:t>
            </a:r>
            <a:endParaRPr sz="1200" b="0" i="0" u="none" strike="noStrike" cap="none">
              <a:solidFill>
                <a:srgbClr val="0D172C"/>
              </a:solidFill>
              <a:latin typeface="Atkinson Hyperlegible"/>
              <a:ea typeface="Atkinson Hyperlegible"/>
              <a:cs typeface="Atkinson Hyperlegible"/>
              <a:sym typeface="Atkinson Hyperlegible"/>
            </a:endParaRPr>
          </a:p>
        </p:txBody>
      </p:sp>
      <p:sp>
        <p:nvSpPr>
          <p:cNvPr id="706" name="Google Shape;706;g39b2c9dab85_0_1928"/>
          <p:cNvSpPr txBox="1"/>
          <p:nvPr/>
        </p:nvSpPr>
        <p:spPr>
          <a:xfrm>
            <a:off x="4942925" y="4298284"/>
            <a:ext cx="1120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Please ask questions at the end</a:t>
            </a:r>
            <a:endParaRPr sz="1200" b="0" i="0" u="none" strike="noStrike" cap="none">
              <a:solidFill>
                <a:srgbClr val="0D172C"/>
              </a:solidFill>
              <a:latin typeface="Atkinson Hyperlegible"/>
              <a:ea typeface="Atkinson Hyperlegible"/>
              <a:cs typeface="Atkinson Hyperlegible"/>
              <a:sym typeface="Atkinson Hyperlegible"/>
            </a:endParaRPr>
          </a:p>
        </p:txBody>
      </p:sp>
      <p:sp>
        <p:nvSpPr>
          <p:cNvPr id="707" name="Google Shape;707;g39b2c9dab85_0_1928"/>
          <p:cNvSpPr txBox="1"/>
          <p:nvPr/>
        </p:nvSpPr>
        <p:spPr>
          <a:xfrm>
            <a:off x="7073875" y="4298284"/>
            <a:ext cx="9078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Follow-up resources via email</a:t>
            </a:r>
            <a:endParaRPr sz="1200" b="0" i="0" u="none" strike="noStrike" cap="none">
              <a:solidFill>
                <a:srgbClr val="0D172C"/>
              </a:solidFill>
              <a:latin typeface="Atkinson Hyperlegible"/>
              <a:ea typeface="Atkinson Hyperlegible"/>
              <a:cs typeface="Atkinson Hyperlegible"/>
              <a:sym typeface="Atkinson Hyperlegibl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1"/>
        <p:cNvGrpSpPr/>
        <p:nvPr/>
      </p:nvGrpSpPr>
      <p:grpSpPr>
        <a:xfrm>
          <a:off x="0" y="0"/>
          <a:ext cx="0" cy="0"/>
          <a:chOff x="0" y="0"/>
          <a:chExt cx="0" cy="0"/>
        </a:xfrm>
      </p:grpSpPr>
      <p:sp>
        <p:nvSpPr>
          <p:cNvPr id="712" name="Google Shape;712;g39b2c9dab85_0_1941"/>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Who are Kooth Digital Health?</a:t>
            </a:r>
            <a:endParaRPr sz="2400" b="1" i="0" u="none" strike="noStrike" cap="none">
              <a:solidFill>
                <a:srgbClr val="351C5F"/>
              </a:solidFill>
              <a:latin typeface="Fraunces"/>
              <a:ea typeface="Fraunces"/>
              <a:cs typeface="Fraunces"/>
              <a:sym typeface="Fraunces"/>
            </a:endParaRPr>
          </a:p>
        </p:txBody>
      </p:sp>
      <p:pic>
        <p:nvPicPr>
          <p:cNvPr id="713" name="Google Shape;713;g39b2c9dab85_0_1941"/>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714" name="Google Shape;714;g39b2c9dab85_0_1941"/>
          <p:cNvPicPr preferRelativeResize="0"/>
          <p:nvPr/>
        </p:nvPicPr>
        <p:blipFill rotWithShape="1">
          <a:blip r:embed="rId5">
            <a:alphaModFix/>
          </a:blip>
          <a:srcRect/>
          <a:stretch/>
        </p:blipFill>
        <p:spPr>
          <a:xfrm>
            <a:off x="5477825" y="3284232"/>
            <a:ext cx="3178275" cy="2162775"/>
          </a:xfrm>
          <a:prstGeom prst="rect">
            <a:avLst/>
          </a:prstGeom>
          <a:noFill/>
          <a:ln>
            <a:noFill/>
          </a:ln>
        </p:spPr>
      </p:pic>
      <p:sp>
        <p:nvSpPr>
          <p:cNvPr id="715" name="Google Shape;715;g39b2c9dab85_0_1941"/>
          <p:cNvSpPr txBox="1"/>
          <p:nvPr/>
        </p:nvSpPr>
        <p:spPr>
          <a:xfrm>
            <a:off x="524550" y="1628300"/>
            <a:ext cx="5029200" cy="489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Founded in 2001, Kooth is a trusted online mental health platform</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NHS Boards commission us to provide</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free, anonymous mental health support at Kooth.com</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We can support children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as young as</a:t>
            </a:r>
            <a:r>
              <a:rPr lang="en-US" sz="1200" b="0" i="0" u="none" strike="noStrike" cap="none">
                <a:solidFill>
                  <a:srgbClr val="FF0000"/>
                </a:solidFill>
                <a:latin typeface="Atkinson Hyperlegible"/>
                <a:ea typeface="Atkinson Hyperlegible"/>
                <a:cs typeface="Atkinson Hyperlegible"/>
                <a:sym typeface="Atkinson Hyperlegible"/>
              </a:rPr>
              <a:t> </a:t>
            </a:r>
            <a:r>
              <a:rPr lang="en-US" sz="1200" b="1" i="0" u="none" strike="noStrike" cap="none">
                <a:solidFill>
                  <a:srgbClr val="0A6973"/>
                </a:solidFill>
                <a:latin typeface="Atkinson Hyperlegible"/>
                <a:ea typeface="Atkinson Hyperlegible"/>
                <a:cs typeface="Atkinson Hyperlegible"/>
                <a:sym typeface="Atkinson Hyperlegible"/>
              </a:rPr>
              <a:t>11</a:t>
            </a:r>
            <a:r>
              <a:rPr lang="en-US" sz="1200" b="0" i="0" u="none" strike="noStrike" cap="none">
                <a:solidFill>
                  <a:schemeClr val="dk1"/>
                </a:solidFill>
                <a:latin typeface="Atkinson Hyperlegible"/>
                <a:ea typeface="Atkinson Hyperlegible"/>
                <a:cs typeface="Atkinson Hyperlegible"/>
                <a:sym typeface="Atkinson Hyperlegible"/>
              </a:rPr>
              <a:t>, </a:t>
            </a:r>
            <a:r>
              <a:rPr lang="en-US" sz="1200" b="0" i="0" u="none" strike="noStrike" cap="none">
                <a:solidFill>
                  <a:srgbClr val="000000"/>
                </a:solidFill>
                <a:latin typeface="Atkinson Hyperlegible"/>
                <a:ea typeface="Atkinson Hyperlegible"/>
                <a:cs typeface="Atkinson Hyperlegible"/>
                <a:sym typeface="Atkinson Hyperlegible"/>
              </a:rPr>
              <a:t>and young people as old as </a:t>
            </a:r>
            <a:r>
              <a:rPr lang="en-US" sz="1200" b="1" i="0" u="none" strike="noStrike" cap="none">
                <a:solidFill>
                  <a:srgbClr val="0A6973"/>
                </a:solidFill>
                <a:latin typeface="Atkinson Hyperlegible"/>
                <a:ea typeface="Atkinson Hyperlegible"/>
                <a:cs typeface="Atkinson Hyperlegible"/>
                <a:sym typeface="Atkinson Hyperlegible"/>
              </a:rPr>
              <a:t>17</a:t>
            </a:r>
            <a:endParaRPr sz="1200" b="1" i="0" u="none" strike="noStrike" cap="none">
              <a:solidFill>
                <a:srgbClr val="0A6973"/>
              </a:solidFill>
              <a:latin typeface="Atkinson Hyperlegible"/>
              <a:ea typeface="Atkinson Hyperlegible"/>
              <a:cs typeface="Atkinson Hyperlegible"/>
              <a:sym typeface="Atkinson Hyperlegible"/>
            </a:endParaRPr>
          </a:p>
          <a:p>
            <a:pPr marL="4572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Kooth is accredited by the BACP; the leading association for counselling professionals in the UK</a:t>
            </a:r>
            <a:br>
              <a:rPr lang="en-US" sz="1200" b="0" i="0" u="none" strike="noStrike" cap="none">
                <a:solidFill>
                  <a:srgbClr val="000000"/>
                </a:solidFill>
                <a:latin typeface="Atkinson Hyperlegible"/>
                <a:ea typeface="Atkinson Hyperlegible"/>
                <a:cs typeface="Atkinson Hyperlegible"/>
                <a:sym typeface="Atkinson Hyperlegible"/>
              </a:rPr>
            </a:b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All our practitioners (who can contacted for a single session of counselling) are real people, not bots</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9"/>
        <p:cNvGrpSpPr/>
        <p:nvPr/>
      </p:nvGrpSpPr>
      <p:grpSpPr>
        <a:xfrm>
          <a:off x="0" y="0"/>
          <a:ext cx="0" cy="0"/>
          <a:chOff x="0" y="0"/>
          <a:chExt cx="0" cy="0"/>
        </a:xfrm>
      </p:grpSpPr>
      <p:sp>
        <p:nvSpPr>
          <p:cNvPr id="720" name="Google Shape;720;g39b2c9dab85_0_1948"/>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Who are Kooth Digital Health?</a:t>
            </a:r>
            <a:endParaRPr sz="2400" b="1" i="0" u="none" strike="noStrike" cap="none">
              <a:solidFill>
                <a:srgbClr val="351C5F"/>
              </a:solidFill>
              <a:latin typeface="Fraunces"/>
              <a:ea typeface="Fraunces"/>
              <a:cs typeface="Fraunces"/>
              <a:sym typeface="Fraunces"/>
            </a:endParaRPr>
          </a:p>
        </p:txBody>
      </p:sp>
      <p:pic>
        <p:nvPicPr>
          <p:cNvPr id="721" name="Google Shape;721;g39b2c9dab85_0_1948"/>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722" name="Google Shape;722;g39b2c9dab85_0_1948"/>
          <p:cNvSpPr txBox="1"/>
          <p:nvPr/>
        </p:nvSpPr>
        <p:spPr>
          <a:xfrm>
            <a:off x="524550" y="1628300"/>
            <a:ext cx="4710900" cy="822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Founded in 2001, Kooth is trusted and proven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at scale to support the nation’s young people</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p:txBody>
      </p:sp>
      <p:sp>
        <p:nvSpPr>
          <p:cNvPr id="723" name="Google Shape;723;g39b2c9dab85_0_1948"/>
          <p:cNvSpPr txBox="1"/>
          <p:nvPr/>
        </p:nvSpPr>
        <p:spPr>
          <a:xfrm>
            <a:off x="5671400" y="6034717"/>
            <a:ext cx="33903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chemeClr val="dk1"/>
                </a:solidFill>
                <a:latin typeface="Atkinson Hyperlegible"/>
                <a:ea typeface="Atkinson Hyperlegible"/>
                <a:cs typeface="Atkinson Hyperlegible"/>
                <a:sym typeface="Atkinson Hyperlegible"/>
              </a:rPr>
              <a:t>Areas where Kooth is commissioned today for young people</a:t>
            </a:r>
            <a:endParaRPr sz="800" b="0" i="0" u="none" strike="noStrike" cap="none">
              <a:solidFill>
                <a:schemeClr val="dk1"/>
              </a:solidFill>
              <a:latin typeface="Atkinson Hyperlegible"/>
              <a:ea typeface="Atkinson Hyperlegible"/>
              <a:cs typeface="Atkinson Hyperlegible"/>
              <a:sym typeface="Atkinson Hyperlegible"/>
            </a:endParaRPr>
          </a:p>
        </p:txBody>
      </p:sp>
      <p:grpSp>
        <p:nvGrpSpPr>
          <p:cNvPr id="724" name="Google Shape;724;g39b2c9dab85_0_1948"/>
          <p:cNvGrpSpPr/>
          <p:nvPr/>
        </p:nvGrpSpPr>
        <p:grpSpPr>
          <a:xfrm>
            <a:off x="5671400" y="4047638"/>
            <a:ext cx="997625" cy="943716"/>
            <a:chOff x="242050" y="3379875"/>
            <a:chExt cx="997625" cy="707805"/>
          </a:xfrm>
        </p:grpSpPr>
        <p:sp>
          <p:nvSpPr>
            <p:cNvPr id="725" name="Google Shape;725;g39b2c9dab85_0_1948"/>
            <p:cNvSpPr/>
            <p:nvPr/>
          </p:nvSpPr>
          <p:spPr>
            <a:xfrm>
              <a:off x="242050" y="3444225"/>
              <a:ext cx="175500" cy="175500"/>
            </a:xfrm>
            <a:prstGeom prst="rect">
              <a:avLst/>
            </a:prstGeom>
            <a:solidFill>
              <a:srgbClr val="442B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726" name="Google Shape;726;g39b2c9dab85_0_1948"/>
            <p:cNvSpPr/>
            <p:nvPr/>
          </p:nvSpPr>
          <p:spPr>
            <a:xfrm>
              <a:off x="242050" y="3678190"/>
              <a:ext cx="175500" cy="175500"/>
            </a:xfrm>
            <a:prstGeom prst="rect">
              <a:avLst/>
            </a:prstGeom>
            <a:solidFill>
              <a:srgbClr val="30185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727" name="Google Shape;727;g39b2c9dab85_0_1948"/>
            <p:cNvSpPr/>
            <p:nvPr/>
          </p:nvSpPr>
          <p:spPr>
            <a:xfrm>
              <a:off x="242050" y="3912180"/>
              <a:ext cx="175500" cy="175500"/>
            </a:xfrm>
            <a:prstGeom prst="rect">
              <a:avLst/>
            </a:prstGeom>
            <a:solidFill>
              <a:srgbClr val="B4AA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728" name="Google Shape;728;g39b2c9dab85_0_1948"/>
            <p:cNvSpPr txBox="1"/>
            <p:nvPr/>
          </p:nvSpPr>
          <p:spPr>
            <a:xfrm>
              <a:off x="470775" y="3379875"/>
              <a:ext cx="768900" cy="23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chemeClr val="dk1"/>
                  </a:solidFill>
                  <a:latin typeface="Atkinson Hyperlegible"/>
                  <a:ea typeface="Atkinson Hyperlegible"/>
                  <a:cs typeface="Atkinson Hyperlegible"/>
                  <a:sym typeface="Atkinson Hyperlegible"/>
                </a:rPr>
                <a:t>Scotland</a:t>
              </a:r>
              <a:endParaRPr sz="800" b="0" i="0" u="none" strike="noStrike" cap="none">
                <a:solidFill>
                  <a:schemeClr val="dk1"/>
                </a:solidFill>
                <a:latin typeface="Atkinson Hyperlegible"/>
                <a:ea typeface="Atkinson Hyperlegible"/>
                <a:cs typeface="Atkinson Hyperlegible"/>
                <a:sym typeface="Atkinson Hyperlegible"/>
              </a:endParaRPr>
            </a:p>
          </p:txBody>
        </p:sp>
        <p:sp>
          <p:nvSpPr>
            <p:cNvPr id="729" name="Google Shape;729;g39b2c9dab85_0_1948"/>
            <p:cNvSpPr txBox="1"/>
            <p:nvPr/>
          </p:nvSpPr>
          <p:spPr>
            <a:xfrm>
              <a:off x="470775" y="3612050"/>
              <a:ext cx="768900" cy="23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chemeClr val="dk1"/>
                  </a:solidFill>
                  <a:latin typeface="Atkinson Hyperlegible"/>
                  <a:ea typeface="Atkinson Hyperlegible"/>
                  <a:cs typeface="Atkinson Hyperlegible"/>
                  <a:sym typeface="Atkinson Hyperlegible"/>
                </a:rPr>
                <a:t>England</a:t>
              </a:r>
              <a:endParaRPr sz="800" b="0" i="0" u="none" strike="noStrike" cap="none">
                <a:solidFill>
                  <a:schemeClr val="dk1"/>
                </a:solidFill>
                <a:latin typeface="Atkinson Hyperlegible"/>
                <a:ea typeface="Atkinson Hyperlegible"/>
                <a:cs typeface="Atkinson Hyperlegible"/>
                <a:sym typeface="Atkinson Hyperlegible"/>
              </a:endParaRPr>
            </a:p>
          </p:txBody>
        </p:sp>
        <p:sp>
          <p:nvSpPr>
            <p:cNvPr id="730" name="Google Shape;730;g39b2c9dab85_0_1948"/>
            <p:cNvSpPr txBox="1"/>
            <p:nvPr/>
          </p:nvSpPr>
          <p:spPr>
            <a:xfrm>
              <a:off x="470775" y="3846000"/>
              <a:ext cx="768900" cy="231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800"/>
                <a:buFont typeface="Arial"/>
                <a:buNone/>
              </a:pPr>
              <a:r>
                <a:rPr lang="en-US" sz="800" b="0" i="0" u="none" strike="noStrike" cap="none">
                  <a:solidFill>
                    <a:schemeClr val="dk1"/>
                  </a:solidFill>
                  <a:latin typeface="Atkinson Hyperlegible"/>
                  <a:ea typeface="Atkinson Hyperlegible"/>
                  <a:cs typeface="Atkinson Hyperlegible"/>
                  <a:sym typeface="Atkinson Hyperlegible"/>
                </a:rPr>
                <a:t>Wales</a:t>
              </a:r>
              <a:endParaRPr sz="800" b="0" i="0" u="none" strike="noStrike" cap="none">
                <a:solidFill>
                  <a:schemeClr val="dk1"/>
                </a:solidFill>
                <a:latin typeface="Atkinson Hyperlegible"/>
                <a:ea typeface="Atkinson Hyperlegible"/>
                <a:cs typeface="Atkinson Hyperlegible"/>
                <a:sym typeface="Atkinson Hyperlegible"/>
              </a:endParaRPr>
            </a:p>
          </p:txBody>
        </p:sp>
      </p:grpSp>
      <p:pic>
        <p:nvPicPr>
          <p:cNvPr id="731" name="Google Shape;731;g39b2c9dab85_0_1948"/>
          <p:cNvPicPr preferRelativeResize="0"/>
          <p:nvPr/>
        </p:nvPicPr>
        <p:blipFill rotWithShape="1">
          <a:blip r:embed="rId5">
            <a:alphaModFix/>
          </a:blip>
          <a:srcRect/>
          <a:stretch/>
        </p:blipFill>
        <p:spPr>
          <a:xfrm>
            <a:off x="6044900" y="567433"/>
            <a:ext cx="2459075" cy="3910098"/>
          </a:xfrm>
          <a:prstGeom prst="rect">
            <a:avLst/>
          </a:prstGeom>
          <a:noFill/>
          <a:ln>
            <a:noFill/>
          </a:ln>
        </p:spPr>
      </p:pic>
      <p:sp>
        <p:nvSpPr>
          <p:cNvPr id="732" name="Google Shape;732;g39b2c9dab85_0_1948"/>
          <p:cNvSpPr txBox="1"/>
          <p:nvPr/>
        </p:nvSpPr>
        <p:spPr>
          <a:xfrm>
            <a:off x="1783625" y="2520000"/>
            <a:ext cx="3699900" cy="383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Atkinson Hyperlegible"/>
                <a:ea typeface="Atkinson Hyperlegible"/>
                <a:cs typeface="Atkinson Hyperlegible"/>
                <a:sym typeface="Atkinson Hyperlegible"/>
              </a:rPr>
              <a:t>BACP accredited service</a:t>
            </a:r>
            <a:endParaRPr sz="1200" b="1"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Kooth have delivered</a:t>
            </a:r>
            <a:r>
              <a:rPr lang="en-US" sz="1200" b="1" i="0" u="none" strike="noStrike" cap="none">
                <a:solidFill>
                  <a:srgbClr val="1194A3"/>
                </a:solidFill>
                <a:latin typeface="Atkinson Hyperlegible"/>
                <a:ea typeface="Atkinson Hyperlegible"/>
                <a:cs typeface="Atkinson Hyperlegible"/>
                <a:sym typeface="Atkinson Hyperlegible"/>
              </a:rPr>
              <a:t> 1.1</a:t>
            </a:r>
            <a:r>
              <a:rPr lang="en-US" sz="1200" b="0" i="0" u="none" strike="noStrike" cap="none">
                <a:solidFill>
                  <a:srgbClr val="000000"/>
                </a:solidFill>
                <a:latin typeface="Atkinson Hyperlegible"/>
                <a:ea typeface="Atkinson Hyperlegible"/>
                <a:cs typeface="Atkinson Hyperlegible"/>
                <a:sym typeface="Atkinson Hyperlegible"/>
              </a:rPr>
              <a:t> million hours of mental health support and moderated </a:t>
            </a:r>
            <a:r>
              <a:rPr lang="en-US" sz="1200" b="1" i="0" u="none" strike="noStrike" cap="none">
                <a:solidFill>
                  <a:srgbClr val="1194A3"/>
                </a:solidFill>
                <a:latin typeface="Atkinson Hyperlegible"/>
                <a:ea typeface="Atkinson Hyperlegible"/>
                <a:cs typeface="Atkinson Hyperlegible"/>
                <a:sym typeface="Atkinson Hyperlegible"/>
              </a:rPr>
              <a:t>1.4 </a:t>
            </a:r>
            <a:r>
              <a:rPr lang="en-US" sz="1200" b="0" i="0" u="none" strike="noStrike" cap="none">
                <a:solidFill>
                  <a:srgbClr val="000000"/>
                </a:solidFill>
                <a:latin typeface="Atkinson Hyperlegible"/>
                <a:ea typeface="Atkinson Hyperlegible"/>
                <a:cs typeface="Atkinson Hyperlegible"/>
                <a:sym typeface="Atkinson Hyperlegible"/>
              </a:rPr>
              <a:t>million messages </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Atkinson Hyperlegible"/>
                <a:ea typeface="Atkinson Hyperlegible"/>
                <a:cs typeface="Atkinson Hyperlegible"/>
                <a:sym typeface="Atkinson Hyperlegible"/>
              </a:rPr>
              <a:t>We’re a trusted partner of the NHS</a:t>
            </a:r>
            <a:endParaRPr sz="1200" b="1"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Kooth is available free to </a:t>
            </a:r>
            <a:r>
              <a:rPr lang="en-US" sz="1200" b="1" i="0" u="none" strike="noStrike" cap="none">
                <a:solidFill>
                  <a:srgbClr val="1194A3"/>
                </a:solidFill>
                <a:latin typeface="Atkinson Hyperlegible"/>
                <a:ea typeface="Atkinson Hyperlegible"/>
                <a:cs typeface="Atkinson Hyperlegible"/>
                <a:sym typeface="Atkinson Hyperlegible"/>
              </a:rPr>
              <a:t>7.0M</a:t>
            </a:r>
            <a:r>
              <a:rPr lang="en-US" sz="1200" b="0" i="0" u="none" strike="noStrike" cap="none">
                <a:solidFill>
                  <a:schemeClr val="dk1"/>
                </a:solidFill>
                <a:latin typeface="Atkinson Hyperlegible"/>
                <a:ea typeface="Atkinson Hyperlegible"/>
                <a:cs typeface="Atkinson Hyperlegible"/>
                <a:sym typeface="Atkinson Hyperlegible"/>
              </a:rPr>
              <a:t> people in </a:t>
            </a:r>
            <a:r>
              <a:rPr lang="en-US" sz="1200" b="1" i="0" u="none" strike="noStrike" cap="none">
                <a:solidFill>
                  <a:srgbClr val="1194A3"/>
                </a:solidFill>
                <a:latin typeface="Atkinson Hyperlegible"/>
                <a:ea typeface="Atkinson Hyperlegible"/>
                <a:cs typeface="Atkinson Hyperlegible"/>
                <a:sym typeface="Atkinson Hyperlegible"/>
              </a:rPr>
              <a:t>73% </a:t>
            </a:r>
            <a:r>
              <a:rPr lang="en-US" sz="1200" b="0" i="0" u="none" strike="noStrike" cap="none">
                <a:solidFill>
                  <a:schemeClr val="dk1"/>
                </a:solidFill>
                <a:latin typeface="Atkinson Hyperlegible"/>
                <a:ea typeface="Atkinson Hyperlegible"/>
                <a:cs typeface="Atkinson Hyperlegible"/>
                <a:sym typeface="Atkinson Hyperlegible"/>
              </a:rPr>
              <a:t>of England, </a:t>
            </a:r>
            <a:r>
              <a:rPr lang="en-US" sz="1200" b="1" i="0" u="none" strike="noStrike" cap="none">
                <a:solidFill>
                  <a:srgbClr val="1194A3"/>
                </a:solidFill>
                <a:latin typeface="Atkinson Hyperlegible"/>
                <a:ea typeface="Atkinson Hyperlegible"/>
                <a:cs typeface="Atkinson Hyperlegible"/>
                <a:sym typeface="Atkinson Hyperlegible"/>
              </a:rPr>
              <a:t>22%</a:t>
            </a:r>
            <a:r>
              <a:rPr lang="en-US" sz="1200" b="0" i="0" u="none" strike="noStrike" cap="none">
                <a:solidFill>
                  <a:schemeClr val="dk1"/>
                </a:solidFill>
                <a:latin typeface="Atkinson Hyperlegible"/>
                <a:ea typeface="Atkinson Hyperlegible"/>
                <a:cs typeface="Atkinson Hyperlegible"/>
                <a:sym typeface="Atkinson Hyperlegible"/>
              </a:rPr>
              <a:t> of Wales &amp; </a:t>
            </a:r>
            <a:r>
              <a:rPr lang="en-US" sz="1200" b="1" i="0" u="none" strike="noStrike" cap="none">
                <a:solidFill>
                  <a:srgbClr val="1194A3"/>
                </a:solidFill>
                <a:latin typeface="Atkinson Hyperlegible"/>
                <a:ea typeface="Atkinson Hyperlegible"/>
                <a:cs typeface="Atkinson Hyperlegible"/>
                <a:sym typeface="Atkinson Hyperlegible"/>
              </a:rPr>
              <a:t>42% </a:t>
            </a:r>
            <a:r>
              <a:rPr lang="en-US" sz="1200" b="0" i="0" u="none" strike="noStrike" cap="none">
                <a:solidFill>
                  <a:schemeClr val="dk1"/>
                </a:solidFill>
                <a:latin typeface="Atkinson Hyperlegible"/>
                <a:ea typeface="Atkinson Hyperlegible"/>
                <a:cs typeface="Atkinson Hyperlegible"/>
                <a:sym typeface="Atkinson Hyperlegible"/>
              </a:rPr>
              <a:t>of Scotland</a:t>
            </a:r>
            <a:endParaRPr sz="13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r>
              <a:rPr lang="en-US" sz="1200" b="1" i="0" u="none" strike="noStrike" cap="none">
                <a:solidFill>
                  <a:srgbClr val="000000"/>
                </a:solidFill>
                <a:latin typeface="Atkinson Hyperlegible"/>
                <a:ea typeface="Atkinson Hyperlegible"/>
                <a:cs typeface="Atkinson Hyperlegible"/>
                <a:sym typeface="Atkinson Hyperlegible"/>
              </a:rPr>
              <a:t>24 years of data </a:t>
            </a:r>
            <a:endParaRPr sz="1200" b="1"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1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Our experience with the NHS has allowed us to deliver support in line with Long Term Plan (LTP) priorities. Kooth is the No 1 contributor to NHS England Digital MHSDS</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p:txBody>
      </p:sp>
      <p:pic>
        <p:nvPicPr>
          <p:cNvPr id="733" name="Google Shape;733;g39b2c9dab85_0_1948"/>
          <p:cNvPicPr preferRelativeResize="0"/>
          <p:nvPr/>
        </p:nvPicPr>
        <p:blipFill rotWithShape="1">
          <a:blip r:embed="rId6">
            <a:alphaModFix/>
          </a:blip>
          <a:srcRect/>
          <a:stretch/>
        </p:blipFill>
        <p:spPr>
          <a:xfrm>
            <a:off x="662044" y="2704799"/>
            <a:ext cx="921375" cy="222242"/>
          </a:xfrm>
          <a:prstGeom prst="rect">
            <a:avLst/>
          </a:prstGeom>
          <a:noFill/>
          <a:ln>
            <a:noFill/>
          </a:ln>
        </p:spPr>
      </p:pic>
      <p:pic>
        <p:nvPicPr>
          <p:cNvPr id="734" name="Google Shape;734;g39b2c9dab85_0_1948" title="iddQq6kR4D_1741883436768.jpeg"/>
          <p:cNvPicPr preferRelativeResize="0"/>
          <p:nvPr/>
        </p:nvPicPr>
        <p:blipFill rotWithShape="1">
          <a:blip r:embed="rId7">
            <a:alphaModFix/>
          </a:blip>
          <a:srcRect l="16272" t="34669" r="16265" b="38344"/>
          <a:stretch/>
        </p:blipFill>
        <p:spPr>
          <a:xfrm>
            <a:off x="662041" y="3914200"/>
            <a:ext cx="710700" cy="3790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38"/>
        <p:cNvGrpSpPr/>
        <p:nvPr/>
      </p:nvGrpSpPr>
      <p:grpSpPr>
        <a:xfrm>
          <a:off x="0" y="0"/>
          <a:ext cx="0" cy="0"/>
          <a:chOff x="0" y="0"/>
          <a:chExt cx="0" cy="0"/>
        </a:xfrm>
      </p:grpSpPr>
      <p:sp>
        <p:nvSpPr>
          <p:cNvPr id="739" name="Google Shape;739;g39b2c9dab85_0_1966"/>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Access to all</a:t>
            </a:r>
            <a:endParaRPr sz="2400" b="1" i="0" u="none" strike="noStrike" cap="none">
              <a:solidFill>
                <a:srgbClr val="351C5F"/>
              </a:solidFill>
              <a:latin typeface="Fraunces"/>
              <a:ea typeface="Fraunces"/>
              <a:cs typeface="Fraunces"/>
              <a:sym typeface="Fraunces"/>
            </a:endParaRPr>
          </a:p>
        </p:txBody>
      </p:sp>
      <p:sp>
        <p:nvSpPr>
          <p:cNvPr id="740" name="Google Shape;740;g39b2c9dab85_0_1966"/>
          <p:cNvSpPr txBox="1"/>
          <p:nvPr/>
        </p:nvSpPr>
        <p:spPr>
          <a:xfrm>
            <a:off x="524550" y="1628300"/>
            <a:ext cx="4047600" cy="4450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No referral is needed, and there’s no waiting list or threshold to meet FOR A SINGLE SESSION of Counselling</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While access to Kooth.com is 24/7, 365 days a year, chats with a practitioner are during set times:</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12pm -10pm, weekdays </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6pm - 10pm, weekends </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There can be wait times during busy periods</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anrope"/>
              <a:ea typeface="Manrope"/>
              <a:cs typeface="Manrope"/>
              <a:sym typeface="Manrope"/>
            </a:endParaRPr>
          </a:p>
        </p:txBody>
      </p:sp>
      <p:pic>
        <p:nvPicPr>
          <p:cNvPr id="741" name="Google Shape;741;g39b2c9dab85_0_1966"/>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742" name="Google Shape;742;g39b2c9dab85_0_1966"/>
          <p:cNvPicPr preferRelativeResize="0"/>
          <p:nvPr/>
        </p:nvPicPr>
        <p:blipFill rotWithShape="1">
          <a:blip r:embed="rId5">
            <a:alphaModFix/>
          </a:blip>
          <a:srcRect/>
          <a:stretch/>
        </p:blipFill>
        <p:spPr>
          <a:xfrm>
            <a:off x="4572000" y="1951316"/>
            <a:ext cx="4047601" cy="293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6"/>
        <p:cNvGrpSpPr/>
        <p:nvPr/>
      </p:nvGrpSpPr>
      <p:grpSpPr>
        <a:xfrm>
          <a:off x="0" y="0"/>
          <a:ext cx="0" cy="0"/>
          <a:chOff x="0" y="0"/>
          <a:chExt cx="0" cy="0"/>
        </a:xfrm>
      </p:grpSpPr>
      <p:sp>
        <p:nvSpPr>
          <p:cNvPr id="747" name="Google Shape;747;g39b2c9dab85_0_1973"/>
          <p:cNvSpPr txBox="1">
            <a:spLocks noGrp="1"/>
          </p:cNvSpPr>
          <p:nvPr>
            <p:ph type="title"/>
          </p:nvPr>
        </p:nvSpPr>
        <p:spPr>
          <a:xfrm>
            <a:off x="629850" y="0"/>
            <a:ext cx="7742700" cy="7635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7916"/>
              </a:lnSpc>
              <a:spcBef>
                <a:spcPts val="0"/>
              </a:spcBef>
              <a:spcAft>
                <a:spcPts val="800"/>
              </a:spcAft>
              <a:buSzPct val="117400"/>
              <a:buNone/>
            </a:pPr>
            <a:r>
              <a:rPr lang="en-US" sz="2650" b="1">
                <a:latin typeface="Sarabun"/>
                <a:ea typeface="Sarabun"/>
                <a:cs typeface="Sarabun"/>
                <a:sym typeface="Sarabun"/>
              </a:rPr>
              <a:t>The referral  process is still possible for Professionals:</a:t>
            </a:r>
            <a:endParaRPr sz="2650">
              <a:latin typeface="Sarabun"/>
              <a:ea typeface="Sarabun"/>
              <a:cs typeface="Sarabun"/>
              <a:sym typeface="Sarabun"/>
            </a:endParaRPr>
          </a:p>
        </p:txBody>
      </p:sp>
      <p:sp>
        <p:nvSpPr>
          <p:cNvPr id="748" name="Google Shape;748;g39b2c9dab85_0_1973"/>
          <p:cNvSpPr txBox="1">
            <a:spLocks noGrp="1"/>
          </p:cNvSpPr>
          <p:nvPr>
            <p:ph type="body" idx="1"/>
          </p:nvPr>
        </p:nvSpPr>
        <p:spPr>
          <a:xfrm>
            <a:off x="629850" y="1898533"/>
            <a:ext cx="7535700" cy="4370400"/>
          </a:xfrm>
          <a:prstGeom prst="rect">
            <a:avLst/>
          </a:prstGeom>
          <a:noFill/>
          <a:ln>
            <a:noFill/>
          </a:ln>
        </p:spPr>
        <p:txBody>
          <a:bodyPr spcFirstLastPara="1" wrap="square" lIns="91425" tIns="91425" rIns="91425" bIns="91425" anchor="t" anchorCtr="0">
            <a:normAutofit/>
          </a:bodyPr>
          <a:lstStyle/>
          <a:p>
            <a:pPr marL="0" lvl="0" indent="0" algn="l" rtl="0">
              <a:lnSpc>
                <a:spcPct val="107916"/>
              </a:lnSpc>
              <a:spcBef>
                <a:spcPts val="0"/>
              </a:spcBef>
              <a:spcAft>
                <a:spcPts val="800"/>
              </a:spcAft>
              <a:buSzPts val="1800"/>
              <a:buNone/>
            </a:pPr>
            <a:endParaRPr sz="1400" b="1"/>
          </a:p>
        </p:txBody>
      </p:sp>
      <p:pic>
        <p:nvPicPr>
          <p:cNvPr id="749" name="Google Shape;749;g39b2c9dab85_0_1973"/>
          <p:cNvPicPr preferRelativeResize="0"/>
          <p:nvPr/>
        </p:nvPicPr>
        <p:blipFill rotWithShape="1">
          <a:blip r:embed="rId4">
            <a:alphaModFix/>
          </a:blip>
          <a:srcRect/>
          <a:stretch/>
        </p:blipFill>
        <p:spPr>
          <a:xfrm>
            <a:off x="629850" y="1605767"/>
            <a:ext cx="6908301" cy="3547435"/>
          </a:xfrm>
          <a:prstGeom prst="rect">
            <a:avLst/>
          </a:prstGeom>
          <a:noFill/>
          <a:ln>
            <a:noFill/>
          </a:ln>
        </p:spPr>
      </p:pic>
      <p:sp>
        <p:nvSpPr>
          <p:cNvPr id="750" name="Google Shape;750;g39b2c9dab85_0_1973"/>
          <p:cNvSpPr txBox="1"/>
          <p:nvPr/>
        </p:nvSpPr>
        <p:spPr>
          <a:xfrm>
            <a:off x="703250" y="763600"/>
            <a:ext cx="6834900" cy="187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Sarabun"/>
                <a:ea typeface="Sarabun"/>
                <a:cs typeface="Sarabun"/>
                <a:sym typeface="Sarabun"/>
              </a:rPr>
              <a:t>Just click on our </a:t>
            </a:r>
            <a:r>
              <a:rPr lang="en-US" sz="1350" b="0" i="0" u="sng" strike="noStrike" cap="none">
                <a:solidFill>
                  <a:srgbClr val="1155CC"/>
                </a:solidFill>
                <a:highlight>
                  <a:srgbClr val="FFFFFF"/>
                </a:highlight>
                <a:latin typeface="Roboto"/>
                <a:ea typeface="Roboto"/>
                <a:cs typeface="Roboto"/>
                <a:sym typeface="Roboto"/>
                <a:hlinkClick r:id="rId5">
                  <a:extLst>
                    <a:ext uri="{A12FA001-AC4F-418D-AE19-62706E023703}">
                      <ahyp:hlinkClr xmlns:ahyp="http://schemas.microsoft.com/office/drawing/2018/hyperlinkcolor" val="tx"/>
                    </a:ext>
                  </a:extLst>
                </a:hlinkClick>
              </a:rPr>
              <a:t>go.kooth.com/idp</a:t>
            </a:r>
            <a:r>
              <a:rPr lang="en-US" sz="1700" b="0" i="0" u="none" strike="noStrike" cap="none">
                <a:solidFill>
                  <a:schemeClr val="dk2"/>
                </a:solidFill>
                <a:latin typeface="Sarabun"/>
                <a:ea typeface="Sarabun"/>
                <a:cs typeface="Sarabun"/>
                <a:sym typeface="Sarabun"/>
              </a:rPr>
              <a:t> </a:t>
            </a:r>
            <a:r>
              <a:rPr lang="en-US" sz="1400" b="0" i="0" u="none" strike="noStrike" cap="none">
                <a:solidFill>
                  <a:schemeClr val="dk2"/>
                </a:solidFill>
                <a:latin typeface="Sarabun"/>
                <a:ea typeface="Sarabun"/>
                <a:cs typeface="Sarabun"/>
                <a:sym typeface="Sarabun"/>
              </a:rPr>
              <a:t>or scan the QR code to sign up, then put in your contact number or email and ensure your first and last name are on the form</a:t>
            </a:r>
            <a:endParaRPr sz="1400" b="0" i="0" u="none" strike="noStrike" cap="none">
              <a:solidFill>
                <a:schemeClr val="dk2"/>
              </a:solidFill>
              <a:latin typeface="Sarabun"/>
              <a:ea typeface="Sarabun"/>
              <a:cs typeface="Sarabun"/>
              <a:sym typeface="Sarabun"/>
            </a:endParaRPr>
          </a:p>
        </p:txBody>
      </p:sp>
      <p:sp>
        <p:nvSpPr>
          <p:cNvPr id="751" name="Google Shape;751;g39b2c9dab85_0_1973"/>
          <p:cNvSpPr txBox="1"/>
          <p:nvPr/>
        </p:nvSpPr>
        <p:spPr>
          <a:xfrm>
            <a:off x="6212875" y="1689300"/>
            <a:ext cx="959100" cy="9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52" name="Google Shape;752;g39b2c9dab85_0_1973"/>
          <p:cNvPicPr preferRelativeResize="0"/>
          <p:nvPr/>
        </p:nvPicPr>
        <p:blipFill rotWithShape="1">
          <a:blip r:embed="rId6">
            <a:alphaModFix/>
          </a:blip>
          <a:srcRect/>
          <a:stretch/>
        </p:blipFill>
        <p:spPr>
          <a:xfrm>
            <a:off x="7422400" y="4701884"/>
            <a:ext cx="1447800" cy="1438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56"/>
        <p:cNvGrpSpPr/>
        <p:nvPr/>
      </p:nvGrpSpPr>
      <p:grpSpPr>
        <a:xfrm>
          <a:off x="0" y="0"/>
          <a:ext cx="0" cy="0"/>
          <a:chOff x="0" y="0"/>
          <a:chExt cx="0" cy="0"/>
        </a:xfrm>
      </p:grpSpPr>
      <p:pic>
        <p:nvPicPr>
          <p:cNvPr id="757" name="Google Shape;757;g39b2c9dab85_0_1982"/>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758" name="Google Shape;758;g39b2c9dab85_0_1982"/>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Tools for the future</a:t>
            </a:r>
            <a:endParaRPr sz="2400" b="1" i="0" u="none" strike="noStrike" cap="none">
              <a:solidFill>
                <a:srgbClr val="351C5F"/>
              </a:solidFill>
              <a:latin typeface="Fraunces"/>
              <a:ea typeface="Fraunces"/>
              <a:cs typeface="Fraunces"/>
              <a:sym typeface="Fraunces"/>
            </a:endParaRPr>
          </a:p>
        </p:txBody>
      </p:sp>
      <p:sp>
        <p:nvSpPr>
          <p:cNvPr id="759" name="Google Shape;759;g39b2c9dab85_0_1982"/>
          <p:cNvSpPr txBox="1"/>
          <p:nvPr/>
        </p:nvSpPr>
        <p:spPr>
          <a:xfrm>
            <a:off x="524550" y="1628300"/>
            <a:ext cx="2073300" cy="1279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Kooth can be a helpful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and vital addition to a young person’s wider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care package</a:t>
            </a: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760" name="Google Shape;760;g39b2c9dab85_0_1982"/>
          <p:cNvPicPr preferRelativeResize="0"/>
          <p:nvPr/>
        </p:nvPicPr>
        <p:blipFill rotWithShape="1">
          <a:blip r:embed="rId5">
            <a:alphaModFix/>
          </a:blip>
          <a:srcRect/>
          <a:stretch/>
        </p:blipFill>
        <p:spPr>
          <a:xfrm>
            <a:off x="8656100" y="272420"/>
            <a:ext cx="243500" cy="221224"/>
          </a:xfrm>
          <a:prstGeom prst="rect">
            <a:avLst/>
          </a:prstGeom>
          <a:noFill/>
          <a:ln>
            <a:noFill/>
          </a:ln>
        </p:spPr>
      </p:pic>
      <p:grpSp>
        <p:nvGrpSpPr>
          <p:cNvPr id="761" name="Google Shape;761;g39b2c9dab85_0_1982"/>
          <p:cNvGrpSpPr/>
          <p:nvPr/>
        </p:nvGrpSpPr>
        <p:grpSpPr>
          <a:xfrm>
            <a:off x="2449950" y="1564328"/>
            <a:ext cx="5946573" cy="5059872"/>
            <a:chOff x="2449950" y="1173275"/>
            <a:chExt cx="5946573" cy="3794999"/>
          </a:xfrm>
        </p:grpSpPr>
        <p:pic>
          <p:nvPicPr>
            <p:cNvPr id="762" name="Google Shape;762;g39b2c9dab85_0_1982" title="Screenshot 2025-03-11 at 10.11.17.png"/>
            <p:cNvPicPr preferRelativeResize="0"/>
            <p:nvPr/>
          </p:nvPicPr>
          <p:blipFill rotWithShape="1">
            <a:blip r:embed="rId6">
              <a:alphaModFix/>
            </a:blip>
            <a:srcRect/>
            <a:stretch/>
          </p:blipFill>
          <p:spPr>
            <a:xfrm>
              <a:off x="2449950" y="1173275"/>
              <a:ext cx="5946573" cy="3794999"/>
            </a:xfrm>
            <a:prstGeom prst="rect">
              <a:avLst/>
            </a:prstGeom>
            <a:noFill/>
            <a:ln>
              <a:noFill/>
            </a:ln>
          </p:spPr>
        </p:pic>
        <p:sp>
          <p:nvSpPr>
            <p:cNvPr id="763" name="Google Shape;763;g39b2c9dab85_0_1982"/>
            <p:cNvSpPr/>
            <p:nvPr/>
          </p:nvSpPr>
          <p:spPr>
            <a:xfrm>
              <a:off x="7184900" y="1450300"/>
              <a:ext cx="709500" cy="113700"/>
            </a:xfrm>
            <a:prstGeom prst="rect">
              <a:avLst/>
            </a:prstGeom>
            <a:solidFill>
              <a:srgbClr val="B7E1E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tkinson Hyperlegible"/>
                <a:ea typeface="Atkinson Hyperlegible"/>
                <a:cs typeface="Atkinson Hyperlegible"/>
                <a:sym typeface="Atkinson Hyperlegible"/>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67"/>
        <p:cNvGrpSpPr/>
        <p:nvPr/>
      </p:nvGrpSpPr>
      <p:grpSpPr>
        <a:xfrm>
          <a:off x="0" y="0"/>
          <a:ext cx="0" cy="0"/>
          <a:chOff x="0" y="0"/>
          <a:chExt cx="0" cy="0"/>
        </a:xfrm>
      </p:grpSpPr>
      <p:pic>
        <p:nvPicPr>
          <p:cNvPr id="768" name="Google Shape;768;g39b2c9dab85_0_1992"/>
          <p:cNvPicPr preferRelativeResize="0"/>
          <p:nvPr/>
        </p:nvPicPr>
        <p:blipFill rotWithShape="1">
          <a:blip r:embed="rId4">
            <a:alphaModFix/>
          </a:blip>
          <a:srcRect/>
          <a:stretch/>
        </p:blipFill>
        <p:spPr>
          <a:xfrm>
            <a:off x="6360594"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69" name="Google Shape;769;g39b2c9dab85_0_1992"/>
          <p:cNvPicPr preferRelativeResize="0"/>
          <p:nvPr/>
        </p:nvPicPr>
        <p:blipFill rotWithShape="1">
          <a:blip r:embed="rId4">
            <a:alphaModFix/>
          </a:blip>
          <a:srcRect/>
          <a:stretch/>
        </p:blipFill>
        <p:spPr>
          <a:xfrm>
            <a:off x="4539597"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70" name="Google Shape;770;g39b2c9dab85_0_1992" title="Screenshot_20250313_142025_Samsung Internet.jpg"/>
          <p:cNvPicPr preferRelativeResize="0"/>
          <p:nvPr/>
        </p:nvPicPr>
        <p:blipFill rotWithShape="1">
          <a:blip r:embed="rId5">
            <a:alphaModFix/>
          </a:blip>
          <a:srcRect t="8586" b="19974"/>
          <a:stretch/>
        </p:blipFill>
        <p:spPr>
          <a:xfrm>
            <a:off x="6418350" y="2124067"/>
            <a:ext cx="1421650" cy="3007836"/>
          </a:xfrm>
          <a:prstGeom prst="rect">
            <a:avLst/>
          </a:prstGeom>
          <a:noFill/>
          <a:ln>
            <a:noFill/>
          </a:ln>
        </p:spPr>
      </p:pic>
      <p:pic>
        <p:nvPicPr>
          <p:cNvPr id="771" name="Google Shape;771;g39b2c9dab85_0_1992" title="Screenshot_20250313_142005_Samsung Internet.jpg"/>
          <p:cNvPicPr preferRelativeResize="0"/>
          <p:nvPr/>
        </p:nvPicPr>
        <p:blipFill rotWithShape="1">
          <a:blip r:embed="rId6">
            <a:alphaModFix/>
          </a:blip>
          <a:srcRect t="8722" b="11251"/>
          <a:stretch/>
        </p:blipFill>
        <p:spPr>
          <a:xfrm>
            <a:off x="4591629" y="2101467"/>
            <a:ext cx="1431175" cy="3392102"/>
          </a:xfrm>
          <a:prstGeom prst="rect">
            <a:avLst/>
          </a:prstGeom>
          <a:noFill/>
          <a:ln>
            <a:noFill/>
          </a:ln>
        </p:spPr>
      </p:pic>
      <p:pic>
        <p:nvPicPr>
          <p:cNvPr id="772" name="Google Shape;772;g39b2c9dab85_0_1992"/>
          <p:cNvPicPr preferRelativeResize="0"/>
          <p:nvPr/>
        </p:nvPicPr>
        <p:blipFill rotWithShape="1">
          <a:blip r:embed="rId7">
            <a:alphaModFix/>
          </a:blip>
          <a:srcRect/>
          <a:stretch/>
        </p:blipFill>
        <p:spPr>
          <a:xfrm>
            <a:off x="8656100" y="272400"/>
            <a:ext cx="243500" cy="221275"/>
          </a:xfrm>
          <a:prstGeom prst="rect">
            <a:avLst/>
          </a:prstGeom>
          <a:noFill/>
          <a:ln>
            <a:noFill/>
          </a:ln>
        </p:spPr>
      </p:pic>
      <p:sp>
        <p:nvSpPr>
          <p:cNvPr id="773" name="Google Shape;773;g39b2c9dab85_0_1992"/>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Sign up - Mobile </a:t>
            </a:r>
            <a:endParaRPr sz="2400" b="1" i="0" u="none" strike="noStrike" cap="none">
              <a:solidFill>
                <a:srgbClr val="351C5F"/>
              </a:solidFill>
              <a:latin typeface="Fraunces"/>
              <a:ea typeface="Fraunces"/>
              <a:cs typeface="Fraunces"/>
              <a:sym typeface="Fraunces"/>
            </a:endParaRPr>
          </a:p>
        </p:txBody>
      </p:sp>
      <p:sp>
        <p:nvSpPr>
          <p:cNvPr id="774" name="Google Shape;774;g39b2c9dab85_0_1992"/>
          <p:cNvSpPr txBox="1"/>
          <p:nvPr/>
        </p:nvSpPr>
        <p:spPr>
          <a:xfrm>
            <a:off x="524550" y="1628300"/>
            <a:ext cx="2436600" cy="35037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All they need to do is click on the ‘Sign up for free’ button to get started (from any internet-enabled device)</a:t>
            </a:r>
            <a:br>
              <a:rPr lang="en-US" sz="1200" b="0" i="0" u="none" strike="noStrike" cap="none">
                <a:solidFill>
                  <a:schemeClr val="dk1"/>
                </a:solidFill>
                <a:latin typeface="Atkinson Hyperlegible"/>
                <a:ea typeface="Atkinson Hyperlegible"/>
                <a:cs typeface="Atkinson Hyperlegible"/>
                <a:sym typeface="Atkinson Hyperlegible"/>
              </a:rPr>
            </a:b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They can sign up by postcode or select a location from our dropdown list</a:t>
            </a: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775" name="Google Shape;775;g39b2c9dab85_0_1992"/>
          <p:cNvPicPr preferRelativeResize="0"/>
          <p:nvPr/>
        </p:nvPicPr>
        <p:blipFill rotWithShape="1">
          <a:blip r:embed="rId8">
            <a:alphaModFix/>
          </a:blip>
          <a:srcRect/>
          <a:stretch/>
        </p:blipFill>
        <p:spPr>
          <a:xfrm>
            <a:off x="8656100" y="272420"/>
            <a:ext cx="243500" cy="2212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9"/>
        <p:cNvGrpSpPr/>
        <p:nvPr/>
      </p:nvGrpSpPr>
      <p:grpSpPr>
        <a:xfrm>
          <a:off x="0" y="0"/>
          <a:ext cx="0" cy="0"/>
          <a:chOff x="0" y="0"/>
          <a:chExt cx="0" cy="0"/>
        </a:xfrm>
      </p:grpSpPr>
      <p:pic>
        <p:nvPicPr>
          <p:cNvPr id="780" name="Google Shape;780;g39b2c9dab85_0_2003"/>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781" name="Google Shape;781;g39b2c9dab85_0_2003"/>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Sign up - Mobile </a:t>
            </a:r>
            <a:endParaRPr sz="2400" b="1" i="0" u="none" strike="noStrike" cap="none">
              <a:solidFill>
                <a:srgbClr val="351C5F"/>
              </a:solidFill>
              <a:latin typeface="Fraunces"/>
              <a:ea typeface="Fraunces"/>
              <a:cs typeface="Fraunces"/>
              <a:sym typeface="Fraunces"/>
            </a:endParaRPr>
          </a:p>
        </p:txBody>
      </p:sp>
      <p:sp>
        <p:nvSpPr>
          <p:cNvPr id="782" name="Google Shape;782;g39b2c9dab85_0_2003"/>
          <p:cNvSpPr txBox="1"/>
          <p:nvPr/>
        </p:nvSpPr>
        <p:spPr>
          <a:xfrm>
            <a:off x="524550" y="1628300"/>
            <a:ext cx="2436600" cy="35037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They can enter the first part </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of their postcode of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home address</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OR</a:t>
            </a:r>
            <a:br>
              <a:rPr lang="en-US" sz="1200" b="0" i="0" u="none" strike="noStrike" cap="none">
                <a:solidFill>
                  <a:schemeClr val="dk1"/>
                </a:solidFill>
                <a:latin typeface="Atkinson Hyperlegible"/>
                <a:ea typeface="Atkinson Hyperlegible"/>
                <a:cs typeface="Atkinson Hyperlegible"/>
                <a:sym typeface="Atkinson Hyperlegible"/>
              </a:rPr>
            </a:b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Choose their area from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the dropdown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lists provided</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783" name="Google Shape;783;g39b2c9dab85_0_2003"/>
          <p:cNvPicPr preferRelativeResize="0"/>
          <p:nvPr/>
        </p:nvPicPr>
        <p:blipFill rotWithShape="1">
          <a:blip r:embed="rId5">
            <a:alphaModFix/>
          </a:blip>
          <a:srcRect/>
          <a:stretch/>
        </p:blipFill>
        <p:spPr>
          <a:xfrm>
            <a:off x="8656100" y="272420"/>
            <a:ext cx="243500" cy="221224"/>
          </a:xfrm>
          <a:prstGeom prst="rect">
            <a:avLst/>
          </a:prstGeom>
          <a:noFill/>
          <a:ln>
            <a:noFill/>
          </a:ln>
        </p:spPr>
      </p:pic>
      <p:pic>
        <p:nvPicPr>
          <p:cNvPr id="784" name="Google Shape;784;g39b2c9dab85_0_2003"/>
          <p:cNvPicPr preferRelativeResize="0"/>
          <p:nvPr/>
        </p:nvPicPr>
        <p:blipFill rotWithShape="1">
          <a:blip r:embed="rId6">
            <a:alphaModFix/>
          </a:blip>
          <a:srcRect/>
          <a:stretch/>
        </p:blipFill>
        <p:spPr>
          <a:xfrm>
            <a:off x="4539597"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85" name="Google Shape;785;g39b2c9dab85_0_2003"/>
          <p:cNvPicPr preferRelativeResize="0"/>
          <p:nvPr/>
        </p:nvPicPr>
        <p:blipFill rotWithShape="1">
          <a:blip r:embed="rId6">
            <a:alphaModFix/>
          </a:blip>
          <a:srcRect/>
          <a:stretch/>
        </p:blipFill>
        <p:spPr>
          <a:xfrm>
            <a:off x="6360594"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86" name="Google Shape;786;g39b2c9dab85_0_2003" title="Screenshot_20250313_142037_Samsung Internet.jpg"/>
          <p:cNvPicPr preferRelativeResize="0"/>
          <p:nvPr/>
        </p:nvPicPr>
        <p:blipFill rotWithShape="1">
          <a:blip r:embed="rId7">
            <a:alphaModFix/>
          </a:blip>
          <a:srcRect t="8674" b="20337"/>
          <a:stretch/>
        </p:blipFill>
        <p:spPr>
          <a:xfrm>
            <a:off x="6410706" y="2120833"/>
            <a:ext cx="1432124" cy="3011067"/>
          </a:xfrm>
          <a:prstGeom prst="rect">
            <a:avLst/>
          </a:prstGeom>
          <a:noFill/>
          <a:ln>
            <a:noFill/>
          </a:ln>
        </p:spPr>
      </p:pic>
      <p:pic>
        <p:nvPicPr>
          <p:cNvPr id="787" name="Google Shape;787;g39b2c9dab85_0_2003" title="Screenshot_20250313_142052_Samsung Internet.jpg"/>
          <p:cNvPicPr preferRelativeResize="0"/>
          <p:nvPr/>
        </p:nvPicPr>
        <p:blipFill rotWithShape="1">
          <a:blip r:embed="rId8">
            <a:alphaModFix/>
          </a:blip>
          <a:srcRect t="8675" b="18608"/>
          <a:stretch/>
        </p:blipFill>
        <p:spPr>
          <a:xfrm>
            <a:off x="4590225" y="2120833"/>
            <a:ext cx="1432124" cy="30843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1"/>
        <p:cNvGrpSpPr/>
        <p:nvPr/>
      </p:nvGrpSpPr>
      <p:grpSpPr>
        <a:xfrm>
          <a:off x="0" y="0"/>
          <a:ext cx="0" cy="0"/>
          <a:chOff x="0" y="0"/>
          <a:chExt cx="0" cy="0"/>
        </a:xfrm>
      </p:grpSpPr>
      <p:pic>
        <p:nvPicPr>
          <p:cNvPr id="792" name="Google Shape;792;g39b2c9dab85_0_2014"/>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793" name="Google Shape;793;g39b2c9dab85_0_2014"/>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Sign up - Mobile </a:t>
            </a:r>
            <a:endParaRPr sz="2400" b="1" i="0" u="none" strike="noStrike" cap="none">
              <a:solidFill>
                <a:srgbClr val="351C5F"/>
              </a:solidFill>
              <a:latin typeface="Fraunces"/>
              <a:ea typeface="Fraunces"/>
              <a:cs typeface="Fraunces"/>
              <a:sym typeface="Fraunces"/>
            </a:endParaRPr>
          </a:p>
        </p:txBody>
      </p:sp>
      <p:sp>
        <p:nvSpPr>
          <p:cNvPr id="794" name="Google Shape;794;g39b2c9dab85_0_2014"/>
          <p:cNvSpPr txBox="1"/>
          <p:nvPr/>
        </p:nvSpPr>
        <p:spPr>
          <a:xfrm>
            <a:off x="315625" y="1831500"/>
            <a:ext cx="2879700" cy="49653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They can select the month and year of birth</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Select their gender and ethnicity</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However much or little they decide to share regarding their gender or ethnicity will not affect the support offered at Kooth</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They can create an anonymous username and </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secure password</a:t>
            </a: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795" name="Google Shape;795;g39b2c9dab85_0_2014"/>
          <p:cNvPicPr preferRelativeResize="0"/>
          <p:nvPr/>
        </p:nvPicPr>
        <p:blipFill rotWithShape="1">
          <a:blip r:embed="rId5">
            <a:alphaModFix/>
          </a:blip>
          <a:srcRect/>
          <a:stretch/>
        </p:blipFill>
        <p:spPr>
          <a:xfrm>
            <a:off x="8656100" y="272420"/>
            <a:ext cx="243500" cy="221224"/>
          </a:xfrm>
          <a:prstGeom prst="rect">
            <a:avLst/>
          </a:prstGeom>
          <a:noFill/>
          <a:ln>
            <a:noFill/>
          </a:ln>
        </p:spPr>
      </p:pic>
      <p:pic>
        <p:nvPicPr>
          <p:cNvPr id="796" name="Google Shape;796;g39b2c9dab85_0_2014"/>
          <p:cNvPicPr preferRelativeResize="0"/>
          <p:nvPr/>
        </p:nvPicPr>
        <p:blipFill rotWithShape="1">
          <a:blip r:embed="rId6">
            <a:alphaModFix/>
          </a:blip>
          <a:srcRect/>
          <a:stretch/>
        </p:blipFill>
        <p:spPr>
          <a:xfrm>
            <a:off x="5301597"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97" name="Google Shape;797;g39b2c9dab85_0_2014"/>
          <p:cNvPicPr preferRelativeResize="0"/>
          <p:nvPr/>
        </p:nvPicPr>
        <p:blipFill rotWithShape="1">
          <a:blip r:embed="rId6">
            <a:alphaModFix/>
          </a:blip>
          <a:srcRect/>
          <a:stretch/>
        </p:blipFill>
        <p:spPr>
          <a:xfrm>
            <a:off x="7122594"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98" name="Google Shape;798;g39b2c9dab85_0_2014"/>
          <p:cNvPicPr preferRelativeResize="0"/>
          <p:nvPr/>
        </p:nvPicPr>
        <p:blipFill rotWithShape="1">
          <a:blip r:embed="rId6">
            <a:alphaModFix/>
          </a:blip>
          <a:srcRect/>
          <a:stretch/>
        </p:blipFill>
        <p:spPr>
          <a:xfrm>
            <a:off x="3480600" y="1649400"/>
            <a:ext cx="1535630" cy="3181102"/>
          </a:xfrm>
          <a:prstGeom prst="rect">
            <a:avLst/>
          </a:prstGeom>
          <a:noFill/>
          <a:ln>
            <a:noFill/>
          </a:ln>
          <a:effectLst>
            <a:outerShdw blurRad="142875" dist="76200" dir="2280000" algn="bl" rotWithShape="0">
              <a:srgbClr val="000000">
                <a:alpha val="64709"/>
              </a:srgbClr>
            </a:outerShdw>
          </a:effectLst>
        </p:spPr>
      </p:pic>
      <p:pic>
        <p:nvPicPr>
          <p:cNvPr id="799" name="Google Shape;799;g39b2c9dab85_0_2014" title="Screenshot_20250313_142110_Samsung Internet.jpg"/>
          <p:cNvPicPr preferRelativeResize="0"/>
          <p:nvPr/>
        </p:nvPicPr>
        <p:blipFill rotWithShape="1">
          <a:blip r:embed="rId7">
            <a:alphaModFix/>
          </a:blip>
          <a:srcRect t="8563" b="19051"/>
          <a:stretch/>
        </p:blipFill>
        <p:spPr>
          <a:xfrm>
            <a:off x="3540450" y="2106567"/>
            <a:ext cx="1411225" cy="3025331"/>
          </a:xfrm>
          <a:prstGeom prst="rect">
            <a:avLst/>
          </a:prstGeom>
          <a:noFill/>
          <a:ln>
            <a:noFill/>
          </a:ln>
        </p:spPr>
      </p:pic>
      <p:pic>
        <p:nvPicPr>
          <p:cNvPr id="800" name="Google Shape;800;g39b2c9dab85_0_2014" title="Screenshot_20250313_142201_Samsung Internet.jpg"/>
          <p:cNvPicPr preferRelativeResize="0"/>
          <p:nvPr/>
        </p:nvPicPr>
        <p:blipFill rotWithShape="1">
          <a:blip r:embed="rId8">
            <a:alphaModFix/>
          </a:blip>
          <a:srcRect t="6971" b="16253"/>
          <a:stretch/>
        </p:blipFill>
        <p:spPr>
          <a:xfrm>
            <a:off x="5359100" y="2167100"/>
            <a:ext cx="1411225" cy="3209032"/>
          </a:xfrm>
          <a:prstGeom prst="rect">
            <a:avLst/>
          </a:prstGeom>
          <a:noFill/>
          <a:ln>
            <a:noFill/>
          </a:ln>
        </p:spPr>
      </p:pic>
      <p:pic>
        <p:nvPicPr>
          <p:cNvPr id="801" name="Google Shape;801;g39b2c9dab85_0_2014" title="Screenshot_20250313_142218_Samsung Internet.jpg"/>
          <p:cNvPicPr preferRelativeResize="0"/>
          <p:nvPr/>
        </p:nvPicPr>
        <p:blipFill rotWithShape="1">
          <a:blip r:embed="rId9">
            <a:alphaModFix/>
          </a:blip>
          <a:srcRect t="3379" b="18397"/>
          <a:stretch/>
        </p:blipFill>
        <p:spPr>
          <a:xfrm>
            <a:off x="7183100" y="2143316"/>
            <a:ext cx="1411225" cy="32695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05"/>
        <p:cNvGrpSpPr/>
        <p:nvPr/>
      </p:nvGrpSpPr>
      <p:grpSpPr>
        <a:xfrm>
          <a:off x="0" y="0"/>
          <a:ext cx="0" cy="0"/>
          <a:chOff x="0" y="0"/>
          <a:chExt cx="0" cy="0"/>
        </a:xfrm>
      </p:grpSpPr>
      <p:sp>
        <p:nvSpPr>
          <p:cNvPr id="806" name="Google Shape;806;g39b2c9dab85_0_2027"/>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Culturally competent support</a:t>
            </a:r>
            <a:endParaRPr sz="2400" b="1" i="0" u="none" strike="noStrike" cap="none">
              <a:solidFill>
                <a:srgbClr val="351C5F"/>
              </a:solidFill>
              <a:latin typeface="Fraunces"/>
              <a:ea typeface="Fraunces"/>
              <a:cs typeface="Fraunces"/>
              <a:sym typeface="Fraunces"/>
            </a:endParaRPr>
          </a:p>
        </p:txBody>
      </p:sp>
      <p:sp>
        <p:nvSpPr>
          <p:cNvPr id="807" name="Google Shape;807;g39b2c9dab85_0_2027"/>
          <p:cNvSpPr txBox="1"/>
          <p:nvPr/>
        </p:nvSpPr>
        <p:spPr>
          <a:xfrm>
            <a:off x="5086500" y="1985517"/>
            <a:ext cx="3500700" cy="3490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We're mindful of the barriers some individuals may face around gender, ethnicity, or other identity-related concerns</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Ensuring the</a:t>
            </a:r>
            <a:r>
              <a:rPr lang="en-US" sz="1200" b="1" i="0" u="none" strike="noStrike" cap="none">
                <a:solidFill>
                  <a:srgbClr val="372A72"/>
                </a:solidFill>
                <a:latin typeface="Atkinson Hyperlegible"/>
                <a:ea typeface="Atkinson Hyperlegible"/>
                <a:cs typeface="Atkinson Hyperlegible"/>
                <a:sym typeface="Atkinson Hyperlegible"/>
              </a:rPr>
              <a:t> safety</a:t>
            </a:r>
            <a:r>
              <a:rPr lang="en-US" sz="1200" b="0" i="0" u="none" strike="noStrike" cap="none">
                <a:solidFill>
                  <a:schemeClr val="dk1"/>
                </a:solidFill>
                <a:latin typeface="Atkinson Hyperlegible"/>
                <a:ea typeface="Atkinson Hyperlegible"/>
                <a:cs typeface="Atkinson Hyperlegible"/>
                <a:sym typeface="Atkinson Hyperlegible"/>
              </a:rPr>
              <a:t> and </a:t>
            </a:r>
            <a:r>
              <a:rPr lang="en-US" sz="1200" b="1" i="0" u="none" strike="noStrike" cap="none">
                <a:solidFill>
                  <a:srgbClr val="372A72"/>
                </a:solidFill>
                <a:latin typeface="Atkinson Hyperlegible"/>
                <a:ea typeface="Atkinson Hyperlegible"/>
                <a:cs typeface="Atkinson Hyperlegible"/>
                <a:sym typeface="Atkinson Hyperlegible"/>
              </a:rPr>
              <a:t>wellbeing</a:t>
            </a:r>
            <a:r>
              <a:rPr lang="en-US" sz="1200" b="0" i="0" u="none" strike="noStrike" cap="none">
                <a:solidFill>
                  <a:schemeClr val="dk1"/>
                </a:solidFill>
                <a:latin typeface="Atkinson Hyperlegible"/>
                <a:ea typeface="Atkinson Hyperlegible"/>
                <a:cs typeface="Atkinson Hyperlegible"/>
                <a:sym typeface="Atkinson Hyperlegible"/>
              </a:rPr>
              <a:t> of every user is a shared responsibility. We collectively support </a:t>
            </a:r>
            <a:r>
              <a:rPr lang="en-US" sz="1200" b="1" i="0" u="none" strike="noStrike" cap="none">
                <a:solidFill>
                  <a:srgbClr val="372A72"/>
                </a:solidFill>
                <a:latin typeface="Atkinson Hyperlegible"/>
                <a:ea typeface="Atkinson Hyperlegible"/>
                <a:cs typeface="Atkinson Hyperlegible"/>
                <a:sym typeface="Atkinson Hyperlegible"/>
              </a:rPr>
              <a:t>diversity in practice</a:t>
            </a:r>
            <a:r>
              <a:rPr lang="en-US" sz="1200" b="0" i="0" u="none" strike="noStrike" cap="none">
                <a:solidFill>
                  <a:schemeClr val="dk1"/>
                </a:solidFill>
                <a:latin typeface="Atkinson Hyperlegible"/>
                <a:ea typeface="Atkinson Hyperlegible"/>
                <a:cs typeface="Atkinson Hyperlegible"/>
                <a:sym typeface="Atkinson Hyperlegible"/>
              </a:rPr>
              <a:t> through tailored training, regular audits, and expert oversight</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This ensures our care remains responsive, inclusive, and grounded in the realities of the people we support</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ctr" rtl="0">
              <a:lnSpc>
                <a:spcPct val="100000"/>
              </a:lnSpc>
              <a:spcBef>
                <a:spcPts val="0"/>
              </a:spcBef>
              <a:spcAft>
                <a:spcPts val="0"/>
              </a:spcAft>
              <a:buClr>
                <a:schemeClr val="dk1"/>
              </a:buClr>
              <a:buSzPts val="1100"/>
              <a:buFont typeface="Arial"/>
              <a:buNone/>
            </a:pPr>
            <a:endParaRPr sz="1600" b="0" i="0" u="none" strike="noStrike" cap="none">
              <a:solidFill>
                <a:schemeClr val="dk1"/>
              </a:solidFill>
              <a:latin typeface="Montserrat Light"/>
              <a:ea typeface="Montserrat Light"/>
              <a:cs typeface="Montserrat Light"/>
              <a:sym typeface="Montserrat Light"/>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808" name="Google Shape;808;g39b2c9dab85_0_2027"/>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809" name="Google Shape;809;g39b2c9dab85_0_2027"/>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810" name="Google Shape;810;g39b2c9dab85_0_2027"/>
          <p:cNvPicPr preferRelativeResize="0"/>
          <p:nvPr/>
        </p:nvPicPr>
        <p:blipFill rotWithShape="1">
          <a:blip r:embed="rId5">
            <a:alphaModFix/>
          </a:blip>
          <a:srcRect/>
          <a:stretch/>
        </p:blipFill>
        <p:spPr>
          <a:xfrm>
            <a:off x="586850" y="2076100"/>
            <a:ext cx="4156175" cy="24819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
          <p:cNvSpPr txBox="1">
            <a:spLocks noGrp="1"/>
          </p:cNvSpPr>
          <p:nvPr>
            <p:ph type="title" idx="4294967295"/>
          </p:nvPr>
        </p:nvSpPr>
        <p:spPr>
          <a:xfrm>
            <a:off x="320577" y="-91287"/>
            <a:ext cx="6318250" cy="1066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800"/>
              <a:buFont typeface="Calibri"/>
              <a:buNone/>
            </a:pPr>
            <a:r>
              <a:rPr lang="en-US" sz="2800" b="0" i="0" u="none" strike="noStrike" cap="none">
                <a:solidFill>
                  <a:schemeClr val="dk1"/>
                </a:solidFill>
                <a:latin typeface="Calibri"/>
                <a:ea typeface="Calibri"/>
                <a:cs typeface="Calibri"/>
                <a:sym typeface="Calibri"/>
              </a:rPr>
              <a:t>Agenda for today </a:t>
            </a:r>
            <a:endParaRPr/>
          </a:p>
        </p:txBody>
      </p:sp>
      <p:graphicFrame>
        <p:nvGraphicFramePr>
          <p:cNvPr id="621" name="Google Shape;621;p2"/>
          <p:cNvGraphicFramePr/>
          <p:nvPr/>
        </p:nvGraphicFramePr>
        <p:xfrm>
          <a:off x="585590" y="1387640"/>
          <a:ext cx="3000000" cy="3000000"/>
        </p:xfrm>
        <a:graphic>
          <a:graphicData uri="http://schemas.openxmlformats.org/drawingml/2006/table">
            <a:tbl>
              <a:tblPr>
                <a:noFill/>
                <a:tableStyleId>{F916E4B7-00D2-4FCB-B9EB-651CA74BFEA9}</a:tableStyleId>
              </a:tblPr>
              <a:tblGrid>
                <a:gridCol w="3056075">
                  <a:extLst>
                    <a:ext uri="{9D8B030D-6E8A-4147-A177-3AD203B41FA5}">
                      <a16:colId xmlns:a16="http://schemas.microsoft.com/office/drawing/2014/main" val="20000"/>
                    </a:ext>
                  </a:extLst>
                </a:gridCol>
                <a:gridCol w="3172000">
                  <a:extLst>
                    <a:ext uri="{9D8B030D-6E8A-4147-A177-3AD203B41FA5}">
                      <a16:colId xmlns:a16="http://schemas.microsoft.com/office/drawing/2014/main" val="20001"/>
                    </a:ext>
                  </a:extLst>
                </a:gridCol>
                <a:gridCol w="1862500">
                  <a:extLst>
                    <a:ext uri="{9D8B030D-6E8A-4147-A177-3AD203B41FA5}">
                      <a16:colId xmlns:a16="http://schemas.microsoft.com/office/drawing/2014/main" val="20002"/>
                    </a:ext>
                  </a:extLst>
                </a:gridCol>
              </a:tblGrid>
              <a:tr h="570225">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latin typeface="Calibri"/>
                          <a:ea typeface="Calibri"/>
                          <a:cs typeface="Calibri"/>
                          <a:sym typeface="Calibri"/>
                        </a:rPr>
                        <a:t>Item franc</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rgbClr val="000000"/>
                          </a:solidFill>
                          <a:latin typeface="Calibri"/>
                          <a:ea typeface="Calibri"/>
                          <a:cs typeface="Calibri"/>
                          <a:sym typeface="Calibri"/>
                        </a:rPr>
                        <a:t>Who </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solidFill>
                            <a:srgbClr val="000000"/>
                          </a:solidFill>
                          <a:latin typeface="Calibri"/>
                          <a:ea typeface="Calibri"/>
                          <a:cs typeface="Calibri"/>
                          <a:sym typeface="Calibri"/>
                        </a:rPr>
                        <a:t>Time </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C000"/>
                    </a:solidFill>
                  </a:tcPr>
                </a:tc>
                <a:extLst>
                  <a:ext uri="{0D108BD9-81ED-4DB2-BD59-A6C34878D82A}">
                    <a16:rowId xmlns:a16="http://schemas.microsoft.com/office/drawing/2014/main" val="10000"/>
                  </a:ext>
                </a:extLst>
              </a:tr>
              <a:tr h="593875">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Welcome and Updates</a:t>
                      </a:r>
                      <a:endParaRPr sz="1600" u="none" strike="noStrike" cap="none">
                        <a:latin typeface="Calibri"/>
                        <a:ea typeface="Calibri"/>
                        <a:cs typeface="Calibri"/>
                        <a:sym typeface="Calibri"/>
                      </a:endParaRPr>
                    </a:p>
                    <a:p>
                      <a:pPr marL="0" marR="0" lvl="0" indent="0" algn="l" rtl="0">
                        <a:lnSpc>
                          <a:spcPct val="107000"/>
                        </a:lnSpc>
                        <a:spcBef>
                          <a:spcPts val="0"/>
                        </a:spcBef>
                        <a:spcAft>
                          <a:spcPts val="0"/>
                        </a:spcAft>
                        <a:buClr>
                          <a:srgbClr val="000000"/>
                        </a:buClr>
                        <a:buSzPts val="1600"/>
                        <a:buFont typeface="Arial"/>
                        <a:buNone/>
                      </a:pPr>
                      <a:r>
                        <a:rPr lang="en-US" sz="1600">
                          <a:latin typeface="Calibri"/>
                          <a:ea typeface="Calibri"/>
                          <a:cs typeface="Calibri"/>
                          <a:sym typeface="Calibri"/>
                        </a:rPr>
                        <a:t>SEMH Feedback form and next steps - Annual report and ELSA Training</a:t>
                      </a:r>
                      <a:endParaRPr sz="16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latin typeface="Tahoma"/>
                          <a:ea typeface="Tahoma"/>
                          <a:cs typeface="Tahoma"/>
                          <a:sym typeface="Tahoma"/>
                        </a:rPr>
                        <a:t>Al Whitelaw / Debbie Nayar</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3.30 pm (15 mins)</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70225">
                <a:tc>
                  <a:txBody>
                    <a:bodyPr/>
                    <a:lstStyle/>
                    <a:p>
                      <a:pPr marL="0" marR="0" lvl="0" indent="0" algn="l" rtl="0">
                        <a:lnSpc>
                          <a:spcPct val="107000"/>
                        </a:lnSpc>
                        <a:spcBef>
                          <a:spcPts val="0"/>
                        </a:spcBef>
                        <a:spcAft>
                          <a:spcPts val="0"/>
                        </a:spcAft>
                        <a:buClr>
                          <a:srgbClr val="000000"/>
                        </a:buClr>
                        <a:buSzPts val="1600"/>
                        <a:buFont typeface="Arial"/>
                        <a:buNone/>
                      </a:pPr>
                      <a:r>
                        <a:rPr lang="en-US"/>
                        <a:t>Kooth</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a:latin typeface="Tahoma"/>
                          <a:ea typeface="Tahoma"/>
                          <a:cs typeface="Tahoma"/>
                          <a:sym typeface="Tahoma"/>
                        </a:rPr>
                        <a:t>Carley Seymour</a:t>
                      </a:r>
                      <a:endParaRPr sz="1600" b="1">
                        <a:latin typeface="Tahoma"/>
                        <a:ea typeface="Tahoma"/>
                        <a:cs typeface="Tahoma"/>
                        <a:sym typeface="Tahoma"/>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3.45 (15mins)</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70225">
                <a:tc>
                  <a:txBody>
                    <a:bodyPr/>
                    <a:lstStyle/>
                    <a:p>
                      <a:pPr marL="0" marR="0" lvl="0" indent="0" algn="l" rtl="0">
                        <a:lnSpc>
                          <a:spcPct val="107000"/>
                        </a:lnSpc>
                        <a:spcBef>
                          <a:spcPts val="0"/>
                        </a:spcBef>
                        <a:spcAft>
                          <a:spcPts val="0"/>
                        </a:spcAft>
                        <a:buClr>
                          <a:srgbClr val="000000"/>
                        </a:buClr>
                        <a:buSzPts val="1600"/>
                        <a:buFont typeface="Arial"/>
                        <a:buNone/>
                      </a:pPr>
                      <a:r>
                        <a:rPr lang="en-US"/>
                        <a:t>Education Boutique</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a:latin typeface="Tahoma"/>
                          <a:ea typeface="Tahoma"/>
                          <a:cs typeface="Tahoma"/>
                          <a:sym typeface="Tahoma"/>
                        </a:rPr>
                        <a:t>Ian Bailey</a:t>
                      </a:r>
                      <a:endParaRPr sz="1600" b="1">
                        <a:latin typeface="Tahoma"/>
                        <a:ea typeface="Tahoma"/>
                        <a:cs typeface="Tahoma"/>
                        <a:sym typeface="Tahoma"/>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4.00pm (1</a:t>
                      </a:r>
                      <a:r>
                        <a:rPr lang="en-US" sz="1600">
                          <a:latin typeface="Calibri"/>
                          <a:ea typeface="Calibri"/>
                          <a:cs typeface="Calibri"/>
                          <a:sym typeface="Calibri"/>
                        </a:rPr>
                        <a:t>5</a:t>
                      </a:r>
                      <a:r>
                        <a:rPr lang="en-US" sz="1600" u="none" strike="noStrike" cap="none">
                          <a:latin typeface="Calibri"/>
                          <a:ea typeface="Calibri"/>
                          <a:cs typeface="Calibri"/>
                          <a:sym typeface="Calibri"/>
                        </a:rPr>
                        <a:t> mins) </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70225">
                <a:tc>
                  <a:txBody>
                    <a:bodyPr/>
                    <a:lstStyle/>
                    <a:p>
                      <a:pPr marL="0" marR="0" lvl="0" indent="0" algn="l" rtl="0">
                        <a:lnSpc>
                          <a:spcPct val="107000"/>
                        </a:lnSpc>
                        <a:spcBef>
                          <a:spcPts val="0"/>
                        </a:spcBef>
                        <a:spcAft>
                          <a:spcPts val="0"/>
                        </a:spcAft>
                        <a:buClr>
                          <a:srgbClr val="000000"/>
                        </a:buClr>
                        <a:buSzPts val="1600"/>
                        <a:buFont typeface="Arial"/>
                        <a:buNone/>
                      </a:pPr>
                      <a:r>
                        <a:rPr lang="en-US"/>
                        <a:t>Young Carers</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600" b="1">
                          <a:latin typeface="Tahoma"/>
                          <a:ea typeface="Tahoma"/>
                          <a:cs typeface="Tahoma"/>
                          <a:sym typeface="Tahoma"/>
                        </a:rPr>
                        <a:t>Sarah Collins</a:t>
                      </a:r>
                      <a:endParaRPr sz="1600" b="1">
                        <a:latin typeface="Tahoma"/>
                        <a:ea typeface="Tahoma"/>
                        <a:cs typeface="Tahoma"/>
                        <a:sym typeface="Tahoma"/>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4.1</a:t>
                      </a:r>
                      <a:r>
                        <a:rPr lang="en-US" sz="1600">
                          <a:latin typeface="Calibri"/>
                          <a:ea typeface="Calibri"/>
                          <a:cs typeface="Calibri"/>
                          <a:sym typeface="Calibri"/>
                        </a:rPr>
                        <a:t>5</a:t>
                      </a:r>
                      <a:r>
                        <a:rPr lang="en-US" sz="1600" u="none" strike="noStrike" cap="none">
                          <a:latin typeface="Calibri"/>
                          <a:ea typeface="Calibri"/>
                          <a:cs typeface="Calibri"/>
                          <a:sym typeface="Calibri"/>
                        </a:rPr>
                        <a:t>pm (1</a:t>
                      </a:r>
                      <a:r>
                        <a:rPr lang="en-US" sz="1600">
                          <a:latin typeface="Calibri"/>
                          <a:ea typeface="Calibri"/>
                          <a:cs typeface="Calibri"/>
                          <a:sym typeface="Calibri"/>
                        </a:rPr>
                        <a:t>5</a:t>
                      </a:r>
                      <a:r>
                        <a:rPr lang="en-US" sz="1600" u="none" strike="noStrike" cap="none">
                          <a:latin typeface="Calibri"/>
                          <a:ea typeface="Calibri"/>
                          <a:cs typeface="Calibri"/>
                          <a:sym typeface="Calibri"/>
                        </a:rPr>
                        <a:t> mins) </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70225">
                <a:tc>
                  <a:txBody>
                    <a:bodyPr/>
                    <a:lstStyle/>
                    <a:p>
                      <a:pPr marL="0" lvl="0" indent="0" algn="l" rtl="0">
                        <a:spcBef>
                          <a:spcPts val="0"/>
                        </a:spcBef>
                        <a:spcAft>
                          <a:spcPts val="0"/>
                        </a:spcAft>
                        <a:buNone/>
                      </a:pPr>
                      <a:r>
                        <a:rPr lang="en-US"/>
                        <a:t>AP and Flexi schooling </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US" sz="1600" b="1">
                          <a:latin typeface="Tahoma"/>
                          <a:ea typeface="Tahoma"/>
                          <a:cs typeface="Tahoma"/>
                          <a:sym typeface="Tahoma"/>
                        </a:rPr>
                        <a:t>Al Whitelaw </a:t>
                      </a:r>
                      <a:endParaRPr sz="1600" b="1">
                        <a:latin typeface="Tahoma"/>
                        <a:ea typeface="Tahoma"/>
                        <a:cs typeface="Tahoma"/>
                        <a:sym typeface="Tahoma"/>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u="none" strike="noStrike" cap="none">
                          <a:latin typeface="Calibri"/>
                          <a:ea typeface="Calibri"/>
                          <a:cs typeface="Calibri"/>
                          <a:sym typeface="Calibri"/>
                        </a:rPr>
                        <a:t>4.</a:t>
                      </a:r>
                      <a:r>
                        <a:rPr lang="en-US" sz="1600">
                          <a:latin typeface="Calibri"/>
                          <a:ea typeface="Calibri"/>
                          <a:cs typeface="Calibri"/>
                          <a:sym typeface="Calibri"/>
                        </a:rPr>
                        <a:t>35</a:t>
                      </a:r>
                      <a:r>
                        <a:rPr lang="en-US" sz="1600" u="none" strike="noStrike" cap="none">
                          <a:latin typeface="Calibri"/>
                          <a:ea typeface="Calibri"/>
                          <a:cs typeface="Calibri"/>
                          <a:sym typeface="Calibri"/>
                        </a:rPr>
                        <a:t> (10 mins)</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1025900">
                <a:tc>
                  <a:txBody>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Questions and Feedback</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1" u="none" strike="noStrike" cap="none">
                          <a:latin typeface="Tahoma"/>
                          <a:ea typeface="Tahoma"/>
                          <a:cs typeface="Tahoma"/>
                          <a:sym typeface="Tahoma"/>
                        </a:rPr>
                        <a:t>Al Whitelaw / Debbie Nayar</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4.</a:t>
                      </a:r>
                      <a:r>
                        <a:rPr lang="en-US" sz="1600">
                          <a:solidFill>
                            <a:schemeClr val="dk1"/>
                          </a:solidFill>
                          <a:latin typeface="Calibri"/>
                          <a:ea typeface="Calibri"/>
                          <a:cs typeface="Calibri"/>
                          <a:sym typeface="Calibri"/>
                        </a:rPr>
                        <a:t>4</a:t>
                      </a:r>
                      <a:r>
                        <a:rPr lang="en-US" sz="1600" b="0" i="0" u="none" strike="noStrike" cap="none">
                          <a:solidFill>
                            <a:schemeClr val="dk1"/>
                          </a:solidFill>
                          <a:latin typeface="Calibri"/>
                          <a:ea typeface="Calibri"/>
                          <a:cs typeface="Calibri"/>
                          <a:sym typeface="Calibri"/>
                        </a:rPr>
                        <a:t>0pm (10mins)</a:t>
                      </a:r>
                      <a:endParaRPr sz="1400" u="none" strike="noStrike" cap="none"/>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22" name="Google Shape;622;p2"/>
          <p:cNvSpPr txBox="1"/>
          <p:nvPr/>
        </p:nvSpPr>
        <p:spPr>
          <a:xfrm>
            <a:off x="6226077" y="691748"/>
            <a:ext cx="28386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https://www.leadershipupdate-rbwm.co.uk/semh-service/</a:t>
            </a:r>
            <a:endParaRPr sz="1400" b="0" i="0" u="none" strike="noStrike" cap="none">
              <a:solidFill>
                <a:srgbClr val="000000"/>
              </a:solidFill>
              <a:latin typeface="Arial"/>
              <a:ea typeface="Arial"/>
              <a:cs typeface="Arial"/>
              <a:sym typeface="Arial"/>
            </a:endParaRPr>
          </a:p>
        </p:txBody>
      </p:sp>
      <p:sp>
        <p:nvSpPr>
          <p:cNvPr id="623" name="Google Shape;623;p2"/>
          <p:cNvSpPr txBox="1"/>
          <p:nvPr/>
        </p:nvSpPr>
        <p:spPr>
          <a:xfrm>
            <a:off x="3800377" y="72781"/>
            <a:ext cx="2838450"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https://www.leadershipupdate-rbwm.co.uk/information-for-all-schools/</a:t>
            </a:r>
            <a:endParaRPr sz="1400" b="0" i="0" u="none" strike="noStrike" cap="none">
              <a:solidFill>
                <a:srgbClr val="000000"/>
              </a:solidFill>
              <a:latin typeface="Arial"/>
              <a:ea typeface="Arial"/>
              <a:cs typeface="Arial"/>
              <a:sym typeface="Arial"/>
            </a:endParaRPr>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14"/>
        <p:cNvGrpSpPr/>
        <p:nvPr/>
      </p:nvGrpSpPr>
      <p:grpSpPr>
        <a:xfrm>
          <a:off x="0" y="0"/>
          <a:ext cx="0" cy="0"/>
          <a:chOff x="0" y="0"/>
          <a:chExt cx="0" cy="0"/>
        </a:xfrm>
      </p:grpSpPr>
      <p:sp>
        <p:nvSpPr>
          <p:cNvPr id="815" name="Google Shape;815;g39b2c9dab85_0_2035"/>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Our use nationally in 2024</a:t>
            </a:r>
            <a:endParaRPr sz="2400" b="1" i="0" u="none" strike="noStrike" cap="none">
              <a:solidFill>
                <a:srgbClr val="351C5F"/>
              </a:solidFill>
              <a:latin typeface="Fraunces"/>
              <a:ea typeface="Fraunces"/>
              <a:cs typeface="Fraunces"/>
              <a:sym typeface="Fraunces"/>
            </a:endParaRPr>
          </a:p>
        </p:txBody>
      </p:sp>
      <p:pic>
        <p:nvPicPr>
          <p:cNvPr id="816" name="Google Shape;816;g39b2c9dab85_0_2035"/>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817" name="Google Shape;817;g39b2c9dab85_0_2035"/>
          <p:cNvPicPr preferRelativeResize="0"/>
          <p:nvPr/>
        </p:nvPicPr>
        <p:blipFill rotWithShape="1">
          <a:blip r:embed="rId5">
            <a:alphaModFix/>
          </a:blip>
          <a:srcRect/>
          <a:stretch/>
        </p:blipFill>
        <p:spPr>
          <a:xfrm>
            <a:off x="2623227" y="2015564"/>
            <a:ext cx="1931950" cy="1931981"/>
          </a:xfrm>
          <a:prstGeom prst="rect">
            <a:avLst/>
          </a:prstGeom>
          <a:noFill/>
          <a:ln>
            <a:noFill/>
          </a:ln>
        </p:spPr>
      </p:pic>
      <p:sp>
        <p:nvSpPr>
          <p:cNvPr id="818" name="Google Shape;818;g39b2c9dab85_0_2035"/>
          <p:cNvSpPr txBox="1">
            <a:spLocks noGrp="1"/>
          </p:cNvSpPr>
          <p:nvPr>
            <p:ph type="title"/>
          </p:nvPr>
        </p:nvSpPr>
        <p:spPr>
          <a:xfrm>
            <a:off x="2951890" y="2462867"/>
            <a:ext cx="1274700" cy="1528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latin typeface="Fraunces"/>
                <a:ea typeface="Fraunces"/>
                <a:cs typeface="Fraunces"/>
                <a:sym typeface="Fraunces"/>
              </a:rPr>
              <a:t>20%</a:t>
            </a:r>
            <a:endParaRPr sz="1200">
              <a:latin typeface="Atkinson Hyperlegible"/>
              <a:ea typeface="Atkinson Hyperlegible"/>
              <a:cs typeface="Atkinson Hyperlegible"/>
              <a:sym typeface="Atkinson Hyperlegible"/>
            </a:endParaRPr>
          </a:p>
          <a:p>
            <a:pPr marL="0" lvl="0" indent="0" algn="ctr" rtl="0">
              <a:lnSpc>
                <a:spcPct val="100000"/>
              </a:lnSpc>
              <a:spcBef>
                <a:spcPts val="0"/>
              </a:spcBef>
              <a:spcAft>
                <a:spcPts val="0"/>
              </a:spcAft>
              <a:buSzPts val="2800"/>
              <a:buNone/>
            </a:pPr>
            <a:r>
              <a:rPr lang="en-US" sz="1000">
                <a:latin typeface="Atkinson Hyperlegible"/>
                <a:ea typeface="Atkinson Hyperlegible"/>
                <a:cs typeface="Atkinson Hyperlegible"/>
                <a:sym typeface="Atkinson Hyperlegible"/>
              </a:rPr>
              <a:t>registrations from minority ethnic communities</a:t>
            </a:r>
            <a:endParaRPr sz="1000" b="1">
              <a:latin typeface="Atkinson Hyperlegible"/>
              <a:ea typeface="Atkinson Hyperlegible"/>
              <a:cs typeface="Atkinson Hyperlegible"/>
              <a:sym typeface="Atkinson Hyperlegible"/>
            </a:endParaRPr>
          </a:p>
        </p:txBody>
      </p:sp>
      <p:pic>
        <p:nvPicPr>
          <p:cNvPr id="819" name="Google Shape;819;g39b2c9dab85_0_2035"/>
          <p:cNvPicPr preferRelativeResize="0"/>
          <p:nvPr/>
        </p:nvPicPr>
        <p:blipFill rotWithShape="1">
          <a:blip r:embed="rId5">
            <a:alphaModFix/>
          </a:blip>
          <a:srcRect/>
          <a:stretch/>
        </p:blipFill>
        <p:spPr>
          <a:xfrm>
            <a:off x="4597411" y="2015584"/>
            <a:ext cx="1931950" cy="1931950"/>
          </a:xfrm>
          <a:prstGeom prst="rect">
            <a:avLst/>
          </a:prstGeom>
          <a:noFill/>
          <a:ln>
            <a:noFill/>
          </a:ln>
        </p:spPr>
      </p:pic>
      <p:sp>
        <p:nvSpPr>
          <p:cNvPr id="820" name="Google Shape;820;g39b2c9dab85_0_2035"/>
          <p:cNvSpPr txBox="1">
            <a:spLocks noGrp="1"/>
          </p:cNvSpPr>
          <p:nvPr>
            <p:ph type="title"/>
          </p:nvPr>
        </p:nvSpPr>
        <p:spPr>
          <a:xfrm>
            <a:off x="4926073" y="2462867"/>
            <a:ext cx="1274700" cy="1528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latin typeface="Fraunces"/>
                <a:ea typeface="Fraunces"/>
                <a:cs typeface="Fraunces"/>
                <a:sym typeface="Fraunces"/>
              </a:rPr>
              <a:t>67%</a:t>
            </a:r>
            <a:endParaRPr sz="1200">
              <a:latin typeface="Atkinson Hyperlegible"/>
              <a:ea typeface="Atkinson Hyperlegible"/>
              <a:cs typeface="Atkinson Hyperlegible"/>
              <a:sym typeface="Atkinson Hyperlegible"/>
            </a:endParaRPr>
          </a:p>
          <a:p>
            <a:pPr marL="0" lvl="0" indent="0" algn="ctr" rtl="0">
              <a:lnSpc>
                <a:spcPct val="100000"/>
              </a:lnSpc>
              <a:spcBef>
                <a:spcPts val="0"/>
              </a:spcBef>
              <a:spcAft>
                <a:spcPts val="0"/>
              </a:spcAft>
              <a:buSzPts val="2800"/>
              <a:buNone/>
            </a:pPr>
            <a:r>
              <a:rPr lang="en-US" sz="1000">
                <a:latin typeface="Atkinson Hyperlegible"/>
                <a:ea typeface="Atkinson Hyperlegible"/>
                <a:cs typeface="Atkinson Hyperlegible"/>
                <a:sym typeface="Atkinson Hyperlegible"/>
              </a:rPr>
              <a:t>users achieved </a:t>
            </a:r>
            <a:br>
              <a:rPr lang="en-US" sz="1000">
                <a:latin typeface="Atkinson Hyperlegible"/>
                <a:ea typeface="Atkinson Hyperlegible"/>
                <a:cs typeface="Atkinson Hyperlegible"/>
                <a:sym typeface="Atkinson Hyperlegible"/>
              </a:rPr>
            </a:br>
            <a:r>
              <a:rPr lang="en-US" sz="1000">
                <a:latin typeface="Atkinson Hyperlegible"/>
                <a:ea typeface="Atkinson Hyperlegible"/>
                <a:cs typeface="Atkinson Hyperlegible"/>
                <a:sym typeface="Atkinson Hyperlegible"/>
              </a:rPr>
              <a:t>a Goal Based Outcome</a:t>
            </a:r>
            <a:endParaRPr sz="1000">
              <a:latin typeface="Atkinson Hyperlegible"/>
              <a:ea typeface="Atkinson Hyperlegible"/>
              <a:cs typeface="Atkinson Hyperlegible"/>
              <a:sym typeface="Atkinson Hyperlegible"/>
            </a:endParaRPr>
          </a:p>
          <a:p>
            <a:pPr marL="0" lvl="0" indent="0" algn="ctr" rtl="0">
              <a:lnSpc>
                <a:spcPct val="100000"/>
              </a:lnSpc>
              <a:spcBef>
                <a:spcPts val="0"/>
              </a:spcBef>
              <a:spcAft>
                <a:spcPts val="0"/>
              </a:spcAft>
              <a:buSzPts val="2800"/>
              <a:buNone/>
            </a:pPr>
            <a:r>
              <a:rPr lang="en-US" sz="1000">
                <a:latin typeface="Atkinson Hyperlegible"/>
                <a:ea typeface="Atkinson Hyperlegible"/>
                <a:cs typeface="Atkinson Hyperlegible"/>
                <a:sym typeface="Atkinson Hyperlegible"/>
              </a:rPr>
              <a:t> </a:t>
            </a:r>
            <a:endParaRPr sz="1000" b="1">
              <a:latin typeface="Atkinson Hyperlegible"/>
              <a:ea typeface="Atkinson Hyperlegible"/>
              <a:cs typeface="Atkinson Hyperlegible"/>
              <a:sym typeface="Atkinson Hyperlegible"/>
            </a:endParaRPr>
          </a:p>
        </p:txBody>
      </p:sp>
      <p:pic>
        <p:nvPicPr>
          <p:cNvPr id="821" name="Google Shape;821;g39b2c9dab85_0_2035"/>
          <p:cNvPicPr preferRelativeResize="0"/>
          <p:nvPr/>
        </p:nvPicPr>
        <p:blipFill rotWithShape="1">
          <a:blip r:embed="rId5">
            <a:alphaModFix/>
          </a:blip>
          <a:srcRect/>
          <a:stretch/>
        </p:blipFill>
        <p:spPr>
          <a:xfrm>
            <a:off x="6576518" y="2015564"/>
            <a:ext cx="1931950" cy="1931981"/>
          </a:xfrm>
          <a:prstGeom prst="rect">
            <a:avLst/>
          </a:prstGeom>
          <a:noFill/>
          <a:ln>
            <a:noFill/>
          </a:ln>
        </p:spPr>
      </p:pic>
      <p:sp>
        <p:nvSpPr>
          <p:cNvPr id="822" name="Google Shape;822;g39b2c9dab85_0_2035"/>
          <p:cNvSpPr txBox="1">
            <a:spLocks noGrp="1"/>
          </p:cNvSpPr>
          <p:nvPr>
            <p:ph type="title"/>
          </p:nvPr>
        </p:nvSpPr>
        <p:spPr>
          <a:xfrm>
            <a:off x="6905181" y="2462867"/>
            <a:ext cx="1274700" cy="1528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latin typeface="Fraunces"/>
                <a:ea typeface="Fraunces"/>
                <a:cs typeface="Fraunces"/>
                <a:sym typeface="Fraunces"/>
              </a:rPr>
              <a:t>72%</a:t>
            </a:r>
            <a:endParaRPr sz="1200">
              <a:latin typeface="Atkinson Hyperlegible"/>
              <a:ea typeface="Atkinson Hyperlegible"/>
              <a:cs typeface="Atkinson Hyperlegible"/>
              <a:sym typeface="Atkinson Hyperlegible"/>
            </a:endParaRPr>
          </a:p>
          <a:p>
            <a:pPr marL="0" lvl="0" indent="0" algn="ctr" rtl="0">
              <a:lnSpc>
                <a:spcPct val="100000"/>
              </a:lnSpc>
              <a:spcBef>
                <a:spcPts val="0"/>
              </a:spcBef>
              <a:spcAft>
                <a:spcPts val="0"/>
              </a:spcAft>
              <a:buSzPts val="2800"/>
              <a:buNone/>
            </a:pPr>
            <a:r>
              <a:rPr lang="en-US" sz="1000">
                <a:latin typeface="Atkinson Hyperlegible"/>
                <a:ea typeface="Atkinson Hyperlegible"/>
                <a:cs typeface="Atkinson Hyperlegible"/>
                <a:sym typeface="Atkinson Hyperlegible"/>
              </a:rPr>
              <a:t>logins </a:t>
            </a:r>
            <a:br>
              <a:rPr lang="en-US" sz="1000">
                <a:latin typeface="Atkinson Hyperlegible"/>
                <a:ea typeface="Atkinson Hyperlegible"/>
                <a:cs typeface="Atkinson Hyperlegible"/>
                <a:sym typeface="Atkinson Hyperlegible"/>
              </a:rPr>
            </a:br>
            <a:r>
              <a:rPr lang="en-US" sz="1000">
                <a:latin typeface="Atkinson Hyperlegible"/>
                <a:ea typeface="Atkinson Hyperlegible"/>
                <a:cs typeface="Atkinson Hyperlegible"/>
                <a:sym typeface="Atkinson Hyperlegible"/>
              </a:rPr>
              <a:t>Out of Hours </a:t>
            </a:r>
            <a:br>
              <a:rPr lang="en-US" sz="1000">
                <a:latin typeface="Atkinson Hyperlegible"/>
                <a:ea typeface="Atkinson Hyperlegible"/>
                <a:cs typeface="Atkinson Hyperlegible"/>
                <a:sym typeface="Atkinson Hyperlegible"/>
              </a:rPr>
            </a:br>
            <a:r>
              <a:rPr lang="en-US" sz="1000">
                <a:latin typeface="Atkinson Hyperlegible"/>
                <a:ea typeface="Atkinson Hyperlegible"/>
                <a:cs typeface="Atkinson Hyperlegible"/>
                <a:sym typeface="Atkinson Hyperlegible"/>
              </a:rPr>
              <a:t>(after 5pm)</a:t>
            </a:r>
            <a:endParaRPr sz="1600" b="1">
              <a:latin typeface="Fraunces"/>
              <a:ea typeface="Fraunces"/>
              <a:cs typeface="Fraunces"/>
              <a:sym typeface="Fraunces"/>
            </a:endParaRPr>
          </a:p>
        </p:txBody>
      </p:sp>
      <p:pic>
        <p:nvPicPr>
          <p:cNvPr id="823" name="Google Shape;823;g39b2c9dab85_0_2035"/>
          <p:cNvPicPr preferRelativeResize="0"/>
          <p:nvPr/>
        </p:nvPicPr>
        <p:blipFill rotWithShape="1">
          <a:blip r:embed="rId5">
            <a:alphaModFix/>
          </a:blip>
          <a:srcRect/>
          <a:stretch/>
        </p:blipFill>
        <p:spPr>
          <a:xfrm>
            <a:off x="635532" y="2015567"/>
            <a:ext cx="1931950" cy="1931976"/>
          </a:xfrm>
          <a:prstGeom prst="rect">
            <a:avLst/>
          </a:prstGeom>
          <a:noFill/>
          <a:ln>
            <a:noFill/>
          </a:ln>
        </p:spPr>
      </p:pic>
      <p:sp>
        <p:nvSpPr>
          <p:cNvPr id="824" name="Google Shape;824;g39b2c9dab85_0_2035"/>
          <p:cNvSpPr txBox="1">
            <a:spLocks noGrp="1"/>
          </p:cNvSpPr>
          <p:nvPr>
            <p:ph type="title"/>
          </p:nvPr>
        </p:nvSpPr>
        <p:spPr>
          <a:xfrm>
            <a:off x="964194" y="2462867"/>
            <a:ext cx="1274700" cy="1528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latin typeface="Fraunces"/>
                <a:ea typeface="Fraunces"/>
                <a:cs typeface="Fraunces"/>
                <a:sym typeface="Fraunces"/>
              </a:rPr>
              <a:t>94%</a:t>
            </a:r>
            <a:endParaRPr sz="1200">
              <a:latin typeface="Atkinson Hyperlegible"/>
              <a:ea typeface="Atkinson Hyperlegible"/>
              <a:cs typeface="Atkinson Hyperlegible"/>
              <a:sym typeface="Atkinson Hyperlegible"/>
            </a:endParaRPr>
          </a:p>
          <a:p>
            <a:pPr marL="0" lvl="0" indent="0" algn="ctr" rtl="0">
              <a:lnSpc>
                <a:spcPct val="100000"/>
              </a:lnSpc>
              <a:spcBef>
                <a:spcPts val="0"/>
              </a:spcBef>
              <a:spcAft>
                <a:spcPts val="0"/>
              </a:spcAft>
              <a:buSzPts val="2800"/>
              <a:buNone/>
            </a:pPr>
            <a:r>
              <a:rPr lang="en-US" sz="1000">
                <a:latin typeface="Atkinson Hyperlegible"/>
                <a:ea typeface="Atkinson Hyperlegible"/>
                <a:cs typeface="Atkinson Hyperlegible"/>
                <a:sym typeface="Atkinson Hyperlegible"/>
              </a:rPr>
              <a:t>would </a:t>
            </a:r>
            <a:br>
              <a:rPr lang="en-US" sz="1000">
                <a:latin typeface="Atkinson Hyperlegible"/>
                <a:ea typeface="Atkinson Hyperlegible"/>
                <a:cs typeface="Atkinson Hyperlegible"/>
                <a:sym typeface="Atkinson Hyperlegible"/>
              </a:rPr>
            </a:br>
            <a:r>
              <a:rPr lang="en-US" sz="1000">
                <a:latin typeface="Atkinson Hyperlegible"/>
                <a:ea typeface="Atkinson Hyperlegible"/>
                <a:cs typeface="Atkinson Hyperlegible"/>
                <a:sym typeface="Atkinson Hyperlegible"/>
              </a:rPr>
              <a:t>recommend </a:t>
            </a:r>
            <a:br>
              <a:rPr lang="en-US" sz="1000">
                <a:latin typeface="Atkinson Hyperlegible"/>
                <a:ea typeface="Atkinson Hyperlegible"/>
                <a:cs typeface="Atkinson Hyperlegible"/>
                <a:sym typeface="Atkinson Hyperlegible"/>
              </a:rPr>
            </a:br>
            <a:r>
              <a:rPr lang="en-US" sz="1000">
                <a:latin typeface="Atkinson Hyperlegible"/>
                <a:ea typeface="Atkinson Hyperlegible"/>
                <a:cs typeface="Atkinson Hyperlegible"/>
                <a:sym typeface="Atkinson Hyperlegible"/>
              </a:rPr>
              <a:t>Kooth</a:t>
            </a:r>
            <a:endParaRPr sz="1000" b="1">
              <a:latin typeface="Atkinson Hyperlegible"/>
              <a:ea typeface="Atkinson Hyperlegible"/>
              <a:cs typeface="Atkinson Hyperlegible"/>
              <a:sym typeface="Atkinson Hyperlegible"/>
            </a:endParaRPr>
          </a:p>
        </p:txBody>
      </p:sp>
      <p:sp>
        <p:nvSpPr>
          <p:cNvPr id="825" name="Google Shape;825;g39b2c9dab85_0_2035"/>
          <p:cNvSpPr txBox="1"/>
          <p:nvPr/>
        </p:nvSpPr>
        <p:spPr>
          <a:xfrm>
            <a:off x="635532" y="5019467"/>
            <a:ext cx="2539800" cy="985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rgbClr val="372A72"/>
                </a:solidFill>
                <a:latin typeface="Atkinson Hyperlegible"/>
                <a:ea typeface="Atkinson Hyperlegible"/>
                <a:cs typeface="Atkinson Hyperlegible"/>
                <a:sym typeface="Atkinson Hyperlegible"/>
              </a:rPr>
              <a:t>Top 3 presenting issues</a:t>
            </a:r>
            <a:endParaRPr sz="1300" b="1" i="0" u="none" strike="noStrike" cap="none">
              <a:solidFill>
                <a:srgbClr val="372A7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D172C"/>
                </a:solidFill>
                <a:latin typeface="Atkinson Hyperlegible"/>
                <a:ea typeface="Atkinson Hyperlegible"/>
                <a:cs typeface="Atkinson Hyperlegible"/>
                <a:sym typeface="Atkinson Hyperlegible"/>
              </a:rPr>
              <a:t>Anxiety/ Stress</a:t>
            </a:r>
            <a:br>
              <a:rPr lang="en-US" sz="1300" b="0" i="0" u="none" strike="noStrike" cap="none">
                <a:solidFill>
                  <a:srgbClr val="0D172C"/>
                </a:solidFill>
                <a:latin typeface="Atkinson Hyperlegible"/>
                <a:ea typeface="Atkinson Hyperlegible"/>
                <a:cs typeface="Atkinson Hyperlegible"/>
                <a:sym typeface="Atkinson Hyperlegible"/>
              </a:rPr>
            </a:br>
            <a:r>
              <a:rPr lang="en-US" sz="1300" b="0" i="0" u="none" strike="noStrike" cap="none">
                <a:solidFill>
                  <a:srgbClr val="0D172C"/>
                </a:solidFill>
                <a:latin typeface="Atkinson Hyperlegible"/>
                <a:ea typeface="Atkinson Hyperlegible"/>
                <a:cs typeface="Atkinson Hyperlegible"/>
                <a:sym typeface="Atkinson Hyperlegible"/>
              </a:rPr>
              <a:t>Suicidal Ideation</a:t>
            </a:r>
            <a:br>
              <a:rPr lang="en-US" sz="1300" b="0" i="0" u="none" strike="noStrike" cap="none">
                <a:solidFill>
                  <a:srgbClr val="0D172C"/>
                </a:solidFill>
                <a:latin typeface="Atkinson Hyperlegible"/>
                <a:ea typeface="Atkinson Hyperlegible"/>
                <a:cs typeface="Atkinson Hyperlegible"/>
                <a:sym typeface="Atkinson Hyperlegible"/>
              </a:rPr>
            </a:br>
            <a:r>
              <a:rPr lang="en-US" sz="1300" b="0" i="0" u="none" strike="noStrike" cap="none">
                <a:solidFill>
                  <a:srgbClr val="0D172C"/>
                </a:solidFill>
                <a:latin typeface="Atkinson Hyperlegible"/>
                <a:ea typeface="Atkinson Hyperlegible"/>
                <a:cs typeface="Atkinson Hyperlegible"/>
                <a:sym typeface="Atkinson Hyperlegible"/>
              </a:rPr>
              <a:t>Friendships</a:t>
            </a:r>
            <a:endParaRPr sz="1300" b="1" i="0" u="none" strike="noStrike" cap="none">
              <a:solidFill>
                <a:srgbClr val="0D172C"/>
              </a:solidFill>
              <a:latin typeface="Atkinson Hyperlegible"/>
              <a:ea typeface="Atkinson Hyperlegible"/>
              <a:cs typeface="Atkinson Hyperlegible"/>
              <a:sym typeface="Atkinson Hyperlegibl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9"/>
        <p:cNvGrpSpPr/>
        <p:nvPr/>
      </p:nvGrpSpPr>
      <p:grpSpPr>
        <a:xfrm>
          <a:off x="0" y="0"/>
          <a:ext cx="0" cy="0"/>
          <a:chOff x="0" y="0"/>
          <a:chExt cx="0" cy="0"/>
        </a:xfrm>
      </p:grpSpPr>
      <p:pic>
        <p:nvPicPr>
          <p:cNvPr id="830" name="Google Shape;830;g39b2c9dab85_0_2049"/>
          <p:cNvPicPr preferRelativeResize="0"/>
          <p:nvPr/>
        </p:nvPicPr>
        <p:blipFill rotWithShape="1">
          <a:blip r:embed="rId4">
            <a:alphaModFix/>
          </a:blip>
          <a:srcRect/>
          <a:stretch/>
        </p:blipFill>
        <p:spPr>
          <a:xfrm>
            <a:off x="2525875" y="1771100"/>
            <a:ext cx="3633751" cy="3333924"/>
          </a:xfrm>
          <a:prstGeom prst="rect">
            <a:avLst/>
          </a:prstGeom>
          <a:noFill/>
          <a:ln>
            <a:noFill/>
          </a:ln>
        </p:spPr>
      </p:pic>
      <p:sp>
        <p:nvSpPr>
          <p:cNvPr id="831" name="Google Shape;831;g39b2c9dab85_0_2049"/>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Personalised, accessible support</a:t>
            </a:r>
            <a:endParaRPr sz="2400" b="1" i="0" u="none" strike="noStrike" cap="none">
              <a:solidFill>
                <a:srgbClr val="351C5F"/>
              </a:solidFill>
              <a:latin typeface="Fraunces"/>
              <a:ea typeface="Fraunces"/>
              <a:cs typeface="Fraunces"/>
              <a:sym typeface="Fraunces"/>
            </a:endParaRPr>
          </a:p>
        </p:txBody>
      </p:sp>
      <p:pic>
        <p:nvPicPr>
          <p:cNvPr id="832" name="Google Shape;832;g39b2c9dab85_0_2049"/>
          <p:cNvPicPr preferRelativeResize="0"/>
          <p:nvPr/>
        </p:nvPicPr>
        <p:blipFill rotWithShape="1">
          <a:blip r:embed="rId5">
            <a:alphaModFix/>
          </a:blip>
          <a:srcRect/>
          <a:stretch/>
        </p:blipFill>
        <p:spPr>
          <a:xfrm>
            <a:off x="8656100" y="272400"/>
            <a:ext cx="243500" cy="221275"/>
          </a:xfrm>
          <a:prstGeom prst="rect">
            <a:avLst/>
          </a:prstGeom>
          <a:noFill/>
          <a:ln>
            <a:noFill/>
          </a:ln>
        </p:spPr>
      </p:pic>
      <p:sp>
        <p:nvSpPr>
          <p:cNvPr id="833" name="Google Shape;833;g39b2c9dab85_0_2049"/>
          <p:cNvSpPr txBox="1"/>
          <p:nvPr/>
        </p:nvSpPr>
        <p:spPr>
          <a:xfrm>
            <a:off x="504588" y="3226651"/>
            <a:ext cx="1918500" cy="6771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Speed of support:</a:t>
            </a:r>
            <a:br>
              <a:rPr lang="en-US" sz="1200" b="1" i="0" u="none" strike="noStrike" cap="none">
                <a:solidFill>
                  <a:srgbClr val="351C5F"/>
                </a:solidFill>
                <a:latin typeface="Fraunces"/>
                <a:ea typeface="Fraunces"/>
                <a:cs typeface="Fraunces"/>
                <a:sym typeface="Fraunces"/>
              </a:rPr>
            </a:br>
            <a:r>
              <a:rPr lang="en-US" sz="1000" b="0" i="0" u="none" strike="noStrike" cap="none">
                <a:solidFill>
                  <a:srgbClr val="351C5F"/>
                </a:solidFill>
                <a:latin typeface="Atkinson Hyperlegible"/>
                <a:ea typeface="Atkinson Hyperlegible"/>
                <a:cs typeface="Atkinson Hyperlegible"/>
                <a:sym typeface="Atkinson Hyperlegible"/>
              </a:rPr>
              <a:t>Accessible with no referral needed, no thresholds </a:t>
            </a:r>
            <a:endParaRPr sz="1200" b="1" i="0" u="none" strike="noStrike" cap="none">
              <a:solidFill>
                <a:srgbClr val="351C5F"/>
              </a:solidFill>
              <a:latin typeface="Fraunces"/>
              <a:ea typeface="Fraunces"/>
              <a:cs typeface="Fraunces"/>
              <a:sym typeface="Fraunces"/>
            </a:endParaRPr>
          </a:p>
        </p:txBody>
      </p:sp>
      <p:sp>
        <p:nvSpPr>
          <p:cNvPr id="834" name="Google Shape;834;g39b2c9dab85_0_2049"/>
          <p:cNvSpPr txBox="1"/>
          <p:nvPr/>
        </p:nvSpPr>
        <p:spPr>
          <a:xfrm>
            <a:off x="6608288" y="1989033"/>
            <a:ext cx="1957200" cy="10158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Democratise </a:t>
            </a:r>
            <a:br>
              <a:rPr lang="en-US" sz="1200" b="1" i="0" u="none" strike="noStrike" cap="none">
                <a:solidFill>
                  <a:srgbClr val="351C5F"/>
                </a:solidFill>
                <a:latin typeface="Fraunces"/>
                <a:ea typeface="Fraunces"/>
                <a:cs typeface="Fraunces"/>
                <a:sym typeface="Fraunces"/>
              </a:rPr>
            </a:br>
            <a:r>
              <a:rPr lang="en-US" sz="1200" b="1" i="0" u="none" strike="noStrike" cap="none">
                <a:solidFill>
                  <a:srgbClr val="351C5F"/>
                </a:solidFill>
                <a:latin typeface="Fraunces"/>
                <a:ea typeface="Fraunces"/>
                <a:cs typeface="Fraunces"/>
                <a:sym typeface="Fraunces"/>
              </a:rPr>
              <a:t>access at scale:</a:t>
            </a:r>
            <a:endParaRPr sz="1200" b="1" i="0" u="none" strike="noStrike" cap="none">
              <a:solidFill>
                <a:srgbClr val="351C5F"/>
              </a:solidFill>
              <a:latin typeface="Fraunces"/>
              <a:ea typeface="Fraunces"/>
              <a:cs typeface="Fraunces"/>
              <a:sym typeface="Fraunces"/>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A free service accessed via </a:t>
            </a:r>
            <a:br>
              <a:rPr lang="en-US" sz="1000" b="0" i="0" u="none" strike="noStrike" cap="none">
                <a:solidFill>
                  <a:srgbClr val="351C5F"/>
                </a:solidFill>
                <a:latin typeface="Atkinson Hyperlegible"/>
                <a:ea typeface="Atkinson Hyperlegible"/>
                <a:cs typeface="Atkinson Hyperlegible"/>
                <a:sym typeface="Atkinson Hyperlegible"/>
              </a:rPr>
            </a:br>
            <a:r>
              <a:rPr lang="en-US" sz="1000" b="0" i="0" u="none" strike="noStrike" cap="none">
                <a:solidFill>
                  <a:srgbClr val="351C5F"/>
                </a:solidFill>
                <a:latin typeface="Atkinson Hyperlegible"/>
                <a:ea typeface="Atkinson Hyperlegible"/>
                <a:cs typeface="Atkinson Hyperlegible"/>
                <a:sym typeface="Atkinson Hyperlegible"/>
              </a:rPr>
              <a:t>any internet-enabled device</a:t>
            </a:r>
            <a:endParaRPr sz="1000" b="0" i="0" u="none" strike="noStrike" cap="none">
              <a:solidFill>
                <a:srgbClr val="351C5F"/>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(Kooth is not an app)</a:t>
            </a:r>
            <a:endParaRPr sz="1000" b="0" i="0" u="none" strike="noStrike" cap="none">
              <a:solidFill>
                <a:srgbClr val="351C5F"/>
              </a:solidFill>
              <a:latin typeface="Atkinson Hyperlegible"/>
              <a:ea typeface="Atkinson Hyperlegible"/>
              <a:cs typeface="Atkinson Hyperlegible"/>
              <a:sym typeface="Atkinson Hyperlegible"/>
            </a:endParaRPr>
          </a:p>
        </p:txBody>
      </p:sp>
      <p:sp>
        <p:nvSpPr>
          <p:cNvPr id="835" name="Google Shape;835;g39b2c9dab85_0_2049"/>
          <p:cNvSpPr txBox="1"/>
          <p:nvPr/>
        </p:nvSpPr>
        <p:spPr>
          <a:xfrm>
            <a:off x="6607738" y="4709367"/>
            <a:ext cx="1957200" cy="985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Accessible:</a:t>
            </a:r>
            <a:endParaRPr sz="1200" b="1" i="0" u="none" strike="noStrike" cap="none">
              <a:solidFill>
                <a:srgbClr val="351C5F"/>
              </a:solidFill>
              <a:latin typeface="Fraunces"/>
              <a:ea typeface="Fraunces"/>
              <a:cs typeface="Fraunces"/>
              <a:sym typeface="Fraunces"/>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Designed to provide an inclusive experience for people with disabilities in line with WCAG 2.1</a:t>
            </a:r>
            <a:endParaRPr sz="1200" b="1" i="0" u="none" strike="noStrike" cap="none">
              <a:solidFill>
                <a:srgbClr val="351C5F"/>
              </a:solidFill>
              <a:latin typeface="Fraunces"/>
              <a:ea typeface="Fraunces"/>
              <a:cs typeface="Fraunces"/>
              <a:sym typeface="Fraunces"/>
            </a:endParaRPr>
          </a:p>
        </p:txBody>
      </p:sp>
      <p:sp>
        <p:nvSpPr>
          <p:cNvPr id="836" name="Google Shape;836;g39b2c9dab85_0_2049"/>
          <p:cNvSpPr txBox="1"/>
          <p:nvPr/>
        </p:nvSpPr>
        <p:spPr>
          <a:xfrm>
            <a:off x="3774705" y="2458601"/>
            <a:ext cx="1136100" cy="728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200" b="1" i="0" u="none" strike="noStrike" cap="none">
                <a:solidFill>
                  <a:srgbClr val="351C60"/>
                </a:solidFill>
                <a:latin typeface="Fraunces"/>
                <a:ea typeface="Fraunces"/>
                <a:cs typeface="Fraunces"/>
                <a:sym typeface="Fraunces"/>
              </a:rPr>
              <a:t>Community</a:t>
            </a:r>
            <a:endParaRPr sz="1200" b="1" i="0" u="none" strike="noStrike" cap="none">
              <a:solidFill>
                <a:srgbClr val="351C60"/>
              </a:solidFill>
              <a:latin typeface="Fraunces"/>
              <a:ea typeface="Fraunces"/>
              <a:cs typeface="Fraunces"/>
              <a:sym typeface="Fraunces"/>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rgbClr val="351C60"/>
                </a:solidFill>
                <a:latin typeface="Atkinson Hyperlegible"/>
                <a:ea typeface="Atkinson Hyperlegible"/>
                <a:cs typeface="Atkinson Hyperlegible"/>
                <a:sym typeface="Atkinson Hyperlegible"/>
              </a:rPr>
              <a:t>Peer support network</a:t>
            </a:r>
            <a:endParaRPr sz="1000" b="0" i="0" u="none" strike="noStrike" cap="none">
              <a:solidFill>
                <a:srgbClr val="351C60"/>
              </a:solidFill>
              <a:latin typeface="Atkinson Hyperlegible"/>
              <a:ea typeface="Atkinson Hyperlegible"/>
              <a:cs typeface="Atkinson Hyperlegible"/>
              <a:sym typeface="Atkinson Hyperlegible"/>
            </a:endParaRPr>
          </a:p>
        </p:txBody>
      </p:sp>
      <p:sp>
        <p:nvSpPr>
          <p:cNvPr id="837" name="Google Shape;837;g39b2c9dab85_0_2049"/>
          <p:cNvSpPr txBox="1"/>
          <p:nvPr/>
        </p:nvSpPr>
        <p:spPr>
          <a:xfrm>
            <a:off x="4546025" y="4325863"/>
            <a:ext cx="1380600" cy="1082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200" b="1" i="0" u="none" strike="noStrike" cap="none">
                <a:solidFill>
                  <a:srgbClr val="351C60"/>
                </a:solidFill>
                <a:latin typeface="Fraunces"/>
                <a:ea typeface="Fraunces"/>
                <a:cs typeface="Fraunces"/>
                <a:sym typeface="Fraunces"/>
              </a:rPr>
              <a:t>Live Chat</a:t>
            </a:r>
            <a:endParaRPr sz="1200" b="1" i="0" u="none" strike="noStrike" cap="none">
              <a:solidFill>
                <a:srgbClr val="351C60"/>
              </a:solidFill>
              <a:latin typeface="Fraunces"/>
              <a:ea typeface="Fraunces"/>
              <a:cs typeface="Fraunces"/>
              <a:sym typeface="Fraunces"/>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rgbClr val="351C60"/>
                </a:solidFill>
                <a:latin typeface="Atkinson Hyperlegible"/>
                <a:ea typeface="Atkinson Hyperlegible"/>
                <a:cs typeface="Atkinson Hyperlegible"/>
                <a:sym typeface="Atkinson Hyperlegible"/>
              </a:rPr>
              <a:t>Single Session Support from qualified mental health practitioners</a:t>
            </a:r>
            <a:endParaRPr sz="1000" b="0" i="0" u="none" strike="noStrike" cap="none">
              <a:solidFill>
                <a:srgbClr val="351C60"/>
              </a:solidFill>
              <a:latin typeface="Atkinson Hyperlegible"/>
              <a:ea typeface="Atkinson Hyperlegible"/>
              <a:cs typeface="Atkinson Hyperlegible"/>
              <a:sym typeface="Atkinson Hyperlegible"/>
            </a:endParaRPr>
          </a:p>
        </p:txBody>
      </p:sp>
      <p:sp>
        <p:nvSpPr>
          <p:cNvPr id="838" name="Google Shape;838;g39b2c9dab85_0_2049"/>
          <p:cNvSpPr txBox="1"/>
          <p:nvPr/>
        </p:nvSpPr>
        <p:spPr>
          <a:xfrm>
            <a:off x="2961700" y="4443863"/>
            <a:ext cx="997200" cy="7281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200" b="1" i="0" u="none" strike="noStrike" cap="none">
                <a:solidFill>
                  <a:srgbClr val="351C60"/>
                </a:solidFill>
                <a:latin typeface="Fraunces"/>
                <a:ea typeface="Fraunces"/>
                <a:cs typeface="Fraunces"/>
                <a:sym typeface="Fraunces"/>
              </a:rPr>
              <a:t>Self-help</a:t>
            </a:r>
            <a:endParaRPr sz="1200" b="1" i="0" u="none" strike="noStrike" cap="none">
              <a:solidFill>
                <a:srgbClr val="351C60"/>
              </a:solidFill>
              <a:latin typeface="Fraunces"/>
              <a:ea typeface="Fraunces"/>
              <a:cs typeface="Fraunces"/>
              <a:sym typeface="Fraunces"/>
            </a:endParaRPr>
          </a:p>
          <a:p>
            <a:pPr marL="0" marR="0" lvl="0" indent="0" algn="ctr" rtl="0">
              <a:lnSpc>
                <a:spcPct val="115000"/>
              </a:lnSpc>
              <a:spcBef>
                <a:spcPts val="0"/>
              </a:spcBef>
              <a:spcAft>
                <a:spcPts val="0"/>
              </a:spcAft>
              <a:buClr>
                <a:srgbClr val="000000"/>
              </a:buClr>
              <a:buSzPts val="1000"/>
              <a:buFont typeface="Arial"/>
              <a:buNone/>
            </a:pPr>
            <a:r>
              <a:rPr lang="en-US" sz="1000" b="0" i="0" u="none" strike="noStrike" cap="none">
                <a:solidFill>
                  <a:srgbClr val="351C60"/>
                </a:solidFill>
                <a:latin typeface="Atkinson Hyperlegible"/>
                <a:ea typeface="Atkinson Hyperlegible"/>
                <a:cs typeface="Atkinson Hyperlegible"/>
                <a:sym typeface="Atkinson Hyperlegible"/>
              </a:rPr>
              <a:t>Content &amp; Activities</a:t>
            </a:r>
            <a:endParaRPr sz="1000" b="0" i="0" u="none" strike="noStrike" cap="none">
              <a:solidFill>
                <a:srgbClr val="351C60"/>
              </a:solidFill>
              <a:latin typeface="Atkinson Hyperlegible"/>
              <a:ea typeface="Atkinson Hyperlegible"/>
              <a:cs typeface="Atkinson Hyperlegible"/>
              <a:sym typeface="Atkinson Hyperlegible"/>
            </a:endParaRPr>
          </a:p>
        </p:txBody>
      </p:sp>
      <p:sp>
        <p:nvSpPr>
          <p:cNvPr id="839" name="Google Shape;839;g39b2c9dab85_0_2049"/>
          <p:cNvSpPr txBox="1"/>
          <p:nvPr/>
        </p:nvSpPr>
        <p:spPr>
          <a:xfrm>
            <a:off x="504588" y="2120967"/>
            <a:ext cx="1917900" cy="6771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Anonymity:</a:t>
            </a:r>
            <a:endParaRPr sz="1200" b="1" i="0" u="none" strike="noStrike" cap="none">
              <a:solidFill>
                <a:srgbClr val="351C5F"/>
              </a:solidFill>
              <a:latin typeface="Fraunces"/>
              <a:ea typeface="Fraunces"/>
              <a:cs typeface="Fraunces"/>
              <a:sym typeface="Fraunce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Removing stigma </a:t>
            </a:r>
            <a:br>
              <a:rPr lang="en-US" sz="1000" b="0" i="0" u="none" strike="noStrike" cap="none">
                <a:solidFill>
                  <a:srgbClr val="351C5F"/>
                </a:solidFill>
                <a:latin typeface="Atkinson Hyperlegible"/>
                <a:ea typeface="Atkinson Hyperlegible"/>
                <a:cs typeface="Atkinson Hyperlegible"/>
                <a:sym typeface="Atkinson Hyperlegible"/>
              </a:rPr>
            </a:br>
            <a:r>
              <a:rPr lang="en-US" sz="1000" b="0" i="0" u="none" strike="noStrike" cap="none">
                <a:solidFill>
                  <a:srgbClr val="351C5F"/>
                </a:solidFill>
                <a:latin typeface="Atkinson Hyperlegible"/>
                <a:ea typeface="Atkinson Hyperlegible"/>
                <a:cs typeface="Atkinson Hyperlegible"/>
                <a:sym typeface="Atkinson Hyperlegible"/>
              </a:rPr>
              <a:t>and barriers </a:t>
            </a:r>
            <a:endParaRPr sz="1200" b="1" i="0" u="none" strike="noStrike" cap="none">
              <a:solidFill>
                <a:srgbClr val="351C5F"/>
              </a:solidFill>
              <a:latin typeface="Fraunces"/>
              <a:ea typeface="Fraunces"/>
              <a:cs typeface="Fraunces"/>
              <a:sym typeface="Fraunces"/>
            </a:endParaRPr>
          </a:p>
        </p:txBody>
      </p:sp>
      <p:sp>
        <p:nvSpPr>
          <p:cNvPr id="840" name="Google Shape;840;g39b2c9dab85_0_2049"/>
          <p:cNvSpPr txBox="1"/>
          <p:nvPr/>
        </p:nvSpPr>
        <p:spPr>
          <a:xfrm>
            <a:off x="504588" y="4258233"/>
            <a:ext cx="1918500" cy="6771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Autonomy:</a:t>
            </a:r>
            <a:br>
              <a:rPr lang="en-US" sz="1200" b="1" i="0" u="none" strike="noStrike" cap="none">
                <a:solidFill>
                  <a:srgbClr val="351C5F"/>
                </a:solidFill>
                <a:latin typeface="Fraunces"/>
                <a:ea typeface="Fraunces"/>
                <a:cs typeface="Fraunces"/>
                <a:sym typeface="Fraunces"/>
              </a:rPr>
            </a:br>
            <a:r>
              <a:rPr lang="en-US" sz="1000" b="0" i="0" u="none" strike="noStrike" cap="none">
                <a:solidFill>
                  <a:srgbClr val="351C5F"/>
                </a:solidFill>
                <a:latin typeface="Atkinson Hyperlegible"/>
                <a:ea typeface="Atkinson Hyperlegible"/>
                <a:cs typeface="Atkinson Hyperlegible"/>
                <a:sym typeface="Atkinson Hyperlegible"/>
              </a:rPr>
              <a:t>Users empowered to </a:t>
            </a:r>
            <a:br>
              <a:rPr lang="en-US" sz="1000" b="0" i="0" u="none" strike="noStrike" cap="none">
                <a:solidFill>
                  <a:srgbClr val="351C5F"/>
                </a:solidFill>
                <a:latin typeface="Atkinson Hyperlegible"/>
                <a:ea typeface="Atkinson Hyperlegible"/>
                <a:cs typeface="Atkinson Hyperlegible"/>
                <a:sym typeface="Atkinson Hyperlegible"/>
              </a:rPr>
            </a:br>
            <a:r>
              <a:rPr lang="en-US" sz="1000" b="0" i="0" u="none" strike="noStrike" cap="none">
                <a:solidFill>
                  <a:srgbClr val="351C5F"/>
                </a:solidFill>
                <a:latin typeface="Atkinson Hyperlegible"/>
                <a:ea typeface="Atkinson Hyperlegible"/>
                <a:cs typeface="Atkinson Hyperlegible"/>
                <a:sym typeface="Atkinson Hyperlegible"/>
              </a:rPr>
              <a:t>choose support options </a:t>
            </a:r>
            <a:endParaRPr sz="1200" b="1" i="0" u="none" strike="noStrike" cap="none">
              <a:solidFill>
                <a:srgbClr val="351C5F"/>
              </a:solidFill>
              <a:latin typeface="Fraunces"/>
              <a:ea typeface="Fraunces"/>
              <a:cs typeface="Fraunces"/>
              <a:sym typeface="Fraunces"/>
            </a:endParaRPr>
          </a:p>
        </p:txBody>
      </p:sp>
      <p:sp>
        <p:nvSpPr>
          <p:cNvPr id="841" name="Google Shape;841;g39b2c9dab85_0_2049"/>
          <p:cNvSpPr txBox="1"/>
          <p:nvPr/>
        </p:nvSpPr>
        <p:spPr>
          <a:xfrm>
            <a:off x="6607738" y="3267000"/>
            <a:ext cx="1957200" cy="985200"/>
          </a:xfrm>
          <a:prstGeom prst="rect">
            <a:avLst/>
          </a:prstGeom>
          <a:noFill/>
          <a:ln>
            <a:noFill/>
          </a:ln>
        </p:spPr>
        <p:txBody>
          <a:bodyPr spcFirstLastPara="1" wrap="square" lIns="91425" tIns="91425" rIns="91425" bIns="91425" anchor="b"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351C5F"/>
                </a:solidFill>
                <a:latin typeface="Fraunces"/>
                <a:ea typeface="Fraunces"/>
                <a:cs typeface="Fraunces"/>
                <a:sym typeface="Fraunces"/>
              </a:rPr>
              <a:t>Safety:</a:t>
            </a:r>
            <a:endParaRPr sz="1200" b="1" i="0" u="none" strike="noStrike" cap="none">
              <a:solidFill>
                <a:srgbClr val="351C5F"/>
              </a:solidFill>
              <a:latin typeface="Fraunces"/>
              <a:ea typeface="Fraunces"/>
              <a:cs typeface="Fraunces"/>
              <a:sym typeface="Fraunces"/>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Embedded throughout </a:t>
            </a:r>
            <a:endParaRPr sz="1000" b="0" i="0" u="none" strike="noStrike" cap="none">
              <a:solidFill>
                <a:srgbClr val="351C5F"/>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351C5F"/>
                </a:solidFill>
                <a:latin typeface="Atkinson Hyperlegible"/>
                <a:ea typeface="Atkinson Hyperlegible"/>
                <a:cs typeface="Atkinson Hyperlegible"/>
                <a:sym typeface="Atkinson Hyperlegible"/>
              </a:rPr>
              <a:t>the platform with clinically sound and fully moderated content</a:t>
            </a:r>
            <a:endParaRPr sz="1200" b="1" i="0" u="none" strike="noStrike" cap="none">
              <a:solidFill>
                <a:srgbClr val="351C5F"/>
              </a:solidFill>
              <a:latin typeface="Fraunces"/>
              <a:ea typeface="Fraunces"/>
              <a:cs typeface="Fraunces"/>
              <a:sym typeface="Fraunces"/>
            </a:endParaRPr>
          </a:p>
        </p:txBody>
      </p:sp>
      <p:pic>
        <p:nvPicPr>
          <p:cNvPr id="842" name="Google Shape;842;g39b2c9dab85_0_2049"/>
          <p:cNvPicPr preferRelativeResize="0"/>
          <p:nvPr/>
        </p:nvPicPr>
        <p:blipFill rotWithShape="1">
          <a:blip r:embed="rId6">
            <a:alphaModFix/>
          </a:blip>
          <a:srcRect/>
          <a:stretch/>
        </p:blipFill>
        <p:spPr>
          <a:xfrm>
            <a:off x="8509188" y="1644633"/>
            <a:ext cx="390423" cy="357250"/>
          </a:xfrm>
          <a:prstGeom prst="rect">
            <a:avLst/>
          </a:prstGeom>
          <a:noFill/>
          <a:ln>
            <a:noFill/>
          </a:ln>
        </p:spPr>
      </p:pic>
      <p:pic>
        <p:nvPicPr>
          <p:cNvPr id="843" name="Google Shape;843;g39b2c9dab85_0_2049"/>
          <p:cNvPicPr preferRelativeResize="0"/>
          <p:nvPr/>
        </p:nvPicPr>
        <p:blipFill rotWithShape="1">
          <a:blip r:embed="rId7">
            <a:alphaModFix/>
          </a:blip>
          <a:srcRect/>
          <a:stretch/>
        </p:blipFill>
        <p:spPr>
          <a:xfrm>
            <a:off x="8656100" y="272420"/>
            <a:ext cx="243500" cy="221224"/>
          </a:xfrm>
          <a:prstGeom prst="rect">
            <a:avLst/>
          </a:prstGeom>
          <a:noFill/>
          <a:ln>
            <a:noFill/>
          </a:ln>
        </p:spPr>
      </p:pic>
      <p:pic>
        <p:nvPicPr>
          <p:cNvPr id="844" name="Google Shape;844;g39b2c9dab85_0_2049"/>
          <p:cNvPicPr preferRelativeResize="0"/>
          <p:nvPr/>
        </p:nvPicPr>
        <p:blipFill rotWithShape="1">
          <a:blip r:embed="rId7">
            <a:alphaModFix/>
          </a:blip>
          <a:srcRect/>
          <a:stretch/>
        </p:blipFill>
        <p:spPr>
          <a:xfrm>
            <a:off x="8656100" y="272433"/>
            <a:ext cx="243500" cy="221224"/>
          </a:xfrm>
          <a:prstGeom prst="rect">
            <a:avLst/>
          </a:prstGeom>
          <a:noFill/>
          <a:ln>
            <a:noFill/>
          </a:ln>
        </p:spPr>
      </p:pic>
      <p:pic>
        <p:nvPicPr>
          <p:cNvPr id="845" name="Google Shape;845;g39b2c9dab85_0_2049"/>
          <p:cNvPicPr preferRelativeResize="0"/>
          <p:nvPr/>
        </p:nvPicPr>
        <p:blipFill rotWithShape="1">
          <a:blip r:embed="rId8">
            <a:alphaModFix/>
          </a:blip>
          <a:srcRect/>
          <a:stretch/>
        </p:blipFill>
        <p:spPr>
          <a:xfrm>
            <a:off x="3944700" y="3483351"/>
            <a:ext cx="796100" cy="7655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9"/>
        <p:cNvGrpSpPr/>
        <p:nvPr/>
      </p:nvGrpSpPr>
      <p:grpSpPr>
        <a:xfrm>
          <a:off x="0" y="0"/>
          <a:ext cx="0" cy="0"/>
          <a:chOff x="0" y="0"/>
          <a:chExt cx="0" cy="0"/>
        </a:xfrm>
      </p:grpSpPr>
      <p:sp>
        <p:nvSpPr>
          <p:cNvPr id="850" name="Google Shape;850;g39b2c9dab85_0_2068"/>
          <p:cNvSpPr/>
          <p:nvPr/>
        </p:nvSpPr>
        <p:spPr>
          <a:xfrm>
            <a:off x="666100"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51" name="Google Shape;851;g39b2c9dab85_0_2068"/>
          <p:cNvSpPr/>
          <p:nvPr/>
        </p:nvSpPr>
        <p:spPr>
          <a:xfrm>
            <a:off x="666100" y="3060200"/>
            <a:ext cx="2400900" cy="23868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52" name="Google Shape;852;g39b2c9dab85_0_2068"/>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Support centred around you</a:t>
            </a:r>
            <a:endParaRPr sz="2400" b="1" i="0" u="none" strike="noStrike" cap="none">
              <a:solidFill>
                <a:srgbClr val="351C5F"/>
              </a:solidFill>
              <a:latin typeface="Fraunces"/>
              <a:ea typeface="Fraunces"/>
              <a:cs typeface="Fraunces"/>
              <a:sym typeface="Fraunces"/>
            </a:endParaRPr>
          </a:p>
        </p:txBody>
      </p:sp>
      <p:pic>
        <p:nvPicPr>
          <p:cNvPr id="853" name="Google Shape;853;g39b2c9dab85_0_2068"/>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854" name="Google Shape;854;g39b2c9dab85_0_2068"/>
          <p:cNvSpPr txBox="1">
            <a:spLocks noGrp="1"/>
          </p:cNvSpPr>
          <p:nvPr>
            <p:ph type="title"/>
          </p:nvPr>
        </p:nvSpPr>
        <p:spPr>
          <a:xfrm>
            <a:off x="798950"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latin typeface="Fraunces"/>
                <a:ea typeface="Fraunces"/>
                <a:cs typeface="Fraunces"/>
                <a:sym typeface="Fraunces"/>
              </a:rPr>
              <a:t>Community</a:t>
            </a:r>
            <a:br>
              <a:rPr lang="en-US" sz="1600" b="1">
                <a:latin typeface="Fraunces"/>
                <a:ea typeface="Fraunces"/>
                <a:cs typeface="Fraunces"/>
                <a:sym typeface="Fraunces"/>
              </a:rPr>
            </a:br>
            <a:r>
              <a:rPr lang="en-US" sz="1600" b="1">
                <a:latin typeface="Fraunces"/>
                <a:ea typeface="Fraunces"/>
                <a:cs typeface="Fraunces"/>
                <a:sym typeface="Fraunces"/>
              </a:rPr>
              <a:t>Support</a:t>
            </a:r>
            <a:endParaRPr sz="1600" b="1">
              <a:latin typeface="Fraunces"/>
              <a:ea typeface="Fraunces"/>
              <a:cs typeface="Fraunces"/>
              <a:sym typeface="Fraunces"/>
            </a:endParaRPr>
          </a:p>
        </p:txBody>
      </p:sp>
      <p:sp>
        <p:nvSpPr>
          <p:cNvPr id="855" name="Google Shape;855;g39b2c9dab85_0_2068"/>
          <p:cNvSpPr txBox="1">
            <a:spLocks noGrp="1"/>
          </p:cNvSpPr>
          <p:nvPr>
            <p:ph type="title"/>
          </p:nvPr>
        </p:nvSpPr>
        <p:spPr>
          <a:xfrm>
            <a:off x="823600" y="3139591"/>
            <a:ext cx="2085900" cy="1885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Discussion Boards </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Our vibrant community interacts with other users via our peer to peer  support forums</a:t>
            </a:r>
            <a:br>
              <a:rPr lang="en-US" sz="1111">
                <a:latin typeface="Atkinson Hyperlegible"/>
                <a:ea typeface="Atkinson Hyperlegible"/>
                <a:cs typeface="Atkinson Hyperlegible"/>
                <a:sym typeface="Atkinson Hyperlegible"/>
              </a:rPr>
            </a:br>
            <a:endParaRPr sz="111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Magazine &amp; Podcasts</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Thousands of articles with a majority being user generated</a:t>
            </a:r>
            <a:endParaRPr sz="1000" b="1">
              <a:latin typeface="Atkinson Hyperlegible"/>
              <a:ea typeface="Atkinson Hyperlegible"/>
              <a:cs typeface="Atkinson Hyperlegible"/>
              <a:sym typeface="Atkinson Hyperlegibl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59"/>
        <p:cNvGrpSpPr/>
        <p:nvPr/>
      </p:nvGrpSpPr>
      <p:grpSpPr>
        <a:xfrm>
          <a:off x="0" y="0"/>
          <a:ext cx="0" cy="0"/>
          <a:chOff x="0" y="0"/>
          <a:chExt cx="0" cy="0"/>
        </a:xfrm>
      </p:grpSpPr>
      <p:sp>
        <p:nvSpPr>
          <p:cNvPr id="860" name="Google Shape;860;g39b2c9dab85_0_2077"/>
          <p:cNvSpPr/>
          <p:nvPr/>
        </p:nvSpPr>
        <p:spPr>
          <a:xfrm>
            <a:off x="666100"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61" name="Google Shape;861;g39b2c9dab85_0_2077"/>
          <p:cNvSpPr/>
          <p:nvPr/>
        </p:nvSpPr>
        <p:spPr>
          <a:xfrm>
            <a:off x="666100" y="3060200"/>
            <a:ext cx="2400900" cy="23868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2" name="Google Shape;862;g39b2c9dab85_0_2077"/>
          <p:cNvSpPr/>
          <p:nvPr/>
        </p:nvSpPr>
        <p:spPr>
          <a:xfrm>
            <a:off x="3367175"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63" name="Google Shape;863;g39b2c9dab85_0_2077"/>
          <p:cNvSpPr/>
          <p:nvPr/>
        </p:nvSpPr>
        <p:spPr>
          <a:xfrm>
            <a:off x="3367175" y="3060200"/>
            <a:ext cx="2400900" cy="34080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64" name="Google Shape;864;g39b2c9dab85_0_2077"/>
          <p:cNvSpPr txBox="1">
            <a:spLocks noGrp="1"/>
          </p:cNvSpPr>
          <p:nvPr>
            <p:ph type="title"/>
          </p:nvPr>
        </p:nvSpPr>
        <p:spPr>
          <a:xfrm>
            <a:off x="3500025"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solidFill>
                  <a:srgbClr val="000000"/>
                </a:solidFill>
                <a:latin typeface="Fraunces"/>
                <a:ea typeface="Fraunces"/>
                <a:cs typeface="Fraunces"/>
                <a:sym typeface="Fraunces"/>
              </a:rPr>
              <a:t>Self-help</a:t>
            </a:r>
            <a:endParaRPr sz="1600" b="1">
              <a:solidFill>
                <a:srgbClr val="000000"/>
              </a:solidFill>
              <a:latin typeface="Fraunces"/>
              <a:ea typeface="Fraunces"/>
              <a:cs typeface="Fraunces"/>
              <a:sym typeface="Fraunces"/>
            </a:endParaRPr>
          </a:p>
          <a:p>
            <a:pPr marL="0" lvl="0" indent="0" algn="l" rtl="0">
              <a:lnSpc>
                <a:spcPct val="100000"/>
              </a:lnSpc>
              <a:spcBef>
                <a:spcPts val="0"/>
              </a:spcBef>
              <a:spcAft>
                <a:spcPts val="0"/>
              </a:spcAft>
              <a:buSzPts val="2800"/>
              <a:buNone/>
            </a:pPr>
            <a:endParaRPr sz="1600" b="1">
              <a:latin typeface="Fraunces"/>
              <a:ea typeface="Fraunces"/>
              <a:cs typeface="Fraunces"/>
              <a:sym typeface="Fraunces"/>
            </a:endParaRPr>
          </a:p>
        </p:txBody>
      </p:sp>
      <p:sp>
        <p:nvSpPr>
          <p:cNvPr id="865" name="Google Shape;865;g39b2c9dab85_0_2077"/>
          <p:cNvSpPr txBox="1">
            <a:spLocks noGrp="1"/>
          </p:cNvSpPr>
          <p:nvPr>
            <p:ph type="title"/>
          </p:nvPr>
        </p:nvSpPr>
        <p:spPr>
          <a:xfrm>
            <a:off x="3524675" y="3139591"/>
            <a:ext cx="2085900" cy="324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100" b="1">
                <a:latin typeface="Atkinson Hyperlegible"/>
                <a:ea typeface="Atkinson Hyperlegible"/>
                <a:cs typeface="Atkinson Hyperlegible"/>
                <a:sym typeface="Atkinson Hyperlegible"/>
              </a:rPr>
              <a:t>Activities</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0">
                <a:latin typeface="Atkinson Hyperlegible"/>
                <a:ea typeface="Atkinson Hyperlegible"/>
                <a:cs typeface="Atkinson Hyperlegible"/>
                <a:sym typeface="Atkinson Hyperlegible"/>
              </a:rPr>
              <a:t>Our inclusive and accessible mini-activites support in building a range of healthy habits and valuable life skills</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Clr>
                <a:schemeClr val="dk1"/>
              </a:buClr>
              <a:buSzPts val="1100"/>
              <a:buFont typeface="Arial"/>
              <a:buNone/>
            </a:pPr>
            <a:r>
              <a:rPr lang="en-US" sz="1100" b="1">
                <a:latin typeface="Atkinson Hyperlegible"/>
                <a:ea typeface="Atkinson Hyperlegible"/>
                <a:cs typeface="Atkinson Hyperlegible"/>
                <a:sym typeface="Atkinson Hyperlegible"/>
              </a:rPr>
              <a:t>Goal Setting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Clr>
                <a:schemeClr val="dk1"/>
              </a:buClr>
              <a:buSzPts val="1100"/>
              <a:buFont typeface="Arial"/>
              <a:buNone/>
            </a:pPr>
            <a:r>
              <a:rPr lang="en-US" sz="1100">
                <a:latin typeface="Atkinson Hyperlegible"/>
                <a:ea typeface="Atkinson Hyperlegible"/>
                <a:cs typeface="Atkinson Hyperlegible"/>
                <a:sym typeface="Atkinson Hyperlegible"/>
              </a:rPr>
              <a:t>Personal goals can be set and monitored in a safe, moderated environment</a:t>
            </a:r>
            <a:br>
              <a:rPr lang="en-US" sz="1100">
                <a:latin typeface="Atkinson Hyperlegible"/>
                <a:ea typeface="Atkinson Hyperlegible"/>
                <a:cs typeface="Atkinson Hyperlegible"/>
                <a:sym typeface="Atkinson Hyperlegible"/>
              </a:rPr>
            </a:br>
            <a:br>
              <a:rPr lang="en-US" sz="1100">
                <a:latin typeface="Atkinson Hyperlegible"/>
                <a:ea typeface="Atkinson Hyperlegible"/>
                <a:cs typeface="Atkinson Hyperlegible"/>
                <a:sym typeface="Atkinson Hyperlegible"/>
              </a:rPr>
            </a:br>
            <a:r>
              <a:rPr lang="en-US" sz="1100" b="1">
                <a:latin typeface="Atkinson Hyperlegible"/>
                <a:ea typeface="Atkinson Hyperlegible"/>
                <a:cs typeface="Atkinson Hyperlegible"/>
                <a:sym typeface="Atkinson Hyperlegible"/>
              </a:rPr>
              <a:t>Journal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a:latin typeface="Atkinson Hyperlegible"/>
                <a:ea typeface="Atkinson Hyperlegible"/>
                <a:cs typeface="Atkinson Hyperlegible"/>
                <a:sym typeface="Atkinson Hyperlegible"/>
              </a:rPr>
              <a:t>A private yet simple and effective way to track mood </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br>
              <a:rPr lang="en-US" sz="1100" b="0">
                <a:latin typeface="Atkinson Hyperlegible"/>
                <a:ea typeface="Atkinson Hyperlegible"/>
                <a:cs typeface="Atkinson Hyperlegible"/>
                <a:sym typeface="Atkinson Hyperlegible"/>
              </a:rPr>
            </a:b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1">
              <a:latin typeface="Fraunces"/>
              <a:ea typeface="Fraunces"/>
              <a:cs typeface="Fraunces"/>
              <a:sym typeface="Fraunces"/>
            </a:endParaRPr>
          </a:p>
        </p:txBody>
      </p:sp>
      <p:sp>
        <p:nvSpPr>
          <p:cNvPr id="866" name="Google Shape;866;g39b2c9dab85_0_2077"/>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Support centred around you</a:t>
            </a:r>
            <a:endParaRPr sz="2400" b="1" i="0" u="none" strike="noStrike" cap="none">
              <a:solidFill>
                <a:srgbClr val="351C5F"/>
              </a:solidFill>
              <a:latin typeface="Fraunces"/>
              <a:ea typeface="Fraunces"/>
              <a:cs typeface="Fraunces"/>
              <a:sym typeface="Fraunces"/>
            </a:endParaRPr>
          </a:p>
        </p:txBody>
      </p:sp>
      <p:pic>
        <p:nvPicPr>
          <p:cNvPr id="867" name="Google Shape;867;g39b2c9dab85_0_2077"/>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868" name="Google Shape;868;g39b2c9dab85_0_2077"/>
          <p:cNvSpPr txBox="1">
            <a:spLocks noGrp="1"/>
          </p:cNvSpPr>
          <p:nvPr>
            <p:ph type="title"/>
          </p:nvPr>
        </p:nvSpPr>
        <p:spPr>
          <a:xfrm>
            <a:off x="798950"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latin typeface="Fraunces"/>
                <a:ea typeface="Fraunces"/>
                <a:cs typeface="Fraunces"/>
                <a:sym typeface="Fraunces"/>
              </a:rPr>
              <a:t>Community</a:t>
            </a:r>
            <a:br>
              <a:rPr lang="en-US" sz="1600" b="1">
                <a:latin typeface="Fraunces"/>
                <a:ea typeface="Fraunces"/>
                <a:cs typeface="Fraunces"/>
                <a:sym typeface="Fraunces"/>
              </a:rPr>
            </a:br>
            <a:r>
              <a:rPr lang="en-US" sz="1600" b="1">
                <a:latin typeface="Fraunces"/>
                <a:ea typeface="Fraunces"/>
                <a:cs typeface="Fraunces"/>
                <a:sym typeface="Fraunces"/>
              </a:rPr>
              <a:t>Support</a:t>
            </a:r>
            <a:endParaRPr sz="1600" b="1">
              <a:latin typeface="Fraunces"/>
              <a:ea typeface="Fraunces"/>
              <a:cs typeface="Fraunces"/>
              <a:sym typeface="Fraunces"/>
            </a:endParaRPr>
          </a:p>
        </p:txBody>
      </p:sp>
      <p:sp>
        <p:nvSpPr>
          <p:cNvPr id="869" name="Google Shape;869;g39b2c9dab85_0_2077"/>
          <p:cNvSpPr txBox="1">
            <a:spLocks noGrp="1"/>
          </p:cNvSpPr>
          <p:nvPr>
            <p:ph type="title"/>
          </p:nvPr>
        </p:nvSpPr>
        <p:spPr>
          <a:xfrm>
            <a:off x="823600" y="3139601"/>
            <a:ext cx="2085900" cy="230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Discussion Boards </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Our vibrant community interacts with other users via our peer to peer  support forums</a:t>
            </a:r>
            <a:br>
              <a:rPr lang="en-US" sz="1111">
                <a:latin typeface="Atkinson Hyperlegible"/>
                <a:ea typeface="Atkinson Hyperlegible"/>
                <a:cs typeface="Atkinson Hyperlegible"/>
                <a:sym typeface="Atkinson Hyperlegible"/>
              </a:rPr>
            </a:br>
            <a:endParaRPr sz="111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Magazine &amp; Podcasts</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Thousands of articles with a majority being user generated</a:t>
            </a:r>
            <a:endParaRPr sz="1000" b="1">
              <a:latin typeface="Atkinson Hyperlegible"/>
              <a:ea typeface="Atkinson Hyperlegible"/>
              <a:cs typeface="Atkinson Hyperlegible"/>
              <a:sym typeface="Atkinson Hyperlegibl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3"/>
        <p:cNvGrpSpPr/>
        <p:nvPr/>
      </p:nvGrpSpPr>
      <p:grpSpPr>
        <a:xfrm>
          <a:off x="0" y="0"/>
          <a:ext cx="0" cy="0"/>
          <a:chOff x="0" y="0"/>
          <a:chExt cx="0" cy="0"/>
        </a:xfrm>
      </p:grpSpPr>
      <p:sp>
        <p:nvSpPr>
          <p:cNvPr id="874" name="Google Shape;874;g39b2c9dab85_0_2090"/>
          <p:cNvSpPr/>
          <p:nvPr/>
        </p:nvSpPr>
        <p:spPr>
          <a:xfrm>
            <a:off x="666100"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75" name="Google Shape;875;g39b2c9dab85_0_2090"/>
          <p:cNvSpPr/>
          <p:nvPr/>
        </p:nvSpPr>
        <p:spPr>
          <a:xfrm>
            <a:off x="666100" y="3060200"/>
            <a:ext cx="2400900" cy="23868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6" name="Google Shape;876;g39b2c9dab85_0_2090"/>
          <p:cNvSpPr/>
          <p:nvPr/>
        </p:nvSpPr>
        <p:spPr>
          <a:xfrm>
            <a:off x="3367175"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77" name="Google Shape;877;g39b2c9dab85_0_2090"/>
          <p:cNvSpPr/>
          <p:nvPr/>
        </p:nvSpPr>
        <p:spPr>
          <a:xfrm>
            <a:off x="3367175" y="3060200"/>
            <a:ext cx="2400900" cy="34080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78" name="Google Shape;878;g39b2c9dab85_0_2090"/>
          <p:cNvSpPr/>
          <p:nvPr/>
        </p:nvSpPr>
        <p:spPr>
          <a:xfrm>
            <a:off x="6068250" y="1975000"/>
            <a:ext cx="2400900" cy="3249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879" name="Google Shape;879;g39b2c9dab85_0_2090"/>
          <p:cNvSpPr/>
          <p:nvPr/>
        </p:nvSpPr>
        <p:spPr>
          <a:xfrm>
            <a:off x="6068250" y="3060200"/>
            <a:ext cx="2400900" cy="34080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0" name="Google Shape;880;g39b2c9dab85_0_2090"/>
          <p:cNvSpPr txBox="1">
            <a:spLocks noGrp="1"/>
          </p:cNvSpPr>
          <p:nvPr>
            <p:ph type="title"/>
          </p:nvPr>
        </p:nvSpPr>
        <p:spPr>
          <a:xfrm>
            <a:off x="6201100"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latin typeface="Fraunces"/>
                <a:ea typeface="Fraunces"/>
                <a:cs typeface="Fraunces"/>
                <a:sym typeface="Fraunces"/>
              </a:rPr>
              <a:t>Professional</a:t>
            </a:r>
            <a:br>
              <a:rPr lang="en-US" sz="1600" b="1">
                <a:latin typeface="Fraunces"/>
                <a:ea typeface="Fraunces"/>
                <a:cs typeface="Fraunces"/>
                <a:sym typeface="Fraunces"/>
              </a:rPr>
            </a:br>
            <a:r>
              <a:rPr lang="en-US" sz="1600" b="1">
                <a:latin typeface="Fraunces"/>
                <a:ea typeface="Fraunces"/>
                <a:cs typeface="Fraunces"/>
                <a:sym typeface="Fraunces"/>
              </a:rPr>
              <a:t>Support</a:t>
            </a:r>
            <a:endParaRPr sz="1600" b="1">
              <a:latin typeface="Fraunces"/>
              <a:ea typeface="Fraunces"/>
              <a:cs typeface="Fraunces"/>
              <a:sym typeface="Fraunces"/>
            </a:endParaRPr>
          </a:p>
        </p:txBody>
      </p:sp>
      <p:sp>
        <p:nvSpPr>
          <p:cNvPr id="881" name="Google Shape;881;g39b2c9dab85_0_2090"/>
          <p:cNvSpPr txBox="1">
            <a:spLocks noGrp="1"/>
          </p:cNvSpPr>
          <p:nvPr>
            <p:ph type="title"/>
          </p:nvPr>
        </p:nvSpPr>
        <p:spPr>
          <a:xfrm>
            <a:off x="6225750" y="3139607"/>
            <a:ext cx="2085900" cy="31680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100" b="1">
                <a:latin typeface="Atkinson Hyperlegible"/>
                <a:ea typeface="Atkinson Hyperlegible"/>
                <a:cs typeface="Atkinson Hyperlegible"/>
                <a:sym typeface="Atkinson Hyperlegible"/>
              </a:rPr>
              <a:t>Live Chat</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0">
                <a:latin typeface="Atkinson Hyperlegible"/>
                <a:ea typeface="Atkinson Hyperlegible"/>
                <a:cs typeface="Atkinson Hyperlegible"/>
                <a:sym typeface="Atkinson Hyperlegible"/>
              </a:rPr>
              <a:t>Access to qualified practitioners through drop-in or pre-arranged online chat for A single session of Counselling.</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a:latin typeface="Atkinson Hyperlegible"/>
                <a:ea typeface="Atkinson Hyperlegible"/>
                <a:cs typeface="Atkinson Hyperlegible"/>
                <a:sym typeface="Atkinson Hyperlegible"/>
              </a:rPr>
              <a:t> </a:t>
            </a:r>
            <a:endParaRPr sz="110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1">
                <a:latin typeface="Atkinson Hyperlegible"/>
                <a:ea typeface="Atkinson Hyperlegible"/>
                <a:cs typeface="Atkinson Hyperlegible"/>
                <a:sym typeface="Atkinson Hyperlegible"/>
              </a:rPr>
              <a:t>Messaging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0">
                <a:latin typeface="Atkinson Hyperlegible"/>
                <a:ea typeface="Atkinson Hyperlegible"/>
                <a:cs typeface="Atkinson Hyperlegible"/>
                <a:sym typeface="Atkinson Hyperlegible"/>
              </a:rPr>
              <a:t>Message any time of the day and receive a response from a practitioner within 24-48 hrs</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1">
              <a:latin typeface="Fraunces"/>
              <a:ea typeface="Fraunces"/>
              <a:cs typeface="Fraunces"/>
              <a:sym typeface="Fraunces"/>
            </a:endParaRPr>
          </a:p>
        </p:txBody>
      </p:sp>
      <p:sp>
        <p:nvSpPr>
          <p:cNvPr id="882" name="Google Shape;882;g39b2c9dab85_0_2090"/>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Support centred around you</a:t>
            </a:r>
            <a:endParaRPr sz="2400" b="1" i="0" u="none" strike="noStrike" cap="none">
              <a:solidFill>
                <a:srgbClr val="351C5F"/>
              </a:solidFill>
              <a:latin typeface="Fraunces"/>
              <a:ea typeface="Fraunces"/>
              <a:cs typeface="Fraunces"/>
              <a:sym typeface="Fraunces"/>
            </a:endParaRPr>
          </a:p>
        </p:txBody>
      </p:sp>
      <p:pic>
        <p:nvPicPr>
          <p:cNvPr id="883" name="Google Shape;883;g39b2c9dab85_0_2090"/>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884" name="Google Shape;884;g39b2c9dab85_0_2090"/>
          <p:cNvSpPr txBox="1">
            <a:spLocks noGrp="1"/>
          </p:cNvSpPr>
          <p:nvPr>
            <p:ph type="title"/>
          </p:nvPr>
        </p:nvSpPr>
        <p:spPr>
          <a:xfrm>
            <a:off x="3524675" y="3139591"/>
            <a:ext cx="2085900" cy="3249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100" b="1">
                <a:latin typeface="Atkinson Hyperlegible"/>
                <a:ea typeface="Atkinson Hyperlegible"/>
                <a:cs typeface="Atkinson Hyperlegible"/>
                <a:sym typeface="Atkinson Hyperlegible"/>
              </a:rPr>
              <a:t>Activities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0">
                <a:latin typeface="Atkinson Hyperlegible"/>
                <a:ea typeface="Atkinson Hyperlegible"/>
                <a:cs typeface="Atkinson Hyperlegible"/>
                <a:sym typeface="Atkinson Hyperlegible"/>
              </a:rPr>
              <a:t>Our inclusive and accessible mini-activites support in building a range of healthy habits and valuable life skills</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b="1">
                <a:latin typeface="Atkinson Hyperlegible"/>
                <a:ea typeface="Atkinson Hyperlegible"/>
                <a:cs typeface="Atkinson Hyperlegible"/>
                <a:sym typeface="Atkinson Hyperlegible"/>
              </a:rPr>
              <a:t>Goal Setting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a:latin typeface="Atkinson Hyperlegible"/>
                <a:ea typeface="Atkinson Hyperlegible"/>
                <a:cs typeface="Atkinson Hyperlegible"/>
                <a:sym typeface="Atkinson Hyperlegible"/>
              </a:rPr>
              <a:t>Personal goals can be set and monitored in a safe, moderated environment</a:t>
            </a:r>
            <a:br>
              <a:rPr lang="en-US" sz="1100">
                <a:latin typeface="Atkinson Hyperlegible"/>
                <a:ea typeface="Atkinson Hyperlegible"/>
                <a:cs typeface="Atkinson Hyperlegible"/>
                <a:sym typeface="Atkinson Hyperlegible"/>
              </a:rPr>
            </a:br>
            <a:br>
              <a:rPr lang="en-US" sz="1100">
                <a:latin typeface="Atkinson Hyperlegible"/>
                <a:ea typeface="Atkinson Hyperlegible"/>
                <a:cs typeface="Atkinson Hyperlegible"/>
                <a:sym typeface="Atkinson Hyperlegible"/>
              </a:rPr>
            </a:br>
            <a:r>
              <a:rPr lang="en-US" sz="1100" b="1">
                <a:latin typeface="Atkinson Hyperlegible"/>
                <a:ea typeface="Atkinson Hyperlegible"/>
                <a:cs typeface="Atkinson Hyperlegible"/>
                <a:sym typeface="Atkinson Hyperlegible"/>
              </a:rPr>
              <a:t>Journal </a:t>
            </a:r>
            <a:endParaRPr sz="1100"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00">
                <a:latin typeface="Atkinson Hyperlegible"/>
                <a:ea typeface="Atkinson Hyperlegible"/>
                <a:cs typeface="Atkinson Hyperlegible"/>
                <a:sym typeface="Atkinson Hyperlegible"/>
              </a:rPr>
              <a:t>A private yet simple and effective way to track mood </a:t>
            </a: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br>
              <a:rPr lang="en-US" sz="1100" b="0">
                <a:latin typeface="Atkinson Hyperlegible"/>
                <a:ea typeface="Atkinson Hyperlegible"/>
                <a:cs typeface="Atkinson Hyperlegible"/>
                <a:sym typeface="Atkinson Hyperlegible"/>
              </a:rPr>
            </a:br>
            <a:endParaRPr sz="11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endParaRPr sz="1100" b="1">
              <a:latin typeface="Fraunces"/>
              <a:ea typeface="Fraunces"/>
              <a:cs typeface="Fraunces"/>
              <a:sym typeface="Fraunces"/>
            </a:endParaRPr>
          </a:p>
        </p:txBody>
      </p:sp>
      <p:sp>
        <p:nvSpPr>
          <p:cNvPr id="885" name="Google Shape;885;g39b2c9dab85_0_2090"/>
          <p:cNvSpPr txBox="1">
            <a:spLocks noGrp="1"/>
          </p:cNvSpPr>
          <p:nvPr>
            <p:ph type="title"/>
          </p:nvPr>
        </p:nvSpPr>
        <p:spPr>
          <a:xfrm>
            <a:off x="798950"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latin typeface="Fraunces"/>
                <a:ea typeface="Fraunces"/>
                <a:cs typeface="Fraunces"/>
                <a:sym typeface="Fraunces"/>
              </a:rPr>
              <a:t>Community</a:t>
            </a:r>
            <a:br>
              <a:rPr lang="en-US" sz="1600" b="1">
                <a:latin typeface="Fraunces"/>
                <a:ea typeface="Fraunces"/>
                <a:cs typeface="Fraunces"/>
                <a:sym typeface="Fraunces"/>
              </a:rPr>
            </a:br>
            <a:r>
              <a:rPr lang="en-US" sz="1600" b="1">
                <a:latin typeface="Fraunces"/>
                <a:ea typeface="Fraunces"/>
                <a:cs typeface="Fraunces"/>
                <a:sym typeface="Fraunces"/>
              </a:rPr>
              <a:t>Support</a:t>
            </a:r>
            <a:endParaRPr sz="1600" b="1">
              <a:latin typeface="Fraunces"/>
              <a:ea typeface="Fraunces"/>
              <a:cs typeface="Fraunces"/>
              <a:sym typeface="Fraunces"/>
            </a:endParaRPr>
          </a:p>
        </p:txBody>
      </p:sp>
      <p:sp>
        <p:nvSpPr>
          <p:cNvPr id="886" name="Google Shape;886;g39b2c9dab85_0_2090"/>
          <p:cNvSpPr txBox="1">
            <a:spLocks noGrp="1"/>
          </p:cNvSpPr>
          <p:nvPr>
            <p:ph type="title"/>
          </p:nvPr>
        </p:nvSpPr>
        <p:spPr>
          <a:xfrm>
            <a:off x="823600" y="3139601"/>
            <a:ext cx="2085900" cy="2307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Discussion Boards </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Our vibrant community interacts with other users via our peer to peer  support forums</a:t>
            </a:r>
            <a:br>
              <a:rPr lang="en-US" sz="1111">
                <a:latin typeface="Atkinson Hyperlegible"/>
                <a:ea typeface="Atkinson Hyperlegible"/>
                <a:cs typeface="Atkinson Hyperlegible"/>
                <a:sym typeface="Atkinson Hyperlegible"/>
              </a:rPr>
            </a:br>
            <a:endParaRPr sz="111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b="1">
                <a:latin typeface="Atkinson Hyperlegible"/>
                <a:ea typeface="Atkinson Hyperlegible"/>
                <a:cs typeface="Atkinson Hyperlegible"/>
                <a:sym typeface="Atkinson Hyperlegible"/>
              </a:rPr>
              <a:t>Magazine &amp; Podcasts</a:t>
            </a:r>
            <a:endParaRPr sz="1111" b="1">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800"/>
              <a:buNone/>
            </a:pPr>
            <a:r>
              <a:rPr lang="en-US" sz="1111">
                <a:latin typeface="Atkinson Hyperlegible"/>
                <a:ea typeface="Atkinson Hyperlegible"/>
                <a:cs typeface="Atkinson Hyperlegible"/>
                <a:sym typeface="Atkinson Hyperlegible"/>
              </a:rPr>
              <a:t>Thousands of articles with a majority being user generated</a:t>
            </a:r>
            <a:endParaRPr sz="1000" b="1">
              <a:latin typeface="Atkinson Hyperlegible"/>
              <a:ea typeface="Atkinson Hyperlegible"/>
              <a:cs typeface="Atkinson Hyperlegible"/>
              <a:sym typeface="Atkinson Hyperlegible"/>
            </a:endParaRPr>
          </a:p>
        </p:txBody>
      </p:sp>
      <p:sp>
        <p:nvSpPr>
          <p:cNvPr id="887" name="Google Shape;887;g39b2c9dab85_0_2090"/>
          <p:cNvSpPr txBox="1">
            <a:spLocks noGrp="1"/>
          </p:cNvSpPr>
          <p:nvPr>
            <p:ph type="title"/>
          </p:nvPr>
        </p:nvSpPr>
        <p:spPr>
          <a:xfrm>
            <a:off x="3500025" y="2084269"/>
            <a:ext cx="2085900" cy="9609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2800"/>
              <a:buNone/>
            </a:pPr>
            <a:r>
              <a:rPr lang="en-US" sz="1600" b="1">
                <a:solidFill>
                  <a:srgbClr val="000000"/>
                </a:solidFill>
                <a:latin typeface="Fraunces"/>
                <a:ea typeface="Fraunces"/>
                <a:cs typeface="Fraunces"/>
                <a:sym typeface="Fraunces"/>
              </a:rPr>
              <a:t>Self-help</a:t>
            </a:r>
            <a:endParaRPr sz="1600" b="1">
              <a:solidFill>
                <a:srgbClr val="000000"/>
              </a:solidFill>
              <a:latin typeface="Fraunces"/>
              <a:ea typeface="Fraunces"/>
              <a:cs typeface="Fraunces"/>
              <a:sym typeface="Fraunces"/>
            </a:endParaRPr>
          </a:p>
          <a:p>
            <a:pPr marL="0" lvl="0" indent="0" algn="l" rtl="0">
              <a:lnSpc>
                <a:spcPct val="100000"/>
              </a:lnSpc>
              <a:spcBef>
                <a:spcPts val="0"/>
              </a:spcBef>
              <a:spcAft>
                <a:spcPts val="0"/>
              </a:spcAft>
              <a:buSzPts val="2800"/>
              <a:buNone/>
            </a:pPr>
            <a:endParaRPr sz="1600" b="1">
              <a:latin typeface="Fraunces"/>
              <a:ea typeface="Fraunces"/>
              <a:cs typeface="Fraunces"/>
              <a:sym typeface="Fraunce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g39b2c9dab85_0_2107"/>
          <p:cNvSpPr txBox="1">
            <a:spLocks noGrp="1"/>
          </p:cNvSpPr>
          <p:nvPr>
            <p:ph type="title"/>
          </p:nvPr>
        </p:nvSpPr>
        <p:spPr>
          <a:xfrm>
            <a:off x="675600" y="838500"/>
            <a:ext cx="7797000" cy="722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667"/>
              <a:buNone/>
            </a:pPr>
            <a:endParaRPr/>
          </a:p>
        </p:txBody>
      </p:sp>
      <p:sp>
        <p:nvSpPr>
          <p:cNvPr id="893" name="Google Shape;893;g39b2c9dab85_0_2107"/>
          <p:cNvSpPr txBox="1">
            <a:spLocks noGrp="1"/>
          </p:cNvSpPr>
          <p:nvPr>
            <p:ph type="subTitle" idx="1"/>
          </p:nvPr>
        </p:nvSpPr>
        <p:spPr>
          <a:xfrm>
            <a:off x="675600" y="1389233"/>
            <a:ext cx="7797000" cy="43923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200"/>
              <a:buNone/>
            </a:pPr>
            <a:endParaRPr/>
          </a:p>
        </p:txBody>
      </p:sp>
      <p:pic>
        <p:nvPicPr>
          <p:cNvPr id="894" name="Google Shape;894;g39b2c9dab85_0_2107"/>
          <p:cNvPicPr preferRelativeResize="0"/>
          <p:nvPr/>
        </p:nvPicPr>
        <p:blipFill rotWithShape="1">
          <a:blip r:embed="rId3">
            <a:alphaModFix/>
          </a:blip>
          <a:srcRect/>
          <a:stretch/>
        </p:blipFill>
        <p:spPr>
          <a:xfrm>
            <a:off x="0" y="0"/>
            <a:ext cx="9144003" cy="5143501"/>
          </a:xfrm>
          <a:prstGeom prst="rect">
            <a:avLst/>
          </a:prstGeom>
          <a:noFill/>
          <a:ln>
            <a:noFill/>
          </a:ln>
        </p:spPr>
      </p:pic>
      <p:pic>
        <p:nvPicPr>
          <p:cNvPr id="895" name="Google Shape;895;g39b2c9dab85_0_2107"/>
          <p:cNvPicPr preferRelativeResize="0"/>
          <p:nvPr/>
        </p:nvPicPr>
        <p:blipFill rotWithShape="1">
          <a:blip r:embed="rId4">
            <a:alphaModFix/>
          </a:blip>
          <a:srcRect/>
          <a:stretch/>
        </p:blipFill>
        <p:spPr>
          <a:xfrm>
            <a:off x="8656100" y="272411"/>
            <a:ext cx="243500" cy="221271"/>
          </a:xfrm>
          <a:prstGeom prst="rect">
            <a:avLst/>
          </a:prstGeom>
          <a:noFill/>
          <a:ln>
            <a:noFill/>
          </a:ln>
        </p:spPr>
      </p:pic>
      <p:pic>
        <p:nvPicPr>
          <p:cNvPr id="896" name="Google Shape;896;g39b2c9dab85_0_2107"/>
          <p:cNvPicPr preferRelativeResize="0"/>
          <p:nvPr/>
        </p:nvPicPr>
        <p:blipFill rotWithShape="1">
          <a:blip r:embed="rId5">
            <a:alphaModFix/>
          </a:blip>
          <a:srcRect/>
          <a:stretch/>
        </p:blipFill>
        <p:spPr>
          <a:xfrm>
            <a:off x="742250" y="1150600"/>
            <a:ext cx="7663698" cy="4869667"/>
          </a:xfrm>
          <a:prstGeom prst="rect">
            <a:avLst/>
          </a:prstGeom>
          <a:noFill/>
          <a:ln>
            <a:noFill/>
          </a:ln>
        </p:spPr>
      </p:pic>
      <p:sp>
        <p:nvSpPr>
          <p:cNvPr id="897" name="Google Shape;897;g39b2c9dab85_0_2107"/>
          <p:cNvSpPr txBox="1"/>
          <p:nvPr/>
        </p:nvSpPr>
        <p:spPr>
          <a:xfrm>
            <a:off x="1771500" y="2223467"/>
            <a:ext cx="5601000" cy="2847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100"/>
              <a:buFont typeface="Arial"/>
              <a:buNone/>
            </a:pPr>
            <a:r>
              <a:rPr lang="en-US" sz="1500" b="1" i="0" u="none" strike="noStrike" cap="none">
                <a:solidFill>
                  <a:schemeClr val="lt1"/>
                </a:solidFill>
                <a:latin typeface="Fraunces"/>
                <a:ea typeface="Fraunces"/>
                <a:cs typeface="Fraunces"/>
                <a:sym typeface="Fraunces"/>
              </a:rPr>
              <a:t>We have four pathways of support based on different needs</a:t>
            </a:r>
            <a:r>
              <a:rPr lang="en-US" sz="1500" b="1" i="0" u="none" strike="noStrike" cap="none">
                <a:solidFill>
                  <a:srgbClr val="FFFFFF"/>
                </a:solidFill>
                <a:latin typeface="Fraunces"/>
                <a:ea typeface="Fraunces"/>
                <a:cs typeface="Fraunces"/>
                <a:sym typeface="Fraunces"/>
              </a:rPr>
              <a:t>. All users begin on the self-guided pathway and our moderation team will make contact to offer further support if needed</a:t>
            </a:r>
            <a:endParaRPr sz="1500" b="1" i="0" u="none" strike="noStrike" cap="none">
              <a:solidFill>
                <a:srgbClr val="FFFFFF"/>
              </a:solidFill>
              <a:latin typeface="Fraunces"/>
              <a:ea typeface="Fraunces"/>
              <a:cs typeface="Fraunces"/>
              <a:sym typeface="Fraunces"/>
            </a:endParaRPr>
          </a:p>
          <a:p>
            <a:pPr marL="0" marR="0" lvl="0" indent="0" algn="ctr" rtl="0">
              <a:lnSpc>
                <a:spcPct val="115000"/>
              </a:lnSpc>
              <a:spcBef>
                <a:spcPts val="1200"/>
              </a:spcBef>
              <a:spcAft>
                <a:spcPts val="0"/>
              </a:spcAft>
              <a:buClr>
                <a:srgbClr val="000000"/>
              </a:buClr>
              <a:buSzPts val="1100"/>
              <a:buFont typeface="Arial"/>
              <a:buNone/>
            </a:pPr>
            <a:r>
              <a:rPr lang="en-US" sz="1500" b="1" i="0" u="none" strike="noStrike" cap="none">
                <a:solidFill>
                  <a:srgbClr val="FFFFFF"/>
                </a:solidFill>
                <a:latin typeface="Fraunces"/>
                <a:ea typeface="Fraunces"/>
                <a:cs typeface="Fraunces"/>
                <a:sym typeface="Fraunces"/>
              </a:rPr>
              <a:t>Users can also message our mental health practitioners at any time and choose one-to-one support. Users can move freely </a:t>
            </a:r>
            <a:r>
              <a:rPr lang="en-US" sz="1500" b="1" i="0" u="none" strike="noStrike" cap="none">
                <a:solidFill>
                  <a:schemeClr val="lt1"/>
                </a:solidFill>
                <a:latin typeface="Fraunces"/>
                <a:ea typeface="Fraunces"/>
                <a:cs typeface="Fraunces"/>
                <a:sym typeface="Fraunces"/>
              </a:rPr>
              <a:t>between pathways depending on what support they need</a:t>
            </a:r>
            <a:endParaRPr sz="1500" b="1" i="0" u="none" strike="noStrike" cap="none">
              <a:solidFill>
                <a:schemeClr val="lt1"/>
              </a:solidFill>
              <a:latin typeface="Fraunces"/>
              <a:ea typeface="Fraunces"/>
              <a:cs typeface="Fraunces"/>
              <a:sym typeface="Fraunces"/>
            </a:endParaRPr>
          </a:p>
          <a:p>
            <a:pPr marL="0" marR="0" lvl="0" indent="0" algn="ctr" rtl="0">
              <a:lnSpc>
                <a:spcPct val="115000"/>
              </a:lnSpc>
              <a:spcBef>
                <a:spcPts val="1200"/>
              </a:spcBef>
              <a:spcAft>
                <a:spcPts val="1200"/>
              </a:spcAft>
              <a:buClr>
                <a:srgbClr val="000000"/>
              </a:buClr>
              <a:buSzPts val="1100"/>
              <a:buFont typeface="Arial"/>
              <a:buNone/>
            </a:pPr>
            <a:endParaRPr sz="1500" b="1" i="0" u="none" strike="noStrike" cap="none">
              <a:solidFill>
                <a:srgbClr val="FFFFFF"/>
              </a:solidFill>
              <a:latin typeface="Fraunces"/>
              <a:ea typeface="Fraunces"/>
              <a:cs typeface="Fraunces"/>
              <a:sym typeface="Fraunce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01"/>
        <p:cNvGrpSpPr/>
        <p:nvPr/>
      </p:nvGrpSpPr>
      <p:grpSpPr>
        <a:xfrm>
          <a:off x="0" y="0"/>
          <a:ext cx="0" cy="0"/>
          <a:chOff x="0" y="0"/>
          <a:chExt cx="0" cy="0"/>
        </a:xfrm>
      </p:grpSpPr>
      <p:sp>
        <p:nvSpPr>
          <p:cNvPr id="902" name="Google Shape;902;g39b2c9dab85_0_2116"/>
          <p:cNvSpPr txBox="1"/>
          <p:nvPr/>
        </p:nvSpPr>
        <p:spPr>
          <a:xfrm>
            <a:off x="964800" y="457000"/>
            <a:ext cx="7214400" cy="292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US" sz="1900" b="0" i="0" u="none" strike="noStrike" cap="none">
                <a:solidFill>
                  <a:srgbClr val="372A72"/>
                </a:solidFill>
                <a:latin typeface="Fraunces ExtraBold"/>
                <a:ea typeface="Fraunces ExtraBold"/>
                <a:cs typeface="Fraunces ExtraBold"/>
                <a:sym typeface="Fraunces ExtraBold"/>
              </a:rPr>
              <a:t>Tailored support pathways aligned with iTHRIVE</a:t>
            </a:r>
            <a:endParaRPr sz="1900" b="0" i="0" u="none" strike="noStrike" cap="none">
              <a:solidFill>
                <a:srgbClr val="372A72"/>
              </a:solidFill>
              <a:latin typeface="Fraunces ExtraBold"/>
              <a:ea typeface="Fraunces ExtraBold"/>
              <a:cs typeface="Fraunces ExtraBold"/>
              <a:sym typeface="Fraunces ExtraBold"/>
            </a:endParaRPr>
          </a:p>
        </p:txBody>
      </p:sp>
      <p:pic>
        <p:nvPicPr>
          <p:cNvPr id="903" name="Google Shape;903;g39b2c9dab85_0_2116"/>
          <p:cNvPicPr preferRelativeResize="0"/>
          <p:nvPr/>
        </p:nvPicPr>
        <p:blipFill rotWithShape="1">
          <a:blip r:embed="rId4">
            <a:alphaModFix/>
          </a:blip>
          <a:srcRect/>
          <a:stretch/>
        </p:blipFill>
        <p:spPr>
          <a:xfrm>
            <a:off x="295750" y="263267"/>
            <a:ext cx="275252" cy="275252"/>
          </a:xfrm>
          <a:prstGeom prst="rect">
            <a:avLst/>
          </a:prstGeom>
          <a:noFill/>
          <a:ln>
            <a:noFill/>
          </a:ln>
        </p:spPr>
      </p:pic>
      <p:pic>
        <p:nvPicPr>
          <p:cNvPr id="904" name="Google Shape;904;g39b2c9dab85_0_2116"/>
          <p:cNvPicPr preferRelativeResize="0"/>
          <p:nvPr/>
        </p:nvPicPr>
        <p:blipFill rotWithShape="1">
          <a:blip r:embed="rId4">
            <a:alphaModFix/>
          </a:blip>
          <a:srcRect/>
          <a:stretch/>
        </p:blipFill>
        <p:spPr>
          <a:xfrm>
            <a:off x="695501" y="379635"/>
            <a:ext cx="100700" cy="100700"/>
          </a:xfrm>
          <a:prstGeom prst="rect">
            <a:avLst/>
          </a:prstGeom>
          <a:noFill/>
          <a:ln>
            <a:noFill/>
          </a:ln>
        </p:spPr>
      </p:pic>
      <p:pic>
        <p:nvPicPr>
          <p:cNvPr id="905" name="Google Shape;905;g39b2c9dab85_0_2116"/>
          <p:cNvPicPr preferRelativeResize="0"/>
          <p:nvPr/>
        </p:nvPicPr>
        <p:blipFill rotWithShape="1">
          <a:blip r:embed="rId4">
            <a:alphaModFix/>
          </a:blip>
          <a:srcRect/>
          <a:stretch/>
        </p:blipFill>
        <p:spPr>
          <a:xfrm>
            <a:off x="571000" y="176397"/>
            <a:ext cx="139424" cy="139424"/>
          </a:xfrm>
          <a:prstGeom prst="rect">
            <a:avLst/>
          </a:prstGeom>
          <a:noFill/>
          <a:ln>
            <a:noFill/>
          </a:ln>
        </p:spPr>
      </p:pic>
      <p:pic>
        <p:nvPicPr>
          <p:cNvPr id="906" name="Google Shape;906;g39b2c9dab85_0_2116"/>
          <p:cNvPicPr preferRelativeResize="0"/>
          <p:nvPr/>
        </p:nvPicPr>
        <p:blipFill rotWithShape="1">
          <a:blip r:embed="rId5">
            <a:alphaModFix/>
          </a:blip>
          <a:srcRect/>
          <a:stretch/>
        </p:blipFill>
        <p:spPr>
          <a:xfrm>
            <a:off x="8656100" y="272400"/>
            <a:ext cx="243500" cy="221275"/>
          </a:xfrm>
          <a:prstGeom prst="rect">
            <a:avLst/>
          </a:prstGeom>
          <a:noFill/>
          <a:ln>
            <a:noFill/>
          </a:ln>
        </p:spPr>
      </p:pic>
      <p:sp>
        <p:nvSpPr>
          <p:cNvPr id="907" name="Google Shape;907;g39b2c9dab85_0_2116"/>
          <p:cNvSpPr/>
          <p:nvPr/>
        </p:nvSpPr>
        <p:spPr>
          <a:xfrm>
            <a:off x="571000" y="1044233"/>
            <a:ext cx="3232800" cy="2419200"/>
          </a:xfrm>
          <a:prstGeom prst="roundRect">
            <a:avLst>
              <a:gd name="adj" fmla="val 5000"/>
            </a:avLst>
          </a:prstGeom>
          <a:solidFill>
            <a:schemeClr val="lt1"/>
          </a:solidFill>
          <a:ln w="28575" cap="flat" cmpd="sng">
            <a:solidFill>
              <a:srgbClr val="110F3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All users are on the Self-Guided pathway</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(Getting Advice)</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Tools, resources, community</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Brief message support</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Safety support and signposting</a:t>
            </a:r>
            <a:endParaRPr sz="1100" b="0" i="0" u="none" strike="noStrike" cap="none">
              <a:solidFill>
                <a:srgbClr val="361C5F"/>
              </a:solidFill>
              <a:latin typeface="Figtree"/>
              <a:ea typeface="Figtree"/>
              <a:cs typeface="Figtree"/>
              <a:sym typeface="Figtree"/>
            </a:endParaRPr>
          </a:p>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rgbClr val="361C5F"/>
                </a:solidFill>
                <a:latin typeface="Figtree"/>
                <a:ea typeface="Figtree"/>
                <a:cs typeface="Figtree"/>
                <a:sym typeface="Figtree"/>
              </a:rPr>
              <a:t>	</a:t>
            </a:r>
            <a:endParaRPr sz="1000" b="0" i="0" u="none" strike="noStrike" cap="none">
              <a:solidFill>
                <a:srgbClr val="361C5F"/>
              </a:solidFill>
              <a:highlight>
                <a:srgbClr val="FFFF00"/>
              </a:highlight>
              <a:latin typeface="Figtree"/>
              <a:ea typeface="Figtree"/>
              <a:cs typeface="Figtree"/>
              <a:sym typeface="Figtree"/>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g39b2c9dab85_0_2116"/>
          <p:cNvSpPr/>
          <p:nvPr/>
        </p:nvSpPr>
        <p:spPr>
          <a:xfrm>
            <a:off x="5382325" y="1044233"/>
            <a:ext cx="3232800" cy="2419200"/>
          </a:xfrm>
          <a:prstGeom prst="roundRect">
            <a:avLst>
              <a:gd name="adj" fmla="val 5000"/>
            </a:avLst>
          </a:prstGeom>
          <a:solidFill>
            <a:schemeClr val="lt1"/>
          </a:solidFill>
          <a:ln w="28575" cap="flat" cmpd="sng">
            <a:solidFill>
              <a:srgbClr val="361C5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Responsive pathway</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(Getting Support)</a:t>
            </a:r>
            <a:endParaRPr sz="1100" b="1" i="0" u="none" strike="noStrike" cap="none">
              <a:solidFill>
                <a:srgbClr val="361C5F"/>
              </a:solidFill>
              <a:latin typeface="Figtree"/>
              <a:ea typeface="Figtree"/>
              <a:cs typeface="Figtree"/>
              <a:sym typeface="Figtree"/>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1:1 professional support</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Single session approach </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Brief risk assessment</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Brief message support if needed</a:t>
            </a:r>
            <a:endParaRPr sz="1100" b="0" i="0" u="none" strike="noStrike" cap="none">
              <a:solidFill>
                <a:srgbClr val="361C5F"/>
              </a:solidFill>
              <a:latin typeface="Figtree"/>
              <a:ea typeface="Figtree"/>
              <a:cs typeface="Figtree"/>
              <a:sym typeface="Figtree"/>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p:txBody>
      </p:sp>
      <p:sp>
        <p:nvSpPr>
          <p:cNvPr id="909" name="Google Shape;909;g39b2c9dab85_0_2116"/>
          <p:cNvSpPr/>
          <p:nvPr/>
        </p:nvSpPr>
        <p:spPr>
          <a:xfrm>
            <a:off x="5382325" y="3858700"/>
            <a:ext cx="3232800" cy="2678100"/>
          </a:xfrm>
          <a:prstGeom prst="roundRect">
            <a:avLst>
              <a:gd name="adj" fmla="val 5000"/>
            </a:avLst>
          </a:prstGeom>
          <a:solidFill>
            <a:schemeClr val="lt1"/>
          </a:solidFill>
          <a:ln w="28575" cap="flat" cmpd="sng">
            <a:solidFill>
              <a:srgbClr val="877D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Structured pathway</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r>
              <a:rPr lang="en-US" sz="1100" b="1" i="0" u="none" strike="noStrike" cap="none">
                <a:solidFill>
                  <a:srgbClr val="361C5F"/>
                </a:solidFill>
                <a:latin typeface="Figtree"/>
                <a:ea typeface="Figtree"/>
                <a:cs typeface="Figtree"/>
                <a:sym typeface="Figtree"/>
              </a:rPr>
              <a:t>(Getting More Support)</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Assessment chat</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1:1 professional support (Single sessions with named practitioner)</a:t>
            </a:r>
            <a:endParaRPr sz="1100" b="0" i="0" u="none" strike="noStrike" cap="none">
              <a:solidFill>
                <a:srgbClr val="361C5F"/>
              </a:solidFill>
              <a:latin typeface="Figtree"/>
              <a:ea typeface="Figtree"/>
              <a:cs typeface="Figtree"/>
              <a:sym typeface="Figtree"/>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361C5F"/>
              </a:solidFill>
              <a:latin typeface="Figtree"/>
              <a:ea typeface="Figtree"/>
              <a:cs typeface="Figtree"/>
              <a:sym typeface="Figtree"/>
            </a:endParaRPr>
          </a:p>
          <a:p>
            <a:pPr marL="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p:txBody>
      </p:sp>
      <p:sp>
        <p:nvSpPr>
          <p:cNvPr id="910" name="Google Shape;910;g39b2c9dab85_0_2116"/>
          <p:cNvSpPr/>
          <p:nvPr/>
        </p:nvSpPr>
        <p:spPr>
          <a:xfrm>
            <a:off x="571000" y="3858700"/>
            <a:ext cx="3232800" cy="2678100"/>
          </a:xfrm>
          <a:prstGeom prst="roundRect">
            <a:avLst>
              <a:gd name="adj" fmla="val 5000"/>
            </a:avLst>
          </a:prstGeom>
          <a:solidFill>
            <a:schemeClr val="lt1"/>
          </a:solidFill>
          <a:ln w="28575" cap="flat" cmpd="sng">
            <a:solidFill>
              <a:srgbClr val="C3BE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361C5F"/>
                </a:solidFill>
                <a:latin typeface="Figtree"/>
                <a:ea typeface="Figtree"/>
                <a:cs typeface="Figtree"/>
                <a:sym typeface="Figtree"/>
              </a:rPr>
              <a:t>Complex Needs pathway</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361C5F"/>
                </a:solidFill>
                <a:latin typeface="Figtree"/>
                <a:ea typeface="Figtree"/>
                <a:cs typeface="Figtree"/>
                <a:sym typeface="Figtree"/>
              </a:rPr>
              <a:t>(Getting Risk Support)</a:t>
            </a:r>
            <a:endParaRPr sz="1100" b="1" i="0" u="none" strike="noStrike" cap="none">
              <a:solidFill>
                <a:srgbClr val="361C5F"/>
              </a:solidFill>
              <a:latin typeface="Figtree"/>
              <a:ea typeface="Figtree"/>
              <a:cs typeface="Figtree"/>
              <a:sym typeface="Figtree"/>
            </a:endParaRPr>
          </a:p>
          <a:p>
            <a:pPr marL="0" marR="0" lvl="0" indent="0" algn="ctr"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1:1 professional support (assessment + 1- 3 sessions with named practitioner)</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In-depth risk assessment</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De-escalation intervention</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Safety planning</a:t>
            </a:r>
            <a:endParaRPr sz="1100" b="0" i="0" u="none" strike="noStrike" cap="none">
              <a:solidFill>
                <a:srgbClr val="361C5F"/>
              </a:solidFill>
              <a:latin typeface="Figtree"/>
              <a:ea typeface="Figtree"/>
              <a:cs typeface="Figtree"/>
              <a:sym typeface="Figtree"/>
            </a:endParaRPr>
          </a:p>
          <a:p>
            <a:pPr marL="457200" marR="0" lvl="0" indent="-298450" algn="l" rtl="0">
              <a:lnSpc>
                <a:spcPct val="100000"/>
              </a:lnSpc>
              <a:spcBef>
                <a:spcPts val="0"/>
              </a:spcBef>
              <a:spcAft>
                <a:spcPts val="0"/>
              </a:spcAft>
              <a:buClr>
                <a:srgbClr val="361C5F"/>
              </a:buClr>
              <a:buSzPts val="1100"/>
              <a:buFont typeface="Figtree"/>
              <a:buChar char="●"/>
            </a:pPr>
            <a:r>
              <a:rPr lang="en-US" sz="1100" b="0" i="0" u="none" strike="noStrike" cap="none">
                <a:solidFill>
                  <a:srgbClr val="361C5F"/>
                </a:solidFill>
                <a:latin typeface="Figtree"/>
                <a:ea typeface="Figtree"/>
                <a:cs typeface="Figtree"/>
                <a:sym typeface="Figtree"/>
              </a:rPr>
              <a:t>External referral / liaison</a:t>
            </a:r>
            <a:endParaRPr sz="1100" b="0" i="0" u="none" strike="noStrike" cap="none">
              <a:solidFill>
                <a:srgbClr val="361C5F"/>
              </a:solidFill>
              <a:latin typeface="Figtree"/>
              <a:ea typeface="Figtree"/>
              <a:cs typeface="Figtree"/>
              <a:sym typeface="Figtree"/>
            </a:endParaRPr>
          </a:p>
          <a:p>
            <a:pPr marL="457200" marR="0" lvl="0" indent="0" algn="l" rtl="0">
              <a:lnSpc>
                <a:spcPct val="100000"/>
              </a:lnSpc>
              <a:spcBef>
                <a:spcPts val="0"/>
              </a:spcBef>
              <a:spcAft>
                <a:spcPts val="0"/>
              </a:spcAft>
              <a:buClr>
                <a:srgbClr val="000000"/>
              </a:buClr>
              <a:buSzPts val="1100"/>
              <a:buFont typeface="Arial"/>
              <a:buNone/>
            </a:pPr>
            <a:endParaRPr sz="1100" b="1" i="0" u="none" strike="noStrike" cap="none">
              <a:solidFill>
                <a:srgbClr val="361C5F"/>
              </a:solidFill>
              <a:latin typeface="Figtree"/>
              <a:ea typeface="Figtree"/>
              <a:cs typeface="Figtree"/>
              <a:sym typeface="Figtree"/>
            </a:endParaRPr>
          </a:p>
        </p:txBody>
      </p:sp>
      <p:pic>
        <p:nvPicPr>
          <p:cNvPr id="911" name="Google Shape;911;g39b2c9dab85_0_2116" title="Thrive model.png"/>
          <p:cNvPicPr preferRelativeResize="0"/>
          <p:nvPr/>
        </p:nvPicPr>
        <p:blipFill rotWithShape="1">
          <a:blip r:embed="rId6">
            <a:alphaModFix/>
          </a:blip>
          <a:srcRect/>
          <a:stretch/>
        </p:blipFill>
        <p:spPr>
          <a:xfrm>
            <a:off x="3463726" y="2268368"/>
            <a:ext cx="2216551" cy="2214550"/>
          </a:xfrm>
          <a:prstGeom prst="rect">
            <a:avLst/>
          </a:prstGeom>
          <a:noFill/>
          <a:ln>
            <a:noFill/>
          </a:ln>
        </p:spPr>
      </p:pic>
      <p:pic>
        <p:nvPicPr>
          <p:cNvPr id="912" name="Google Shape;912;g39b2c9dab85_0_2116" title="Arrows in circle.png"/>
          <p:cNvPicPr preferRelativeResize="0"/>
          <p:nvPr/>
        </p:nvPicPr>
        <p:blipFill rotWithShape="1">
          <a:blip r:embed="rId7">
            <a:alphaModFix/>
          </a:blip>
          <a:srcRect/>
          <a:stretch/>
        </p:blipFill>
        <p:spPr>
          <a:xfrm>
            <a:off x="3279363" y="2005067"/>
            <a:ext cx="2585275" cy="26095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6"/>
        <p:cNvGrpSpPr/>
        <p:nvPr/>
      </p:nvGrpSpPr>
      <p:grpSpPr>
        <a:xfrm>
          <a:off x="0" y="0"/>
          <a:ext cx="0" cy="0"/>
          <a:chOff x="0" y="0"/>
          <a:chExt cx="0" cy="0"/>
        </a:xfrm>
      </p:grpSpPr>
      <p:sp>
        <p:nvSpPr>
          <p:cNvPr id="917" name="Google Shape;917;g39b2c9dab85_0_2130"/>
          <p:cNvSpPr txBox="1"/>
          <p:nvPr/>
        </p:nvSpPr>
        <p:spPr>
          <a:xfrm>
            <a:off x="3409675" y="635400"/>
            <a:ext cx="54117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Professional support</a:t>
            </a:r>
            <a:endParaRPr sz="2400" b="1" i="0" u="none" strike="noStrike" cap="none">
              <a:solidFill>
                <a:srgbClr val="351C5F"/>
              </a:solidFill>
              <a:latin typeface="Fraunces"/>
              <a:ea typeface="Fraunces"/>
              <a:cs typeface="Fraunces"/>
              <a:sym typeface="Fraunces"/>
            </a:endParaRPr>
          </a:p>
        </p:txBody>
      </p:sp>
      <p:sp>
        <p:nvSpPr>
          <p:cNvPr id="918" name="Google Shape;918;g39b2c9dab85_0_2130"/>
          <p:cNvSpPr txBox="1"/>
          <p:nvPr/>
        </p:nvSpPr>
        <p:spPr>
          <a:xfrm>
            <a:off x="3409675" y="1527967"/>
            <a:ext cx="4514100" cy="4128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1" i="0" u="none" strike="noStrike" cap="none">
                <a:solidFill>
                  <a:schemeClr val="dk1"/>
                </a:solidFill>
                <a:latin typeface="Atkinson Hyperlegible"/>
                <a:ea typeface="Atkinson Hyperlegible"/>
                <a:cs typeface="Atkinson Hyperlegible"/>
                <a:sym typeface="Atkinson Hyperlegible"/>
              </a:rPr>
              <a:t>Live Chat</a:t>
            </a:r>
            <a:br>
              <a:rPr lang="en-US" sz="1200" b="0" i="0" u="none" strike="noStrike" cap="none">
                <a:solidFill>
                  <a:schemeClr val="dk1"/>
                </a:solidFill>
                <a:latin typeface="Atkinson Hyperlegible"/>
                <a:ea typeface="Atkinson Hyperlegible"/>
                <a:cs typeface="Atkinson Hyperlegible"/>
                <a:sym typeface="Atkinson Hyperlegible"/>
              </a:rPr>
            </a:br>
            <a:r>
              <a:rPr lang="en-US" sz="1200" b="0" i="0" u="none" strike="noStrike" cap="none">
                <a:solidFill>
                  <a:schemeClr val="dk1"/>
                </a:solidFill>
                <a:latin typeface="Atkinson Hyperlegible"/>
                <a:ea typeface="Atkinson Hyperlegible"/>
                <a:cs typeface="Atkinson Hyperlegible"/>
                <a:sym typeface="Atkinson Hyperlegible"/>
              </a:rPr>
              <a:t>When a user first comes to chat, we will talk to them about:</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Understanding a little bit about them</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Exploring their current difficulties and what's </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brought them to Kooth </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0"/>
              </a:spcBef>
              <a:spcAft>
                <a:spcPts val="0"/>
              </a:spcAft>
              <a:buClr>
                <a:schemeClr val="dk1"/>
              </a:buClr>
              <a:buSzPts val="1200"/>
              <a:buFont typeface="Atkinson Hyperlegible"/>
              <a:buChar char="●"/>
            </a:pPr>
            <a:r>
              <a:rPr lang="en-US" sz="1200" b="0" i="0" u="none" strike="noStrike" cap="none">
                <a:solidFill>
                  <a:schemeClr val="dk1"/>
                </a:solidFill>
                <a:latin typeface="Atkinson Hyperlegible"/>
                <a:ea typeface="Atkinson Hyperlegible"/>
                <a:cs typeface="Atkinson Hyperlegible"/>
                <a:sym typeface="Atkinson Hyperlegible"/>
              </a:rPr>
              <a:t>Thinking together about the best way we can </a:t>
            </a:r>
            <a:endParaRPr sz="1200" b="0" i="0" u="none" strike="noStrike" cap="none">
              <a:solidFill>
                <a:schemeClr val="dk1"/>
              </a:solidFill>
              <a:latin typeface="Atkinson Hyperlegible"/>
              <a:ea typeface="Atkinson Hyperlegible"/>
              <a:cs typeface="Atkinson Hyperlegible"/>
              <a:sym typeface="Atkinson Hyperlegible"/>
            </a:endParaRPr>
          </a:p>
          <a:p>
            <a:pPr marL="45720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support them</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r>
              <a:rPr lang="en-US" sz="1200" b="1" i="0" u="none" strike="noStrike" cap="none">
                <a:solidFill>
                  <a:schemeClr val="dk1"/>
                </a:solidFill>
                <a:latin typeface="Atkinson Hyperlegible"/>
                <a:ea typeface="Atkinson Hyperlegible"/>
                <a:cs typeface="Atkinson Hyperlegible"/>
                <a:sym typeface="Atkinson Hyperlegible"/>
              </a:rPr>
              <a:t>Messaging </a:t>
            </a:r>
            <a:endParaRPr sz="1200" b="1"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Many users in our community message our practitioner team - an option open to them anytime. Responses are within 24-48 hours</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Manrope"/>
              <a:ea typeface="Manrope"/>
              <a:cs typeface="Manrope"/>
              <a:sym typeface="Manrope"/>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chemeClr val="dk1"/>
              </a:solidFill>
              <a:latin typeface="Atkinson Hyperlegible"/>
              <a:ea typeface="Atkinson Hyperlegible"/>
              <a:cs typeface="Atkinson Hyperlegible"/>
              <a:sym typeface="Atkinson Hyperlegible"/>
            </a:endParaRPr>
          </a:p>
        </p:txBody>
      </p:sp>
      <p:pic>
        <p:nvPicPr>
          <p:cNvPr id="919" name="Google Shape;919;g39b2c9dab85_0_2130"/>
          <p:cNvPicPr preferRelativeResize="0"/>
          <p:nvPr/>
        </p:nvPicPr>
        <p:blipFill rotWithShape="1">
          <a:blip r:embed="rId4">
            <a:alphaModFix/>
          </a:blip>
          <a:srcRect/>
          <a:stretch/>
        </p:blipFill>
        <p:spPr>
          <a:xfrm>
            <a:off x="8656100" y="272400"/>
            <a:ext cx="243500" cy="221275"/>
          </a:xfrm>
          <a:prstGeom prst="rect">
            <a:avLst/>
          </a:prstGeom>
          <a:noFill/>
          <a:ln>
            <a:noFill/>
          </a:ln>
        </p:spPr>
      </p:pic>
      <p:grpSp>
        <p:nvGrpSpPr>
          <p:cNvPr id="920" name="Google Shape;920;g39b2c9dab85_0_2130"/>
          <p:cNvGrpSpPr/>
          <p:nvPr/>
        </p:nvGrpSpPr>
        <p:grpSpPr>
          <a:xfrm>
            <a:off x="782438" y="631547"/>
            <a:ext cx="2025650" cy="5594918"/>
            <a:chOff x="565951" y="305500"/>
            <a:chExt cx="2187999" cy="4532500"/>
          </a:xfrm>
        </p:grpSpPr>
        <p:pic>
          <p:nvPicPr>
            <p:cNvPr id="921" name="Google Shape;921;g39b2c9dab85_0_2130"/>
            <p:cNvPicPr preferRelativeResize="0"/>
            <p:nvPr/>
          </p:nvPicPr>
          <p:blipFill rotWithShape="1">
            <a:blip r:embed="rId5">
              <a:alphaModFix/>
            </a:blip>
            <a:srcRect/>
            <a:stretch/>
          </p:blipFill>
          <p:spPr>
            <a:xfrm>
              <a:off x="565951" y="305500"/>
              <a:ext cx="2187999" cy="4532500"/>
            </a:xfrm>
            <a:prstGeom prst="rect">
              <a:avLst/>
            </a:prstGeom>
            <a:noFill/>
            <a:ln>
              <a:noFill/>
            </a:ln>
            <a:effectLst>
              <a:outerShdw blurRad="142875" dist="76200" dir="2280000" algn="bl" rotWithShape="0">
                <a:srgbClr val="000000">
                  <a:alpha val="64709"/>
                </a:srgbClr>
              </a:outerShdw>
            </a:effectLst>
          </p:spPr>
        </p:pic>
        <p:pic>
          <p:nvPicPr>
            <p:cNvPr id="922" name="Google Shape;922;g39b2c9dab85_0_2130"/>
            <p:cNvPicPr preferRelativeResize="0"/>
            <p:nvPr/>
          </p:nvPicPr>
          <p:blipFill rotWithShape="1">
            <a:blip r:embed="rId6">
              <a:alphaModFix/>
            </a:blip>
            <a:srcRect l="40408" t="25333" r="40270" b="24392"/>
            <a:stretch/>
          </p:blipFill>
          <p:spPr>
            <a:xfrm>
              <a:off x="640250" y="797875"/>
              <a:ext cx="2040852" cy="3549649"/>
            </a:xfrm>
            <a:prstGeom prst="rect">
              <a:avLst/>
            </a:prstGeom>
            <a:noFill/>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6"/>
        <p:cNvGrpSpPr/>
        <p:nvPr/>
      </p:nvGrpSpPr>
      <p:grpSpPr>
        <a:xfrm>
          <a:off x="0" y="0"/>
          <a:ext cx="0" cy="0"/>
          <a:chOff x="0" y="0"/>
          <a:chExt cx="0" cy="0"/>
        </a:xfrm>
      </p:grpSpPr>
      <p:sp>
        <p:nvSpPr>
          <p:cNvPr id="927" name="Google Shape;927;g39b2c9dab85_0_2139"/>
          <p:cNvSpPr txBox="1"/>
          <p:nvPr/>
        </p:nvSpPr>
        <p:spPr>
          <a:xfrm>
            <a:off x="524550" y="635400"/>
            <a:ext cx="8296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Safeguarding: </a:t>
            </a:r>
            <a:br>
              <a:rPr lang="en-US" sz="2400" b="1" i="0" u="none" strike="noStrike" cap="none">
                <a:solidFill>
                  <a:srgbClr val="351C5F"/>
                </a:solidFill>
                <a:latin typeface="Fraunces"/>
                <a:ea typeface="Fraunces"/>
                <a:cs typeface="Fraunces"/>
                <a:sym typeface="Fraunces"/>
              </a:rPr>
            </a:br>
            <a:r>
              <a:rPr lang="en-US" sz="2400" b="1" i="0" u="none" strike="noStrike" cap="none">
                <a:solidFill>
                  <a:srgbClr val="351C5F"/>
                </a:solidFill>
                <a:latin typeface="Fraunces"/>
                <a:ea typeface="Fraunces"/>
                <a:cs typeface="Fraunces"/>
                <a:sym typeface="Fraunces"/>
              </a:rPr>
              <a:t>Our duty of care</a:t>
            </a:r>
            <a:endParaRPr sz="2400" b="1" i="0" u="none" strike="noStrike" cap="none">
              <a:solidFill>
                <a:srgbClr val="351C5F"/>
              </a:solidFill>
              <a:latin typeface="Fraunces"/>
              <a:ea typeface="Fraunces"/>
              <a:cs typeface="Fraunces"/>
              <a:sym typeface="Fraunces"/>
            </a:endParaRPr>
          </a:p>
        </p:txBody>
      </p:sp>
      <p:pic>
        <p:nvPicPr>
          <p:cNvPr id="928" name="Google Shape;928;g39b2c9dab85_0_2139"/>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929" name="Google Shape;929;g39b2c9dab85_0_2139"/>
          <p:cNvSpPr txBox="1"/>
          <p:nvPr/>
        </p:nvSpPr>
        <p:spPr>
          <a:xfrm>
            <a:off x="524550" y="2358567"/>
            <a:ext cx="4620300" cy="417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If a user is considered a risk to themselves or from others, our practitioner will ask for their personal details and their consent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to share with external services.</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Even if consent is not given, if our practitioner feels there is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a safeguarding issue then we will still refer, letting the user know who we are passing details to and why.</a:t>
            </a:r>
            <a:endParaRPr sz="1200" b="0" i="0" u="none" strike="noStrike" cap="none">
              <a:solidFill>
                <a:srgbClr val="000000"/>
              </a:solidFill>
              <a:latin typeface="Atkinson Hyperlegible"/>
              <a:ea typeface="Atkinson Hyperlegible"/>
              <a:cs typeface="Atkinson Hyperlegible"/>
              <a:sym typeface="Atkinson Hyperlegible"/>
            </a:endParaRPr>
          </a:p>
          <a:p>
            <a:pPr marL="91440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tkinson Hyperlegible"/>
                <a:ea typeface="Atkinson Hyperlegible"/>
                <a:cs typeface="Atkinson Hyperlegible"/>
                <a:sym typeface="Atkinson Hyperlegible"/>
              </a:rPr>
              <a:t>When we feel a person is in danger we collaborate with emergency services, letting the person know who we are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passing details to and why.</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p:txBody>
      </p:sp>
      <p:pic>
        <p:nvPicPr>
          <p:cNvPr id="930" name="Google Shape;930;g39b2c9dab85_0_2139"/>
          <p:cNvPicPr preferRelativeResize="0"/>
          <p:nvPr/>
        </p:nvPicPr>
        <p:blipFill rotWithShape="1">
          <a:blip r:embed="rId5">
            <a:alphaModFix/>
          </a:blip>
          <a:srcRect/>
          <a:stretch/>
        </p:blipFill>
        <p:spPr>
          <a:xfrm>
            <a:off x="8656100" y="272433"/>
            <a:ext cx="243500" cy="221224"/>
          </a:xfrm>
          <a:prstGeom prst="rect">
            <a:avLst/>
          </a:prstGeom>
          <a:noFill/>
          <a:ln>
            <a:noFill/>
          </a:ln>
        </p:spPr>
      </p:pic>
      <p:pic>
        <p:nvPicPr>
          <p:cNvPr id="931" name="Google Shape;931;g39b2c9dab85_0_2139"/>
          <p:cNvPicPr preferRelativeResize="0"/>
          <p:nvPr/>
        </p:nvPicPr>
        <p:blipFill rotWithShape="1">
          <a:blip r:embed="rId6">
            <a:alphaModFix/>
          </a:blip>
          <a:srcRect/>
          <a:stretch/>
        </p:blipFill>
        <p:spPr>
          <a:xfrm>
            <a:off x="5679351" y="2562161"/>
            <a:ext cx="2976749" cy="19172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5"/>
        <p:cNvGrpSpPr/>
        <p:nvPr/>
      </p:nvGrpSpPr>
      <p:grpSpPr>
        <a:xfrm>
          <a:off x="0" y="0"/>
          <a:ext cx="0" cy="0"/>
          <a:chOff x="0" y="0"/>
          <a:chExt cx="0" cy="0"/>
        </a:xfrm>
      </p:grpSpPr>
      <p:sp>
        <p:nvSpPr>
          <p:cNvPr id="936" name="Google Shape;936;g39b2c9dab85_0_2147"/>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Safeguarding without identifiable information</a:t>
            </a:r>
            <a:endParaRPr sz="2400" b="1" i="0" u="none" strike="noStrike" cap="none">
              <a:solidFill>
                <a:srgbClr val="351C5F"/>
              </a:solidFill>
              <a:latin typeface="Fraunces"/>
              <a:ea typeface="Fraunces"/>
              <a:cs typeface="Fraunces"/>
              <a:sym typeface="Fraunces"/>
            </a:endParaRPr>
          </a:p>
        </p:txBody>
      </p:sp>
      <p:sp>
        <p:nvSpPr>
          <p:cNvPr id="937" name="Google Shape;937;g39b2c9dab85_0_2147"/>
          <p:cNvSpPr txBox="1"/>
          <p:nvPr/>
        </p:nvSpPr>
        <p:spPr>
          <a:xfrm>
            <a:off x="5098400" y="1894933"/>
            <a:ext cx="3500700" cy="44553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We work with a user to reduce risk and develop a safety plan, whilst attempting to understand and address barriers to accessing other services.</a:t>
            </a: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We’ll also provide psychoeducational materials and signpost them to other relevant services. </a:t>
            </a: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Our anonymity supports effective safeguarding rather than acting as a barrier. We believe someone who is actively choosing to seek help is taking a really positive step for themselves.</a:t>
            </a: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0D172C"/>
                </a:solidFill>
                <a:latin typeface="Atkinson Hyperlegible"/>
                <a:ea typeface="Atkinson Hyperlegible"/>
                <a:cs typeface="Atkinson Hyperlegible"/>
                <a:sym typeface="Atkinson Hyperlegible"/>
              </a:rPr>
              <a:t>Our users consistently tell us that the anonymity aspect enables them to share things that they wouldn’t otherwise.</a:t>
            </a:r>
            <a:endParaRPr sz="12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0D172C"/>
              </a:solidFill>
              <a:latin typeface="Atkinson Hyperlegible"/>
              <a:ea typeface="Atkinson Hyperlegible"/>
              <a:cs typeface="Atkinson Hyperlegible"/>
              <a:sym typeface="Atkinson Hyperlegible"/>
            </a:endParaRPr>
          </a:p>
        </p:txBody>
      </p:sp>
      <p:pic>
        <p:nvPicPr>
          <p:cNvPr id="938" name="Google Shape;938;g39b2c9dab85_0_2147"/>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939" name="Google Shape;939;g39b2c9dab85_0_2147"/>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940" name="Google Shape;940;g39b2c9dab85_0_2147"/>
          <p:cNvPicPr preferRelativeResize="0"/>
          <p:nvPr/>
        </p:nvPicPr>
        <p:blipFill rotWithShape="1">
          <a:blip r:embed="rId5">
            <a:alphaModFix/>
          </a:blip>
          <a:srcRect/>
          <a:stretch/>
        </p:blipFill>
        <p:spPr>
          <a:xfrm>
            <a:off x="614900" y="2076100"/>
            <a:ext cx="4156175" cy="2481926"/>
          </a:xfrm>
          <a:prstGeom prst="rect">
            <a:avLst/>
          </a:prstGeom>
          <a:noFill/>
          <a:ln>
            <a:noFill/>
          </a:ln>
        </p:spPr>
      </p:pic>
      <p:pic>
        <p:nvPicPr>
          <p:cNvPr id="941" name="Google Shape;941;g39b2c9dab85_0_2147"/>
          <p:cNvPicPr preferRelativeResize="0"/>
          <p:nvPr/>
        </p:nvPicPr>
        <p:blipFill rotWithShape="1">
          <a:blip r:embed="rId6">
            <a:alphaModFix/>
          </a:blip>
          <a:srcRect/>
          <a:stretch/>
        </p:blipFill>
        <p:spPr>
          <a:xfrm>
            <a:off x="8656100" y="272420"/>
            <a:ext cx="243500" cy="221224"/>
          </a:xfrm>
          <a:prstGeom prst="rect">
            <a:avLst/>
          </a:prstGeom>
          <a:noFill/>
          <a:ln>
            <a:noFill/>
          </a:ln>
        </p:spPr>
      </p:pic>
      <p:pic>
        <p:nvPicPr>
          <p:cNvPr id="942" name="Google Shape;942;g39b2c9dab85_0_2147"/>
          <p:cNvPicPr preferRelativeResize="0"/>
          <p:nvPr/>
        </p:nvPicPr>
        <p:blipFill rotWithShape="1">
          <a:blip r:embed="rId6">
            <a:alphaModFix/>
          </a:blip>
          <a:srcRect/>
          <a:stretch/>
        </p:blipFill>
        <p:spPr>
          <a:xfrm>
            <a:off x="8656100" y="272433"/>
            <a:ext cx="243500" cy="2212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g389dbf357e6_0_0"/>
          <p:cNvSpPr txBox="1"/>
          <p:nvPr/>
        </p:nvSpPr>
        <p:spPr>
          <a:xfrm>
            <a:off x="3302000" y="254000"/>
            <a:ext cx="5559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b="1"/>
              <a:t>ELSA Training</a:t>
            </a:r>
            <a:endParaRPr sz="2200" b="1"/>
          </a:p>
          <a:p>
            <a:pPr marL="0" lvl="0" indent="0" algn="ctr" rtl="0">
              <a:spcBef>
                <a:spcPts val="0"/>
              </a:spcBef>
              <a:spcAft>
                <a:spcPts val="0"/>
              </a:spcAft>
              <a:buNone/>
            </a:pPr>
            <a:r>
              <a:rPr lang="en-US" sz="2200" b="1"/>
              <a:t>Emotional Literacy Support Assistant</a:t>
            </a:r>
            <a:endParaRPr sz="2200" b="1"/>
          </a:p>
        </p:txBody>
      </p:sp>
      <p:sp>
        <p:nvSpPr>
          <p:cNvPr id="630" name="Google Shape;630;g389dbf357e6_0_0"/>
          <p:cNvSpPr txBox="1"/>
          <p:nvPr/>
        </p:nvSpPr>
        <p:spPr>
          <a:xfrm>
            <a:off x="3186950" y="1115900"/>
            <a:ext cx="5789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An Emotional Literacy Support Assistant (ELSA) is a trained learning support assistant based at a school. The ELSA's role is to support the social/emotional wellbeing of pupils. They are trained by Educational Psychologists and receive ongoing group supervision.</a:t>
            </a:r>
            <a:endParaRPr/>
          </a:p>
        </p:txBody>
      </p:sp>
      <p:sp>
        <p:nvSpPr>
          <p:cNvPr id="631" name="Google Shape;631;g389dbf357e6_0_0"/>
          <p:cNvSpPr txBox="1"/>
          <p:nvPr/>
        </p:nvSpPr>
        <p:spPr>
          <a:xfrm>
            <a:off x="92400" y="1916300"/>
            <a:ext cx="5625300" cy="498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b="1"/>
              <a:t>6 Days Training</a:t>
            </a:r>
            <a:endParaRPr sz="1600" b="1"/>
          </a:p>
          <a:p>
            <a:pPr marL="0" lvl="0" indent="0" algn="l" rtl="0">
              <a:spcBef>
                <a:spcPts val="0"/>
              </a:spcBef>
              <a:spcAft>
                <a:spcPts val="0"/>
              </a:spcAft>
              <a:buNone/>
            </a:pPr>
            <a:r>
              <a:rPr lang="en-US"/>
              <a:t>Day 1 	 Wednesday 	21st January 2026</a:t>
            </a:r>
            <a:endParaRPr/>
          </a:p>
          <a:p>
            <a:pPr marL="0" lvl="0" indent="0" algn="l" rtl="0">
              <a:spcBef>
                <a:spcPts val="0"/>
              </a:spcBef>
              <a:spcAft>
                <a:spcPts val="0"/>
              </a:spcAft>
              <a:buNone/>
            </a:pPr>
            <a:r>
              <a:rPr lang="en-US"/>
              <a:t>Day 2 	Thursday 		22nd January 2026</a:t>
            </a:r>
            <a:endParaRPr/>
          </a:p>
          <a:p>
            <a:pPr marL="0" lvl="0" indent="0" algn="l" rtl="0">
              <a:spcBef>
                <a:spcPts val="0"/>
              </a:spcBef>
              <a:spcAft>
                <a:spcPts val="0"/>
              </a:spcAft>
              <a:buNone/>
            </a:pPr>
            <a:r>
              <a:rPr lang="en-US"/>
              <a:t>Day 3  	Wednesday 	28th January 2026</a:t>
            </a:r>
            <a:endParaRPr/>
          </a:p>
          <a:p>
            <a:pPr marL="0" lvl="0" indent="0" algn="l" rtl="0">
              <a:spcBef>
                <a:spcPts val="0"/>
              </a:spcBef>
              <a:spcAft>
                <a:spcPts val="0"/>
              </a:spcAft>
              <a:buNone/>
            </a:pPr>
            <a:r>
              <a:rPr lang="en-US"/>
              <a:t>Day 4  	Thursday 		26th February 2026</a:t>
            </a:r>
            <a:endParaRPr/>
          </a:p>
          <a:p>
            <a:pPr marL="0" lvl="0" indent="0" algn="l" rtl="0">
              <a:spcBef>
                <a:spcPts val="0"/>
              </a:spcBef>
              <a:spcAft>
                <a:spcPts val="0"/>
              </a:spcAft>
              <a:buNone/>
            </a:pPr>
            <a:r>
              <a:rPr lang="en-US"/>
              <a:t>Day 5  	Wednesday 	4th March 2026</a:t>
            </a:r>
            <a:endParaRPr/>
          </a:p>
          <a:p>
            <a:pPr marL="0" lvl="0" indent="0" algn="l" rtl="0">
              <a:spcBef>
                <a:spcPts val="0"/>
              </a:spcBef>
              <a:spcAft>
                <a:spcPts val="0"/>
              </a:spcAft>
              <a:buNone/>
            </a:pPr>
            <a:r>
              <a:rPr lang="en-US"/>
              <a:t>Day 6  	Wednesday 	11th March 2026</a:t>
            </a:r>
            <a:endParaRPr/>
          </a:p>
          <a:p>
            <a:pPr marL="0" lvl="0" indent="0" algn="l" rtl="0">
              <a:spcBef>
                <a:spcPts val="0"/>
              </a:spcBef>
              <a:spcAft>
                <a:spcPts val="0"/>
              </a:spcAft>
              <a:buNone/>
            </a:pPr>
            <a:endParaRPr/>
          </a:p>
          <a:p>
            <a:pPr marL="0" lvl="0" indent="0" algn="l" rtl="0">
              <a:spcBef>
                <a:spcPts val="0"/>
              </a:spcBef>
              <a:spcAft>
                <a:spcPts val="0"/>
              </a:spcAft>
              <a:buNone/>
            </a:pPr>
            <a:r>
              <a:rPr lang="en-US"/>
              <a:t>Cost: 	£575 per ELSA (RBWM) or 7 hours EP Traded time</a:t>
            </a:r>
            <a:endParaRPr/>
          </a:p>
          <a:p>
            <a:pPr marL="457200" lvl="0" indent="457200" algn="l" rtl="0">
              <a:spcBef>
                <a:spcPts val="0"/>
              </a:spcBef>
              <a:spcAft>
                <a:spcPts val="0"/>
              </a:spcAft>
              <a:buNone/>
            </a:pPr>
            <a:r>
              <a:rPr lang="en-US"/>
              <a:t>£675 per ELSA (Outborough and Independent)</a:t>
            </a:r>
            <a:endParaRPr/>
          </a:p>
          <a:p>
            <a:pPr marL="0" lvl="0" indent="0" algn="l" rtl="0">
              <a:spcBef>
                <a:spcPts val="0"/>
              </a:spcBef>
              <a:spcAft>
                <a:spcPts val="0"/>
              </a:spcAft>
              <a:buNone/>
            </a:pPr>
            <a:r>
              <a:rPr lang="en-US"/>
              <a:t>Price includes 6 full days training and 2 supervision sessions for Spring and Summer terms 2026.</a:t>
            </a:r>
            <a:endParaRPr/>
          </a:p>
          <a:p>
            <a:pPr marL="0" lvl="0" indent="0" algn="l" rtl="0">
              <a:spcBef>
                <a:spcPts val="0"/>
              </a:spcBef>
              <a:spcAft>
                <a:spcPts val="0"/>
              </a:spcAft>
              <a:buNone/>
            </a:pPr>
            <a:endParaRPr/>
          </a:p>
          <a:p>
            <a:pPr marL="0" lvl="0" indent="0" algn="l" rtl="0">
              <a:spcBef>
                <a:spcPts val="0"/>
              </a:spcBef>
              <a:spcAft>
                <a:spcPts val="0"/>
              </a:spcAft>
              <a:buNone/>
            </a:pPr>
            <a:r>
              <a:rPr lang="en-US" sz="1600" b="1"/>
              <a:t>Refresher</a:t>
            </a:r>
            <a:endParaRPr sz="1600" b="1"/>
          </a:p>
          <a:p>
            <a:pPr marL="0" lvl="0" indent="0" algn="l" rtl="0">
              <a:spcBef>
                <a:spcPts val="0"/>
              </a:spcBef>
              <a:spcAft>
                <a:spcPts val="0"/>
              </a:spcAft>
              <a:buNone/>
            </a:pPr>
            <a:r>
              <a:rPr lang="en-US"/>
              <a:t>Day 2	Thursday 		22nd January 2026</a:t>
            </a:r>
            <a:endParaRPr/>
          </a:p>
          <a:p>
            <a:pPr marL="0" lvl="0" indent="0" algn="l" rtl="0">
              <a:spcBef>
                <a:spcPts val="0"/>
              </a:spcBef>
              <a:spcAft>
                <a:spcPts val="0"/>
              </a:spcAft>
              <a:buNone/>
            </a:pPr>
            <a:r>
              <a:rPr lang="en-US"/>
              <a:t>Day 3	Wednesday	28th January 2026</a:t>
            </a:r>
            <a:endParaRPr/>
          </a:p>
          <a:p>
            <a:pPr marL="0" lvl="0" indent="0" algn="l" rtl="0">
              <a:spcBef>
                <a:spcPts val="0"/>
              </a:spcBef>
              <a:spcAft>
                <a:spcPts val="0"/>
              </a:spcAft>
              <a:buNone/>
            </a:pPr>
            <a:r>
              <a:rPr lang="en-US"/>
              <a:t>Day 6	Wednesday	11th March 2026</a:t>
            </a:r>
            <a:endParaRPr/>
          </a:p>
          <a:p>
            <a:pPr marL="0" lvl="0" indent="0" algn="l" rtl="0">
              <a:spcBef>
                <a:spcPts val="0"/>
              </a:spcBef>
              <a:spcAft>
                <a:spcPts val="0"/>
              </a:spcAft>
              <a:buNone/>
            </a:pPr>
            <a:endParaRPr/>
          </a:p>
          <a:p>
            <a:pPr marL="0" lvl="0" indent="0" algn="l" rtl="0">
              <a:spcBef>
                <a:spcPts val="0"/>
              </a:spcBef>
              <a:spcAft>
                <a:spcPts val="0"/>
              </a:spcAft>
              <a:buNone/>
            </a:pPr>
            <a:r>
              <a:rPr lang="en-US"/>
              <a:t>Cost: 	£325 per ELSA (RBWM) or 4 hours EP Traded time</a:t>
            </a:r>
            <a:endParaRPr/>
          </a:p>
          <a:p>
            <a:pPr marL="457200" lvl="0" indent="457200" algn="l" rtl="0">
              <a:spcBef>
                <a:spcPts val="0"/>
              </a:spcBef>
              <a:spcAft>
                <a:spcPts val="0"/>
              </a:spcAft>
              <a:buNone/>
            </a:pPr>
            <a:r>
              <a:rPr lang="en-US"/>
              <a:t>£425 per ELSA (Outborough and Independent)</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32" name="Google Shape;632;g389dbf357e6_0_0"/>
          <p:cNvSpPr txBox="1"/>
          <p:nvPr/>
        </p:nvSpPr>
        <p:spPr>
          <a:xfrm>
            <a:off x="302000" y="361700"/>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t>Book your place via the </a:t>
            </a:r>
            <a:r>
              <a:rPr lang="en-US" sz="1900" u="sng">
                <a:solidFill>
                  <a:schemeClr val="hlink"/>
                </a:solidFill>
                <a:hlinkClick r:id="rId3"/>
              </a:rPr>
              <a:t>link</a:t>
            </a:r>
            <a:endParaRPr sz="2400"/>
          </a:p>
        </p:txBody>
      </p:sp>
      <p:pic>
        <p:nvPicPr>
          <p:cNvPr id="633" name="Google Shape;633;g389dbf357e6_0_0"/>
          <p:cNvPicPr preferRelativeResize="0"/>
          <p:nvPr/>
        </p:nvPicPr>
        <p:blipFill>
          <a:blip r:embed="rId4">
            <a:alphaModFix/>
          </a:blip>
          <a:stretch>
            <a:fillRect/>
          </a:stretch>
        </p:blipFill>
        <p:spPr>
          <a:xfrm>
            <a:off x="5717700" y="2882900"/>
            <a:ext cx="3021577" cy="2834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39b2c9dab85_0_2157"/>
          <p:cNvSpPr txBox="1">
            <a:spLocks noGrp="1"/>
          </p:cNvSpPr>
          <p:nvPr>
            <p:ph type="title"/>
          </p:nvPr>
        </p:nvSpPr>
        <p:spPr>
          <a:xfrm>
            <a:off x="673500" y="422567"/>
            <a:ext cx="7797000" cy="7221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US" sz="1660"/>
              <a:t>A trusted ‘front door’ for those who might not otherwise seek support</a:t>
            </a:r>
            <a:endParaRPr sz="1660"/>
          </a:p>
        </p:txBody>
      </p:sp>
      <p:pic>
        <p:nvPicPr>
          <p:cNvPr id="948" name="Google Shape;948;g39b2c9dab85_0_2157" title="Tom_Video_3_-_Gateway__trust.mp4">
            <a:hlinkClick r:id="rId3"/>
          </p:cNvPr>
          <p:cNvPicPr preferRelativeResize="0"/>
          <p:nvPr/>
        </p:nvPicPr>
        <p:blipFill rotWithShape="1">
          <a:blip r:embed="rId4">
            <a:alphaModFix/>
          </a:blip>
          <a:srcRect/>
          <a:stretch/>
        </p:blipFill>
        <p:spPr>
          <a:xfrm>
            <a:off x="1467300" y="1271567"/>
            <a:ext cx="6209412" cy="5297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8"/>
                                        </p:tgtEl>
                                        <p:attrNameLst>
                                          <p:attrName>style.visibility</p:attrName>
                                        </p:attrNameLst>
                                      </p:cBhvr>
                                      <p:to>
                                        <p:strVal val="visible"/>
                                      </p:to>
                                    </p:set>
                                    <p:animEffect transition="in" filter="fade">
                                      <p:cBhvr>
                                        <p:cTn id="7" dur="10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2"/>
        <p:cNvGrpSpPr/>
        <p:nvPr/>
      </p:nvGrpSpPr>
      <p:grpSpPr>
        <a:xfrm>
          <a:off x="0" y="0"/>
          <a:ext cx="0" cy="0"/>
          <a:chOff x="0" y="0"/>
          <a:chExt cx="0" cy="0"/>
        </a:xfrm>
      </p:grpSpPr>
      <p:sp>
        <p:nvSpPr>
          <p:cNvPr id="953" name="Google Shape;953;g39b2c9dab85_0_2162"/>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400" b="1" i="0" u="none" strike="noStrike" cap="none">
                <a:solidFill>
                  <a:srgbClr val="351C5F"/>
                </a:solidFill>
                <a:latin typeface="Fraunces"/>
                <a:ea typeface="Fraunces"/>
                <a:cs typeface="Fraunces"/>
                <a:sym typeface="Fraunces"/>
              </a:rPr>
              <a:t>How Kooth helped Sam*</a:t>
            </a:r>
            <a:endParaRPr sz="2300" b="1" i="0" u="none" strike="noStrike" cap="none">
              <a:solidFill>
                <a:srgbClr val="351C5F"/>
              </a:solidFill>
              <a:latin typeface="Fraunces"/>
              <a:ea typeface="Fraunces"/>
              <a:cs typeface="Fraunces"/>
              <a:sym typeface="Fraunces"/>
            </a:endParaRPr>
          </a:p>
        </p:txBody>
      </p:sp>
      <p:sp>
        <p:nvSpPr>
          <p:cNvPr id="954" name="Google Shape;954;g39b2c9dab85_0_2162"/>
          <p:cNvSpPr txBox="1"/>
          <p:nvPr/>
        </p:nvSpPr>
        <p:spPr>
          <a:xfrm>
            <a:off x="524550" y="1526700"/>
            <a:ext cx="5298600" cy="1214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Sam’s (male, 13 years) experience of grief &amp; loss.</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He suffered anxiety, self harm, loss of appetite, social isolation and shame.</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chemeClr val="dk1"/>
                </a:solidFill>
                <a:latin typeface="Atkinson Hyperlegible"/>
                <a:ea typeface="Atkinson Hyperlegible"/>
                <a:cs typeface="Atkinson Hyperlegible"/>
                <a:sym typeface="Atkinson Hyperlegible"/>
              </a:rPr>
              <a:t>Sam heard about Kooth in a school assembly and liked the sound of an anonymous service.</a:t>
            </a:r>
            <a:endParaRPr sz="1200" b="0" i="0" u="none" strike="noStrike" cap="none">
              <a:solidFill>
                <a:schemeClr val="dk1"/>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Atkinson Hyperlegible"/>
              <a:ea typeface="Atkinson Hyperlegible"/>
              <a:cs typeface="Atkinson Hyperlegible"/>
              <a:sym typeface="Atkinson Hyperlegible"/>
            </a:endParaRPr>
          </a:p>
        </p:txBody>
      </p:sp>
      <p:pic>
        <p:nvPicPr>
          <p:cNvPr id="955" name="Google Shape;955;g39b2c9dab85_0_2162"/>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956" name="Google Shape;956;g39b2c9dab85_0_2162"/>
          <p:cNvSpPr txBox="1"/>
          <p:nvPr/>
        </p:nvSpPr>
        <p:spPr>
          <a:xfrm>
            <a:off x="524550" y="2994800"/>
            <a:ext cx="4227000" cy="372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chemeClr val="dk1"/>
                </a:solidFill>
                <a:latin typeface="Atkinson Hyperlegible"/>
                <a:ea typeface="Atkinson Hyperlegible"/>
                <a:cs typeface="Atkinson Hyperlegible"/>
                <a:sym typeface="Atkinson Hyperlegible"/>
              </a:rPr>
              <a:t>The following interventions on our Structured pathway were used to aid Sam:</a:t>
            </a:r>
            <a:br>
              <a:rPr lang="en-US" sz="1000" b="0" i="0" u="none" strike="noStrike" cap="none">
                <a:solidFill>
                  <a:schemeClr val="dk1"/>
                </a:solidFill>
                <a:latin typeface="Atkinson Hyperlegible"/>
                <a:ea typeface="Atkinson Hyperlegible"/>
                <a:cs typeface="Atkinson Hyperlegible"/>
                <a:sym typeface="Atkinson Hyperlegible"/>
              </a:rPr>
            </a:br>
            <a:endParaRPr sz="1000" b="0" i="0" u="none" strike="noStrike" cap="none">
              <a:solidFill>
                <a:schemeClr val="dk1"/>
              </a:solidFill>
              <a:latin typeface="Atkinson Hyperlegible"/>
              <a:ea typeface="Atkinson Hyperlegible"/>
              <a:cs typeface="Atkinson Hyperlegible"/>
              <a:sym typeface="Atkinson Hyperlegible"/>
            </a:endParaRPr>
          </a:p>
          <a:p>
            <a:pPr marL="457200" marR="0" lvl="0" indent="-292100" algn="l" rtl="0">
              <a:lnSpc>
                <a:spcPct val="115000"/>
              </a:lnSpc>
              <a:spcBef>
                <a:spcPts val="0"/>
              </a:spcBef>
              <a:spcAft>
                <a:spcPts val="0"/>
              </a:spcAft>
              <a:buClr>
                <a:schemeClr val="dk1"/>
              </a:buClr>
              <a:buSzPts val="1000"/>
              <a:buFont typeface="Atkinson Hyperlegible"/>
              <a:buChar char="●"/>
            </a:pPr>
            <a:r>
              <a:rPr lang="en-US" sz="1000" b="0" i="0" u="none" strike="noStrike" cap="none">
                <a:solidFill>
                  <a:schemeClr val="dk1"/>
                </a:solidFill>
                <a:latin typeface="Atkinson Hyperlegible"/>
                <a:ea typeface="Atkinson Hyperlegible"/>
                <a:cs typeface="Atkinson Hyperlegible"/>
                <a:sym typeface="Atkinson Hyperlegible"/>
              </a:rPr>
              <a:t>Used Kooth journal initially to express his thoughts and feelings</a:t>
            </a:r>
            <a:endParaRPr sz="1000" b="0" i="0" u="none" strike="noStrike" cap="none">
              <a:solidFill>
                <a:schemeClr val="dk1"/>
              </a:solidFill>
              <a:latin typeface="Atkinson Hyperlegible"/>
              <a:ea typeface="Atkinson Hyperlegible"/>
              <a:cs typeface="Atkinson Hyperlegible"/>
              <a:sym typeface="Atkinson Hyperlegible"/>
            </a:endParaRPr>
          </a:p>
          <a:p>
            <a:pPr marL="457200" marR="0" lvl="0" indent="-292100" algn="l" rtl="0">
              <a:lnSpc>
                <a:spcPct val="115000"/>
              </a:lnSpc>
              <a:spcBef>
                <a:spcPts val="0"/>
              </a:spcBef>
              <a:spcAft>
                <a:spcPts val="0"/>
              </a:spcAft>
              <a:buClr>
                <a:schemeClr val="dk1"/>
              </a:buClr>
              <a:buSzPts val="1000"/>
              <a:buFont typeface="Atkinson Hyperlegible"/>
              <a:buChar char="●"/>
            </a:pPr>
            <a:r>
              <a:rPr lang="en-US" sz="1000" b="0" i="0" u="none" strike="noStrike" cap="none">
                <a:solidFill>
                  <a:schemeClr val="dk1"/>
                </a:solidFill>
                <a:latin typeface="Atkinson Hyperlegible"/>
                <a:ea typeface="Atkinson Hyperlegible"/>
                <a:cs typeface="Atkinson Hyperlegible"/>
                <a:sym typeface="Atkinson Hyperlegible"/>
              </a:rPr>
              <a:t>Worsening presentation picked up (through moderation) so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chat was recommended (matched with a male counsellor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at his request)</a:t>
            </a:r>
            <a:endParaRPr sz="1000" b="0" i="0" u="none" strike="noStrike" cap="none">
              <a:solidFill>
                <a:schemeClr val="dk1"/>
              </a:solidFill>
              <a:latin typeface="Atkinson Hyperlegible"/>
              <a:ea typeface="Atkinson Hyperlegible"/>
              <a:cs typeface="Atkinson Hyperlegible"/>
              <a:sym typeface="Atkinson Hyperlegible"/>
            </a:endParaRPr>
          </a:p>
          <a:p>
            <a:pPr marL="457200" marR="0" lvl="0" indent="-292100" algn="l" rtl="0">
              <a:lnSpc>
                <a:spcPct val="115000"/>
              </a:lnSpc>
              <a:spcBef>
                <a:spcPts val="0"/>
              </a:spcBef>
              <a:spcAft>
                <a:spcPts val="0"/>
              </a:spcAft>
              <a:buClr>
                <a:schemeClr val="dk1"/>
              </a:buClr>
              <a:buSzPts val="1000"/>
              <a:buFont typeface="Atkinson Hyperlegible"/>
              <a:buChar char="●"/>
            </a:pPr>
            <a:r>
              <a:rPr lang="en-US" sz="1000" b="0" i="0" u="none" strike="noStrike" cap="none">
                <a:solidFill>
                  <a:schemeClr val="dk1"/>
                </a:solidFill>
                <a:latin typeface="Atkinson Hyperlegible"/>
                <a:ea typeface="Atkinson Hyperlegible"/>
                <a:cs typeface="Atkinson Hyperlegible"/>
                <a:sym typeface="Atkinson Hyperlegible"/>
              </a:rPr>
              <a:t>Full risk assessment provided in chat, support given around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self harm, with follow up chat offered for continuity &amp;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further assessment</a:t>
            </a:r>
            <a:endParaRPr sz="1000" b="0" i="0" u="none" strike="noStrike" cap="none">
              <a:solidFill>
                <a:schemeClr val="dk1"/>
              </a:solidFill>
              <a:latin typeface="Atkinson Hyperlegible"/>
              <a:ea typeface="Atkinson Hyperlegible"/>
              <a:cs typeface="Atkinson Hyperlegible"/>
              <a:sym typeface="Atkinson Hyperlegible"/>
            </a:endParaRPr>
          </a:p>
          <a:p>
            <a:pPr marL="457200" marR="0" lvl="0" indent="-292100" algn="l" rtl="0">
              <a:lnSpc>
                <a:spcPct val="115000"/>
              </a:lnSpc>
              <a:spcBef>
                <a:spcPts val="0"/>
              </a:spcBef>
              <a:spcAft>
                <a:spcPts val="0"/>
              </a:spcAft>
              <a:buClr>
                <a:schemeClr val="dk1"/>
              </a:buClr>
              <a:buSzPts val="1000"/>
              <a:buFont typeface="Atkinson Hyperlegible"/>
              <a:buChar char="●"/>
            </a:pPr>
            <a:r>
              <a:rPr lang="en-US" sz="1000" b="0" i="0" u="none" strike="noStrike" cap="none">
                <a:solidFill>
                  <a:schemeClr val="dk1"/>
                </a:solidFill>
                <a:latin typeface="Atkinson Hyperlegible"/>
                <a:ea typeface="Atkinson Hyperlegible"/>
                <a:cs typeface="Atkinson Hyperlegible"/>
                <a:sym typeface="Atkinson Hyperlegible"/>
              </a:rPr>
              <a:t>Joined a forum with other peers about grief and loss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(identified trigger)</a:t>
            </a:r>
            <a:endParaRPr sz="1000" b="0" i="0" u="none" strike="noStrike" cap="none">
              <a:solidFill>
                <a:schemeClr val="dk1"/>
              </a:solidFill>
              <a:latin typeface="Atkinson Hyperlegible"/>
              <a:ea typeface="Atkinson Hyperlegible"/>
              <a:cs typeface="Atkinson Hyperlegible"/>
              <a:sym typeface="Atkinson Hyperlegible"/>
            </a:endParaRPr>
          </a:p>
          <a:p>
            <a:pPr marL="457200" marR="0" lvl="0" indent="-292100" algn="l" rtl="0">
              <a:lnSpc>
                <a:spcPct val="115000"/>
              </a:lnSpc>
              <a:spcBef>
                <a:spcPts val="0"/>
              </a:spcBef>
              <a:spcAft>
                <a:spcPts val="0"/>
              </a:spcAft>
              <a:buClr>
                <a:schemeClr val="dk1"/>
              </a:buClr>
              <a:buSzPts val="1000"/>
              <a:buFont typeface="Atkinson Hyperlegible"/>
              <a:buChar char="●"/>
            </a:pPr>
            <a:r>
              <a:rPr lang="en-US" sz="1000" b="0" i="0" u="none" strike="noStrike" cap="none">
                <a:solidFill>
                  <a:schemeClr val="dk1"/>
                </a:solidFill>
                <a:latin typeface="Atkinson Hyperlegible"/>
                <a:ea typeface="Atkinson Hyperlegible"/>
                <a:cs typeface="Atkinson Hyperlegible"/>
                <a:sym typeface="Atkinson Hyperlegible"/>
              </a:rPr>
              <a:t>Engaged with Kooth’s mini self help activities </a:t>
            </a:r>
            <a:br>
              <a:rPr lang="en-US" sz="1000" b="0" i="0" u="none" strike="noStrike" cap="none">
                <a:solidFill>
                  <a:schemeClr val="dk1"/>
                </a:solidFill>
                <a:latin typeface="Atkinson Hyperlegible"/>
                <a:ea typeface="Atkinson Hyperlegible"/>
                <a:cs typeface="Atkinson Hyperlegible"/>
                <a:sym typeface="Atkinson Hyperlegible"/>
              </a:rPr>
            </a:br>
            <a:r>
              <a:rPr lang="en-US" sz="1000" b="0" i="0" u="none" strike="noStrike" cap="none">
                <a:solidFill>
                  <a:schemeClr val="dk1"/>
                </a:solidFill>
                <a:latin typeface="Atkinson Hyperlegible"/>
                <a:ea typeface="Atkinson Hyperlegible"/>
                <a:cs typeface="Atkinson Hyperlegible"/>
                <a:sym typeface="Atkinson Hyperlegible"/>
              </a:rPr>
              <a:t>recommended by peers</a:t>
            </a:r>
            <a:endParaRPr sz="1000" b="0" i="0" u="none" strike="noStrike" cap="none">
              <a:solidFill>
                <a:schemeClr val="dk1"/>
              </a:solidFill>
              <a:latin typeface="Atkinson Hyperlegible"/>
              <a:ea typeface="Atkinson Hyperlegible"/>
              <a:cs typeface="Atkinson Hyperlegible"/>
              <a:sym typeface="Atkinson Hyperlegible"/>
            </a:endParaRPr>
          </a:p>
        </p:txBody>
      </p:sp>
      <p:pic>
        <p:nvPicPr>
          <p:cNvPr id="957" name="Google Shape;957;g39b2c9dab85_0_2162"/>
          <p:cNvPicPr preferRelativeResize="0"/>
          <p:nvPr/>
        </p:nvPicPr>
        <p:blipFill rotWithShape="1">
          <a:blip r:embed="rId5">
            <a:alphaModFix/>
          </a:blip>
          <a:srcRect/>
          <a:stretch/>
        </p:blipFill>
        <p:spPr>
          <a:xfrm>
            <a:off x="8656100" y="272420"/>
            <a:ext cx="243500" cy="221224"/>
          </a:xfrm>
          <a:prstGeom prst="rect">
            <a:avLst/>
          </a:prstGeom>
          <a:noFill/>
          <a:ln>
            <a:noFill/>
          </a:ln>
        </p:spPr>
      </p:pic>
      <p:sp>
        <p:nvSpPr>
          <p:cNvPr id="958" name="Google Shape;958;g39b2c9dab85_0_2162"/>
          <p:cNvSpPr txBox="1"/>
          <p:nvPr/>
        </p:nvSpPr>
        <p:spPr>
          <a:xfrm>
            <a:off x="524550" y="6438467"/>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tkinson Hyperlegible"/>
                <a:ea typeface="Atkinson Hyperlegible"/>
                <a:cs typeface="Atkinson Hyperlegible"/>
                <a:sym typeface="Atkinson Hyperlegible"/>
              </a:rPr>
              <a:t>*Sam is a pseudonym </a:t>
            </a:r>
            <a:endParaRPr sz="2100" b="0" i="0" u="none" strike="noStrike" cap="none">
              <a:solidFill>
                <a:srgbClr val="000000"/>
              </a:solidFill>
              <a:latin typeface="Atkinson Hyperlegible"/>
              <a:ea typeface="Atkinson Hyperlegible"/>
              <a:cs typeface="Atkinson Hyperlegible"/>
              <a:sym typeface="Atkinson Hyperlegible"/>
            </a:endParaRPr>
          </a:p>
        </p:txBody>
      </p:sp>
      <p:pic>
        <p:nvPicPr>
          <p:cNvPr id="959" name="Google Shape;959;g39b2c9dab85_0_2162"/>
          <p:cNvPicPr preferRelativeResize="0"/>
          <p:nvPr/>
        </p:nvPicPr>
        <p:blipFill rotWithShape="1">
          <a:blip r:embed="rId6">
            <a:alphaModFix/>
          </a:blip>
          <a:srcRect/>
          <a:stretch/>
        </p:blipFill>
        <p:spPr>
          <a:xfrm>
            <a:off x="6278225" y="1526700"/>
            <a:ext cx="1375406" cy="34690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3"/>
        <p:cNvGrpSpPr/>
        <p:nvPr/>
      </p:nvGrpSpPr>
      <p:grpSpPr>
        <a:xfrm>
          <a:off x="0" y="0"/>
          <a:ext cx="0" cy="0"/>
          <a:chOff x="0" y="0"/>
          <a:chExt cx="0" cy="0"/>
        </a:xfrm>
      </p:grpSpPr>
      <p:sp>
        <p:nvSpPr>
          <p:cNvPr id="964" name="Google Shape;964;g39b2c9dab85_0_2172"/>
          <p:cNvSpPr txBox="1"/>
          <p:nvPr/>
        </p:nvSpPr>
        <p:spPr>
          <a:xfrm>
            <a:off x="524550" y="635400"/>
            <a:ext cx="82968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The outcomes for Sam*,</a:t>
            </a:r>
            <a:br>
              <a:rPr lang="en-US" sz="2400" b="1" i="0" u="none" strike="noStrike" cap="none">
                <a:solidFill>
                  <a:srgbClr val="351C5F"/>
                </a:solidFill>
                <a:latin typeface="Fraunces"/>
                <a:ea typeface="Fraunces"/>
                <a:cs typeface="Fraunces"/>
                <a:sym typeface="Fraunces"/>
              </a:rPr>
            </a:br>
            <a:r>
              <a:rPr lang="en-US" sz="2400" b="1" i="0" u="none" strike="noStrike" cap="none">
                <a:solidFill>
                  <a:srgbClr val="351C5F"/>
                </a:solidFill>
                <a:latin typeface="Fraunces"/>
                <a:ea typeface="Fraunces"/>
                <a:cs typeface="Fraunces"/>
                <a:sym typeface="Fraunces"/>
              </a:rPr>
              <a:t>the community and the system</a:t>
            </a:r>
            <a:endParaRPr sz="2500" b="1" i="0" u="none" strike="noStrike" cap="none">
              <a:solidFill>
                <a:srgbClr val="351C5F"/>
              </a:solidFill>
              <a:latin typeface="Fraunces"/>
              <a:ea typeface="Fraunces"/>
              <a:cs typeface="Fraunces"/>
              <a:sym typeface="Fraunces"/>
            </a:endParaRPr>
          </a:p>
        </p:txBody>
      </p:sp>
      <p:sp>
        <p:nvSpPr>
          <p:cNvPr id="965" name="Google Shape;965;g39b2c9dab85_0_2172"/>
          <p:cNvSpPr/>
          <p:nvPr/>
        </p:nvSpPr>
        <p:spPr>
          <a:xfrm>
            <a:off x="589900" y="2632063"/>
            <a:ext cx="2400900" cy="3303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966" name="Google Shape;966;g39b2c9dab85_0_2172"/>
          <p:cNvSpPr/>
          <p:nvPr/>
        </p:nvSpPr>
        <p:spPr>
          <a:xfrm>
            <a:off x="589900" y="3243533"/>
            <a:ext cx="2400900" cy="26919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67" name="Google Shape;967;g39b2c9dab85_0_2172"/>
          <p:cNvSpPr txBox="1">
            <a:spLocks noGrp="1"/>
          </p:cNvSpPr>
          <p:nvPr>
            <p:ph type="title"/>
          </p:nvPr>
        </p:nvSpPr>
        <p:spPr>
          <a:xfrm>
            <a:off x="747400" y="2632067"/>
            <a:ext cx="2400900" cy="5649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US" sz="1500"/>
              <a:t>Structured Pathway </a:t>
            </a:r>
            <a:endParaRPr sz="1500" b="1">
              <a:latin typeface="Fraunces"/>
              <a:ea typeface="Fraunces"/>
              <a:cs typeface="Fraunces"/>
              <a:sym typeface="Fraunces"/>
            </a:endParaRPr>
          </a:p>
        </p:txBody>
      </p:sp>
      <p:sp>
        <p:nvSpPr>
          <p:cNvPr id="968" name="Google Shape;968;g39b2c9dab85_0_2172"/>
          <p:cNvSpPr txBox="1">
            <a:spLocks noGrp="1"/>
          </p:cNvSpPr>
          <p:nvPr>
            <p:ph type="title"/>
          </p:nvPr>
        </p:nvSpPr>
        <p:spPr>
          <a:xfrm>
            <a:off x="747400" y="3429000"/>
            <a:ext cx="2085900" cy="232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CORE-YP score: </a:t>
            </a:r>
            <a:br>
              <a:rPr lang="en-US" sz="1000" b="0">
                <a:latin typeface="Atkinson Hyperlegible"/>
                <a:ea typeface="Atkinson Hyperlegible"/>
                <a:cs typeface="Atkinson Hyperlegible"/>
                <a:sym typeface="Atkinson Hyperlegible"/>
              </a:rPr>
            </a:br>
            <a:r>
              <a:rPr lang="en-US" sz="1000" b="0">
                <a:latin typeface="Atkinson Hyperlegible"/>
                <a:ea typeface="Atkinson Hyperlegible"/>
                <a:cs typeface="Atkinson Hyperlegible"/>
                <a:sym typeface="Atkinson Hyperlegible"/>
              </a:rPr>
              <a:t>from medium to mild </a:t>
            </a: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Risk rating: amber to green</a:t>
            </a: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Presentation: lots of problems </a:t>
            </a:r>
            <a:br>
              <a:rPr lang="en-US" sz="1000" b="0">
                <a:latin typeface="Atkinson Hyperlegible"/>
                <a:ea typeface="Atkinson Hyperlegible"/>
                <a:cs typeface="Atkinson Hyperlegible"/>
                <a:sym typeface="Atkinson Hyperlegible"/>
              </a:rPr>
            </a:br>
            <a:r>
              <a:rPr lang="en-US" sz="1000" b="0">
                <a:latin typeface="Atkinson Hyperlegible"/>
                <a:ea typeface="Atkinson Hyperlegible"/>
                <a:cs typeface="Atkinson Hyperlegible"/>
                <a:sym typeface="Atkinson Hyperlegible"/>
              </a:rPr>
              <a:t>to goal achievement</a:t>
            </a: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Support: from weekly to  asynchronous chat as needed</a:t>
            </a:r>
            <a:endParaRPr sz="1000" b="1">
              <a:latin typeface="Atkinson Hyperlegible"/>
              <a:ea typeface="Atkinson Hyperlegible"/>
              <a:cs typeface="Atkinson Hyperlegible"/>
              <a:sym typeface="Atkinson Hyperlegible"/>
            </a:endParaRPr>
          </a:p>
        </p:txBody>
      </p:sp>
      <p:pic>
        <p:nvPicPr>
          <p:cNvPr id="969" name="Google Shape;969;g39b2c9dab85_0_2172"/>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970" name="Google Shape;970;g39b2c9dab85_0_2172"/>
          <p:cNvSpPr/>
          <p:nvPr/>
        </p:nvSpPr>
        <p:spPr>
          <a:xfrm>
            <a:off x="3242650" y="2632063"/>
            <a:ext cx="2400900" cy="3303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971" name="Google Shape;971;g39b2c9dab85_0_2172"/>
          <p:cNvSpPr/>
          <p:nvPr/>
        </p:nvSpPr>
        <p:spPr>
          <a:xfrm>
            <a:off x="3242650" y="3243533"/>
            <a:ext cx="2400900" cy="26919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2" name="Google Shape;972;g39b2c9dab85_0_2172"/>
          <p:cNvSpPr txBox="1">
            <a:spLocks noGrp="1"/>
          </p:cNvSpPr>
          <p:nvPr>
            <p:ph type="title"/>
          </p:nvPr>
        </p:nvSpPr>
        <p:spPr>
          <a:xfrm>
            <a:off x="3400150" y="2632067"/>
            <a:ext cx="2085900" cy="5649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2400"/>
              <a:buNone/>
            </a:pPr>
            <a:r>
              <a:rPr lang="en-US" sz="1500"/>
              <a:t>Community</a:t>
            </a:r>
            <a:endParaRPr sz="1500" b="1">
              <a:latin typeface="Fraunces"/>
              <a:ea typeface="Fraunces"/>
              <a:cs typeface="Fraunces"/>
              <a:sym typeface="Fraunces"/>
            </a:endParaRPr>
          </a:p>
        </p:txBody>
      </p:sp>
      <p:sp>
        <p:nvSpPr>
          <p:cNvPr id="973" name="Google Shape;973;g39b2c9dab85_0_2172"/>
          <p:cNvSpPr txBox="1">
            <a:spLocks noGrp="1"/>
          </p:cNvSpPr>
          <p:nvPr>
            <p:ph type="title"/>
          </p:nvPr>
        </p:nvSpPr>
        <p:spPr>
          <a:xfrm>
            <a:off x="3400150" y="3429000"/>
            <a:ext cx="2085900" cy="215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Sam still benefited from the other areas of Kooth. The self guided/community elements are always available regardless of what level of professional support a young person is accessing</a:t>
            </a: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Sam went from passive recipient to active user (helping others through content)</a:t>
            </a:r>
            <a:endParaRPr sz="1000" b="0">
              <a:latin typeface="Atkinson Hyperlegible"/>
              <a:ea typeface="Atkinson Hyperlegible"/>
              <a:cs typeface="Atkinson Hyperlegible"/>
              <a:sym typeface="Atkinson Hyperlegible"/>
            </a:endParaRPr>
          </a:p>
        </p:txBody>
      </p:sp>
      <p:pic>
        <p:nvPicPr>
          <p:cNvPr id="974" name="Google Shape;974;g39b2c9dab85_0_2172"/>
          <p:cNvPicPr preferRelativeResize="0"/>
          <p:nvPr/>
        </p:nvPicPr>
        <p:blipFill rotWithShape="1">
          <a:blip r:embed="rId5">
            <a:alphaModFix/>
          </a:blip>
          <a:srcRect/>
          <a:stretch/>
        </p:blipFill>
        <p:spPr>
          <a:xfrm>
            <a:off x="6556977" y="567433"/>
            <a:ext cx="1185697" cy="2990551"/>
          </a:xfrm>
          <a:prstGeom prst="rect">
            <a:avLst/>
          </a:prstGeom>
          <a:noFill/>
          <a:ln>
            <a:noFill/>
          </a:ln>
        </p:spPr>
      </p:pic>
      <p:sp>
        <p:nvSpPr>
          <p:cNvPr id="975" name="Google Shape;975;g39b2c9dab85_0_2172"/>
          <p:cNvSpPr/>
          <p:nvPr/>
        </p:nvSpPr>
        <p:spPr>
          <a:xfrm>
            <a:off x="5895400" y="2632000"/>
            <a:ext cx="2400900" cy="3303300"/>
          </a:xfrm>
          <a:prstGeom prst="roundRect">
            <a:avLst>
              <a:gd name="adj" fmla="val 3680"/>
            </a:avLst>
          </a:prstGeom>
          <a:solidFill>
            <a:srgbClr val="C3BE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3BEFF"/>
              </a:solidFill>
              <a:latin typeface="Arial"/>
              <a:ea typeface="Arial"/>
              <a:cs typeface="Arial"/>
              <a:sym typeface="Arial"/>
            </a:endParaRPr>
          </a:p>
        </p:txBody>
      </p:sp>
      <p:sp>
        <p:nvSpPr>
          <p:cNvPr id="976" name="Google Shape;976;g39b2c9dab85_0_2172"/>
          <p:cNvSpPr/>
          <p:nvPr/>
        </p:nvSpPr>
        <p:spPr>
          <a:xfrm>
            <a:off x="5895400" y="3243467"/>
            <a:ext cx="2400900" cy="2691900"/>
          </a:xfrm>
          <a:prstGeom prst="roundRect">
            <a:avLst>
              <a:gd name="adj" fmla="val 5171"/>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77" name="Google Shape;977;g39b2c9dab85_0_2172"/>
          <p:cNvSpPr txBox="1">
            <a:spLocks noGrp="1"/>
          </p:cNvSpPr>
          <p:nvPr>
            <p:ph type="title"/>
          </p:nvPr>
        </p:nvSpPr>
        <p:spPr>
          <a:xfrm>
            <a:off x="6052900" y="2632000"/>
            <a:ext cx="2085900" cy="564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en-US" sz="1500"/>
              <a:t>System &amp; Financial</a:t>
            </a:r>
            <a:endParaRPr sz="1500" b="1">
              <a:latin typeface="Fraunces"/>
              <a:ea typeface="Fraunces"/>
              <a:cs typeface="Fraunces"/>
              <a:sym typeface="Fraunces"/>
            </a:endParaRPr>
          </a:p>
        </p:txBody>
      </p:sp>
      <p:sp>
        <p:nvSpPr>
          <p:cNvPr id="978" name="Google Shape;978;g39b2c9dab85_0_2172"/>
          <p:cNvSpPr txBox="1">
            <a:spLocks noGrp="1"/>
          </p:cNvSpPr>
          <p:nvPr>
            <p:ph type="title"/>
          </p:nvPr>
        </p:nvSpPr>
        <p:spPr>
          <a:xfrm>
            <a:off x="6052900" y="3429000"/>
            <a:ext cx="2085900" cy="232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Sam has not required more costly and potentially lengthy face to face input OR deteriorated whilst sitting on a waiting list</a:t>
            </a: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endParaRPr sz="1000" b="0">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2400"/>
              <a:buNone/>
            </a:pPr>
            <a:r>
              <a:rPr lang="en-US" sz="1000" b="0">
                <a:latin typeface="Atkinson Hyperlegible"/>
                <a:ea typeface="Atkinson Hyperlegible"/>
                <a:cs typeface="Atkinson Hyperlegible"/>
                <a:sym typeface="Atkinson Hyperlegible"/>
              </a:rPr>
              <a:t>Specialist resources are protected for those who require this level of support</a:t>
            </a:r>
            <a:endParaRPr sz="1000" b="1">
              <a:latin typeface="Atkinson Hyperlegible"/>
              <a:ea typeface="Atkinson Hyperlegible"/>
              <a:cs typeface="Atkinson Hyperlegible"/>
              <a:sym typeface="Atkinson Hyperlegible"/>
            </a:endParaRPr>
          </a:p>
        </p:txBody>
      </p:sp>
      <p:pic>
        <p:nvPicPr>
          <p:cNvPr id="979" name="Google Shape;979;g39b2c9dab85_0_2172"/>
          <p:cNvPicPr preferRelativeResize="0"/>
          <p:nvPr/>
        </p:nvPicPr>
        <p:blipFill rotWithShape="1">
          <a:blip r:embed="rId6">
            <a:alphaModFix/>
          </a:blip>
          <a:srcRect/>
          <a:stretch/>
        </p:blipFill>
        <p:spPr>
          <a:xfrm>
            <a:off x="2731325" y="4138701"/>
            <a:ext cx="633900" cy="247700"/>
          </a:xfrm>
          <a:prstGeom prst="rect">
            <a:avLst/>
          </a:prstGeom>
          <a:noFill/>
          <a:ln>
            <a:noFill/>
          </a:ln>
        </p:spPr>
      </p:pic>
      <p:pic>
        <p:nvPicPr>
          <p:cNvPr id="980" name="Google Shape;980;g39b2c9dab85_0_2172"/>
          <p:cNvPicPr preferRelativeResize="0"/>
          <p:nvPr/>
        </p:nvPicPr>
        <p:blipFill rotWithShape="1">
          <a:blip r:embed="rId6">
            <a:alphaModFix/>
          </a:blip>
          <a:srcRect/>
          <a:stretch/>
        </p:blipFill>
        <p:spPr>
          <a:xfrm>
            <a:off x="5342800" y="4138701"/>
            <a:ext cx="633900" cy="247700"/>
          </a:xfrm>
          <a:prstGeom prst="rect">
            <a:avLst/>
          </a:prstGeom>
          <a:noFill/>
          <a:ln>
            <a:noFill/>
          </a:ln>
        </p:spPr>
      </p:pic>
      <p:sp>
        <p:nvSpPr>
          <p:cNvPr id="981" name="Google Shape;981;g39b2c9dab85_0_2172"/>
          <p:cNvSpPr txBox="1"/>
          <p:nvPr/>
        </p:nvSpPr>
        <p:spPr>
          <a:xfrm>
            <a:off x="524550" y="6438467"/>
            <a:ext cx="30000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000000"/>
                </a:solidFill>
                <a:latin typeface="Atkinson Hyperlegible"/>
                <a:ea typeface="Atkinson Hyperlegible"/>
                <a:cs typeface="Atkinson Hyperlegible"/>
                <a:sym typeface="Atkinson Hyperlegible"/>
              </a:rPr>
              <a:t>*Sam is a pseudonym </a:t>
            </a:r>
            <a:endParaRPr sz="2100" b="0" i="0" u="none" strike="noStrike" cap="none">
              <a:solidFill>
                <a:srgbClr val="000000"/>
              </a:solidFill>
              <a:latin typeface="Atkinson Hyperlegible"/>
              <a:ea typeface="Atkinson Hyperlegible"/>
              <a:cs typeface="Atkinson Hyperlegible"/>
              <a:sym typeface="Atkinson Hyperlegibl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g39b2c9dab85_0_2193"/>
          <p:cNvSpPr txBox="1">
            <a:spLocks noGrp="1"/>
          </p:cNvSpPr>
          <p:nvPr>
            <p:ph type="title"/>
          </p:nvPr>
        </p:nvSpPr>
        <p:spPr>
          <a:xfrm>
            <a:off x="931700" y="196400"/>
            <a:ext cx="7797000" cy="7221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SzPts val="3111"/>
              <a:buNone/>
            </a:pPr>
            <a:r>
              <a:rPr lang="en-US" sz="2400" b="1">
                <a:solidFill>
                  <a:srgbClr val="351C5F"/>
                </a:solidFill>
                <a:latin typeface="Fraunces"/>
                <a:ea typeface="Fraunces"/>
                <a:cs typeface="Fraunces"/>
                <a:sym typeface="Fraunces"/>
              </a:rPr>
              <a:t>Turning the tide on a growing crisis</a:t>
            </a:r>
            <a:endParaRPr/>
          </a:p>
        </p:txBody>
      </p:sp>
      <p:pic>
        <p:nvPicPr>
          <p:cNvPr id="987" name="Google Shape;987;g39b2c9dab85_0_2193" title="Tim B Vid 1 Kooth Purpose_former CEO.mp4">
            <a:hlinkClick r:id="rId3"/>
          </p:cNvPr>
          <p:cNvPicPr preferRelativeResize="0"/>
          <p:nvPr/>
        </p:nvPicPr>
        <p:blipFill rotWithShape="1">
          <a:blip r:embed="rId4">
            <a:alphaModFix/>
          </a:blip>
          <a:srcRect/>
          <a:stretch/>
        </p:blipFill>
        <p:spPr>
          <a:xfrm>
            <a:off x="998837" y="918400"/>
            <a:ext cx="7146326" cy="40198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animEffect transition="in" filter="fade">
                                      <p:cBhvr>
                                        <p:cTn id="7" dur="10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g39b2c9dab85_0_2198"/>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D002D"/>
              </a:buClr>
              <a:buSzPts val="2400"/>
              <a:buFont typeface="Fraunces"/>
              <a:buNone/>
            </a:pPr>
            <a:r>
              <a:rPr lang="en-US" sz="2400" b="1">
                <a:solidFill>
                  <a:srgbClr val="351C5F"/>
                </a:solidFill>
                <a:latin typeface="Fraunces"/>
                <a:ea typeface="Fraunces"/>
                <a:cs typeface="Fraunces"/>
                <a:sym typeface="Fraunces"/>
              </a:rPr>
              <a:t>Fit for the Future</a:t>
            </a:r>
            <a:endParaRPr sz="2400" b="1">
              <a:solidFill>
                <a:srgbClr val="351C5F"/>
              </a:solidFill>
              <a:latin typeface="Fraunces"/>
              <a:ea typeface="Fraunces"/>
              <a:cs typeface="Fraunces"/>
              <a:sym typeface="Fraunces"/>
            </a:endParaRPr>
          </a:p>
        </p:txBody>
      </p:sp>
      <p:sp>
        <p:nvSpPr>
          <p:cNvPr id="993" name="Google Shape;993;g39b2c9dab85_0_2198"/>
          <p:cNvSpPr txBox="1">
            <a:spLocks noGrp="1"/>
          </p:cNvSpPr>
          <p:nvPr>
            <p:ph type="subTitle" idx="1"/>
          </p:nvPr>
        </p:nvSpPr>
        <p:spPr>
          <a:xfrm>
            <a:off x="561975" y="1144067"/>
            <a:ext cx="7797000" cy="539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a:solidFill>
                  <a:schemeClr val="dk1"/>
                </a:solidFill>
                <a:latin typeface="Atkinson Hyperlegible"/>
                <a:ea typeface="Atkinson Hyperlegible"/>
                <a:cs typeface="Atkinson Hyperlegible"/>
                <a:sym typeface="Atkinson Hyperlegible"/>
              </a:rPr>
              <a:t>The NHS’ 10 year plan </a:t>
            </a:r>
            <a:r>
              <a:rPr lang="en-US" sz="1200">
                <a:solidFill>
                  <a:srgbClr val="222222"/>
                </a:solidFill>
                <a:latin typeface="Atkinson Hyperlegible"/>
                <a:ea typeface="Atkinson Hyperlegible"/>
                <a:cs typeface="Atkinson Hyperlegible"/>
                <a:sym typeface="Atkinson Hyperlegible"/>
              </a:rPr>
              <a:t>projects a clear direction for the future centred around working towards 3 key shifts:</a:t>
            </a: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a:p>
            <a:pPr marL="457200" lvl="0" indent="-304800" algn="l" rtl="0">
              <a:lnSpc>
                <a:spcPct val="115000"/>
              </a:lnSpc>
              <a:spcBef>
                <a:spcPts val="0"/>
              </a:spcBef>
              <a:spcAft>
                <a:spcPts val="0"/>
              </a:spcAft>
              <a:buClr>
                <a:srgbClr val="222222"/>
              </a:buClr>
              <a:buSzPts val="1200"/>
              <a:buFont typeface="Atkinson Hyperlegible"/>
              <a:buChar char="●"/>
            </a:pPr>
            <a:r>
              <a:rPr lang="en-US" sz="1200">
                <a:solidFill>
                  <a:srgbClr val="222222"/>
                </a:solidFill>
                <a:latin typeface="Atkinson Hyperlegible"/>
                <a:ea typeface="Atkinson Hyperlegible"/>
                <a:cs typeface="Atkinson Hyperlegible"/>
                <a:sym typeface="Atkinson Hyperlegible"/>
              </a:rPr>
              <a:t>Analogue to </a:t>
            </a:r>
            <a:r>
              <a:rPr lang="en-US" sz="1200" b="1">
                <a:solidFill>
                  <a:srgbClr val="222222"/>
                </a:solidFill>
                <a:latin typeface="Atkinson Hyperlegible"/>
                <a:ea typeface="Atkinson Hyperlegible"/>
                <a:cs typeface="Atkinson Hyperlegible"/>
                <a:sym typeface="Atkinson Hyperlegible"/>
              </a:rPr>
              <a:t>digital</a:t>
            </a:r>
            <a:endParaRPr sz="1200">
              <a:solidFill>
                <a:srgbClr val="222222"/>
              </a:solidFill>
              <a:latin typeface="Atkinson Hyperlegible"/>
              <a:ea typeface="Atkinson Hyperlegible"/>
              <a:cs typeface="Atkinson Hyperlegible"/>
              <a:sym typeface="Atkinson Hyperlegible"/>
            </a:endParaRPr>
          </a:p>
          <a:p>
            <a:pPr marL="0" lvl="0" indent="0" algn="l" rtl="0">
              <a:lnSpc>
                <a:spcPct val="100000"/>
              </a:lnSpc>
              <a:spcBef>
                <a:spcPts val="0"/>
              </a:spcBef>
              <a:spcAft>
                <a:spcPts val="0"/>
              </a:spcAft>
              <a:buSzPts val="1800"/>
              <a:buNone/>
            </a:pPr>
            <a:r>
              <a:rPr lang="en-US" sz="1200">
                <a:solidFill>
                  <a:schemeClr val="dk1"/>
                </a:solidFill>
                <a:latin typeface="Atkinson Hyperlegible"/>
                <a:ea typeface="Atkinson Hyperlegible"/>
                <a:cs typeface="Atkinson Hyperlegible"/>
                <a:sym typeface="Atkinson Hyperlegible"/>
              </a:rPr>
              <a:t>Kooth delivers digital, clinically-governed mental health support accessible via any device without the need for referrals or waiting lists. By offering scalable and stigma-free support, Kooth exemplifies how digital innovation can transform mental healthcare delivery</a:t>
            </a:r>
            <a:endParaRPr sz="1200">
              <a:solidFill>
                <a:srgbClr val="222222"/>
              </a:solidFill>
              <a:latin typeface="Atkinson Hyperlegible"/>
              <a:ea typeface="Atkinson Hyperlegible"/>
              <a:cs typeface="Atkinson Hyperlegible"/>
              <a:sym typeface="Atkinson Hyperlegible"/>
            </a:endParaRPr>
          </a:p>
          <a:p>
            <a:pPr marL="0" lvl="0" indent="0" algn="l" rtl="0">
              <a:lnSpc>
                <a:spcPct val="115000"/>
              </a:lnSpc>
              <a:spcBef>
                <a:spcPts val="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a:p>
            <a:pPr marL="457200" lvl="0" indent="-304800" algn="l" rtl="0">
              <a:lnSpc>
                <a:spcPct val="115000"/>
              </a:lnSpc>
              <a:spcBef>
                <a:spcPts val="0"/>
              </a:spcBef>
              <a:spcAft>
                <a:spcPts val="0"/>
              </a:spcAft>
              <a:buClr>
                <a:srgbClr val="222222"/>
              </a:buClr>
              <a:buSzPts val="1200"/>
              <a:buFont typeface="Atkinson Hyperlegible"/>
              <a:buChar char="●"/>
            </a:pPr>
            <a:r>
              <a:rPr lang="en-US" sz="1200">
                <a:solidFill>
                  <a:srgbClr val="222222"/>
                </a:solidFill>
                <a:latin typeface="Atkinson Hyperlegible"/>
                <a:ea typeface="Atkinson Hyperlegible"/>
                <a:cs typeface="Atkinson Hyperlegible"/>
                <a:sym typeface="Atkinson Hyperlegible"/>
              </a:rPr>
              <a:t>Sickness to </a:t>
            </a:r>
            <a:r>
              <a:rPr lang="en-US" sz="1200" b="1">
                <a:solidFill>
                  <a:srgbClr val="222222"/>
                </a:solidFill>
                <a:latin typeface="Atkinson Hyperlegible"/>
                <a:ea typeface="Atkinson Hyperlegible"/>
                <a:cs typeface="Atkinson Hyperlegible"/>
                <a:sym typeface="Atkinson Hyperlegible"/>
              </a:rPr>
              <a:t>prevention</a:t>
            </a:r>
            <a:endParaRPr sz="1200" b="1">
              <a:solidFill>
                <a:srgbClr val="222222"/>
              </a:solidFill>
              <a:latin typeface="Atkinson Hyperlegible"/>
              <a:ea typeface="Atkinson Hyperlegible"/>
              <a:cs typeface="Atkinson Hyperlegible"/>
              <a:sym typeface="Atkinson Hyperlegible"/>
            </a:endParaRPr>
          </a:p>
          <a:p>
            <a:pPr marL="0" lvl="0" indent="0" algn="l" rtl="0">
              <a:lnSpc>
                <a:spcPct val="115000"/>
              </a:lnSpc>
              <a:spcBef>
                <a:spcPts val="0"/>
              </a:spcBef>
              <a:spcAft>
                <a:spcPts val="0"/>
              </a:spcAft>
              <a:buClr>
                <a:schemeClr val="dk1"/>
              </a:buClr>
              <a:buSzPts val="1100"/>
              <a:buFont typeface="Arial"/>
              <a:buNone/>
            </a:pPr>
            <a:r>
              <a:rPr lang="en-US" sz="1200">
                <a:solidFill>
                  <a:schemeClr val="dk1"/>
                </a:solidFill>
                <a:latin typeface="Atkinson Hyperlegible"/>
                <a:ea typeface="Atkinson Hyperlegible"/>
                <a:cs typeface="Atkinson Hyperlegible"/>
                <a:sym typeface="Atkinson Hyperlegible"/>
              </a:rPr>
              <a:t>Kooth offers early intervention and prevention designed to reduce escalation. However, our open access means we do see young people who need immediate support. Early intervention and prevention are crucial in providing safe spaces to talk, and digital services can effectively work with people to create harm reduction strategies and develop safety plans</a:t>
            </a:r>
            <a:endParaRPr sz="1200">
              <a:solidFill>
                <a:schemeClr val="dk1"/>
              </a:solidFill>
              <a:latin typeface="Atkinson Hyperlegible"/>
              <a:ea typeface="Atkinson Hyperlegible"/>
              <a:cs typeface="Atkinson Hyperlegible"/>
              <a:sym typeface="Atkinson Hyperlegible"/>
            </a:endParaRPr>
          </a:p>
          <a:p>
            <a:pPr marL="457200" marR="0" lvl="0" indent="-304800" algn="l" rtl="0">
              <a:lnSpc>
                <a:spcPct val="115000"/>
              </a:lnSpc>
              <a:spcBef>
                <a:spcPts val="1200"/>
              </a:spcBef>
              <a:spcAft>
                <a:spcPts val="0"/>
              </a:spcAft>
              <a:buClr>
                <a:srgbClr val="222222"/>
              </a:buClr>
              <a:buSzPts val="1200"/>
              <a:buFont typeface="Atkinson Hyperlegible"/>
              <a:buChar char="●"/>
            </a:pPr>
            <a:r>
              <a:rPr lang="en-US" sz="1200">
                <a:solidFill>
                  <a:srgbClr val="222222"/>
                </a:solidFill>
                <a:latin typeface="Atkinson Hyperlegible"/>
                <a:ea typeface="Atkinson Hyperlegible"/>
                <a:cs typeface="Atkinson Hyperlegible"/>
                <a:sym typeface="Atkinson Hyperlegible"/>
              </a:rPr>
              <a:t>Hospital to </a:t>
            </a:r>
            <a:r>
              <a:rPr lang="en-US" sz="1200" b="1">
                <a:solidFill>
                  <a:srgbClr val="222222"/>
                </a:solidFill>
                <a:latin typeface="Atkinson Hyperlegible"/>
                <a:ea typeface="Atkinson Hyperlegible"/>
                <a:cs typeface="Atkinson Hyperlegible"/>
                <a:sym typeface="Atkinson Hyperlegible"/>
              </a:rPr>
              <a:t>community</a:t>
            </a:r>
            <a:endParaRPr sz="1200" b="1">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SzPts val="1800"/>
              <a:buNone/>
            </a:pPr>
            <a:r>
              <a:rPr lang="en-US" sz="1200">
                <a:solidFill>
                  <a:srgbClr val="222222"/>
                </a:solidFill>
                <a:latin typeface="Atkinson Hyperlegible"/>
                <a:ea typeface="Atkinson Hyperlegible"/>
                <a:cs typeface="Atkinson Hyperlegible"/>
                <a:sym typeface="Atkinson Hyperlegible"/>
              </a:rPr>
              <a:t>Kooth Engagement Leads are embedded in local communities to work alongside and alleviate pressures on the wider system. We are collaborative partners to support mentally healthier populations. We help de-stigmatise conversations around mental health and broaden access to support, enabling young people to safely connect to and support one another at </a:t>
            </a:r>
            <a:r>
              <a:rPr lang="en-US" sz="1200" u="sng">
                <a:solidFill>
                  <a:schemeClr val="hlink"/>
                </a:solidFill>
                <a:latin typeface="Atkinson Hyperlegible"/>
                <a:ea typeface="Atkinson Hyperlegible"/>
                <a:cs typeface="Atkinson Hyperlegible"/>
                <a:sym typeface="Atkinson Hyperlegible"/>
                <a:hlinkClick r:id="rId3"/>
              </a:rPr>
              <a:t>Kooth.com</a:t>
            </a: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SzPts val="1800"/>
              <a:buNone/>
            </a:pPr>
            <a:r>
              <a:rPr lang="en-US" sz="1200" u="sng">
                <a:solidFill>
                  <a:schemeClr val="hlink"/>
                </a:solidFill>
                <a:latin typeface="Atkinson Hyperlegible"/>
                <a:ea typeface="Atkinson Hyperlegible"/>
                <a:cs typeface="Atkinson Hyperlegible"/>
                <a:sym typeface="Atkinson Hyperlegible"/>
                <a:hlinkClick r:id="rId4"/>
              </a:rPr>
              <a:t>connect.kooth.com/Kooth-in-the-community</a:t>
            </a:r>
            <a:endParaRPr sz="1200">
              <a:solidFill>
                <a:srgbClr val="222222"/>
              </a:solidFill>
              <a:latin typeface="Atkinson Hyperlegible"/>
              <a:ea typeface="Atkinson Hyperlegible"/>
              <a:cs typeface="Atkinson Hyperlegible"/>
              <a:sym typeface="Atkinson Hyperlegible"/>
            </a:endParaRPr>
          </a:p>
          <a:p>
            <a:pPr marL="0" lvl="0" indent="0" algn="l" rtl="0">
              <a:lnSpc>
                <a:spcPct val="115000"/>
              </a:lnSpc>
              <a:spcBef>
                <a:spcPts val="0"/>
              </a:spcBef>
              <a:spcAft>
                <a:spcPts val="0"/>
              </a:spcAft>
              <a:buSzPts val="1800"/>
              <a:buNone/>
            </a:pP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120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Clr>
                <a:schemeClr val="dk1"/>
              </a:buClr>
              <a:buSzPts val="1100"/>
              <a:buFont typeface="Arial"/>
              <a:buNone/>
            </a:pPr>
            <a:endParaRPr sz="1200">
              <a:solidFill>
                <a:srgbClr val="222222"/>
              </a:solidFill>
              <a:latin typeface="Atkinson Hyperlegible"/>
              <a:ea typeface="Atkinson Hyperlegible"/>
              <a:cs typeface="Atkinson Hyperlegible"/>
              <a:sym typeface="Atkinson Hyperlegibl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g39b2c9dab85_0_2203"/>
          <p:cNvSpPr txBox="1">
            <a:spLocks noGrp="1"/>
          </p:cNvSpPr>
          <p:nvPr>
            <p:ph type="title"/>
          </p:nvPr>
        </p:nvSpPr>
        <p:spPr>
          <a:xfrm>
            <a:off x="561975" y="635700"/>
            <a:ext cx="7797000" cy="7221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rgbClr val="0D002D"/>
              </a:buClr>
              <a:buSzPts val="2400"/>
              <a:buFont typeface="Fraunces"/>
              <a:buNone/>
            </a:pPr>
            <a:r>
              <a:rPr lang="en-US" sz="2400" b="1">
                <a:solidFill>
                  <a:srgbClr val="351C5F"/>
                </a:solidFill>
                <a:latin typeface="Fraunces"/>
                <a:ea typeface="Fraunces"/>
                <a:cs typeface="Fraunces"/>
                <a:sym typeface="Fraunces"/>
              </a:rPr>
              <a:t>The role of education and the wider community</a:t>
            </a:r>
            <a:endParaRPr sz="2400" b="1">
              <a:solidFill>
                <a:srgbClr val="351C5F"/>
              </a:solidFill>
              <a:latin typeface="Fraunces"/>
              <a:ea typeface="Fraunces"/>
              <a:cs typeface="Fraunces"/>
              <a:sym typeface="Fraunces"/>
            </a:endParaRPr>
          </a:p>
        </p:txBody>
      </p:sp>
      <p:sp>
        <p:nvSpPr>
          <p:cNvPr id="999" name="Google Shape;999;g39b2c9dab85_0_2203"/>
          <p:cNvSpPr txBox="1">
            <a:spLocks noGrp="1"/>
          </p:cNvSpPr>
          <p:nvPr>
            <p:ph type="subTitle" idx="1"/>
          </p:nvPr>
        </p:nvSpPr>
        <p:spPr>
          <a:xfrm>
            <a:off x="561975" y="1490833"/>
            <a:ext cx="7797000" cy="4392300"/>
          </a:xfrm>
          <a:prstGeom prst="rect">
            <a:avLst/>
          </a:prstGeom>
          <a:noFill/>
          <a:ln>
            <a:noFill/>
          </a:ln>
        </p:spPr>
        <p:txBody>
          <a:bodyPr spcFirstLastPara="1" wrap="square" lIns="91425" tIns="91425" rIns="91425" bIns="91425" anchor="t" anchorCtr="0">
            <a:normAutofit/>
          </a:bodyPr>
          <a:lstStyle/>
          <a:p>
            <a:pPr marL="0" marR="0" lvl="0" indent="0" algn="l" rtl="0">
              <a:lnSpc>
                <a:spcPct val="115000"/>
              </a:lnSpc>
              <a:spcBef>
                <a:spcPts val="0"/>
              </a:spcBef>
              <a:spcAft>
                <a:spcPts val="0"/>
              </a:spcAft>
              <a:buClr>
                <a:schemeClr val="dk1"/>
              </a:buClr>
              <a:buSzPts val="1100"/>
              <a:buFont typeface="Arial"/>
              <a:buNone/>
            </a:pPr>
            <a:r>
              <a:rPr lang="en-US" sz="1200">
                <a:solidFill>
                  <a:srgbClr val="222222"/>
                </a:solidFill>
                <a:latin typeface="Atkinson Hyperlegible"/>
                <a:ea typeface="Atkinson Hyperlegible"/>
                <a:cs typeface="Atkinson Hyperlegible"/>
                <a:sym typeface="Atkinson Hyperlegible"/>
              </a:rPr>
              <a:t>While the primary focus of </a:t>
            </a:r>
            <a:r>
              <a:rPr lang="en-US" sz="1200" i="1">
                <a:solidFill>
                  <a:srgbClr val="222222"/>
                </a:solidFill>
                <a:latin typeface="Atkinson Hyperlegible"/>
                <a:ea typeface="Atkinson Hyperlegible"/>
                <a:cs typeface="Atkinson Hyperlegible"/>
                <a:sym typeface="Atkinson Hyperlegible"/>
              </a:rPr>
              <a:t>Fit for the Future </a:t>
            </a:r>
            <a:r>
              <a:rPr lang="en-US" sz="1200">
                <a:solidFill>
                  <a:srgbClr val="222222"/>
                </a:solidFill>
                <a:latin typeface="Atkinson Hyperlegible"/>
                <a:ea typeface="Atkinson Hyperlegible"/>
                <a:cs typeface="Atkinson Hyperlegible"/>
                <a:sym typeface="Atkinson Hyperlegible"/>
              </a:rPr>
              <a:t>is on healthcare, the plan does highlight the role of education. In aiming to improve access for CYP, expanding support and reducing waiting times, the plan commits to all schools and colleges having MHSTs by 2030 </a:t>
            </a: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SzPts val="1800"/>
              <a:buNone/>
            </a:pPr>
            <a:endParaRPr sz="1200">
              <a:solidFill>
                <a:srgbClr val="222222"/>
              </a:solidFill>
              <a:latin typeface="Atkinson Hyperlegible"/>
              <a:ea typeface="Atkinson Hyperlegible"/>
              <a:cs typeface="Atkinson Hyperlegible"/>
              <a:sym typeface="Atkinson Hyperlegible"/>
            </a:endParaRPr>
          </a:p>
          <a:p>
            <a:pPr marL="0" marR="0" lvl="0" indent="0" algn="l" rtl="0">
              <a:lnSpc>
                <a:spcPct val="115000"/>
              </a:lnSpc>
              <a:spcBef>
                <a:spcPts val="0"/>
              </a:spcBef>
              <a:spcAft>
                <a:spcPts val="0"/>
              </a:spcAft>
              <a:buSzPts val="1800"/>
              <a:buNone/>
            </a:pPr>
            <a:r>
              <a:rPr lang="en-US" sz="1200">
                <a:solidFill>
                  <a:srgbClr val="222222"/>
                </a:solidFill>
                <a:latin typeface="Atkinson Hyperlegible"/>
                <a:ea typeface="Atkinson Hyperlegible"/>
                <a:cs typeface="Atkinson Hyperlegible"/>
                <a:sym typeface="Atkinson Hyperlegible"/>
              </a:rPr>
              <a:t>The plan underlines the importance of collaboration between the NHS, local authorities and education to deliver preventive and community-based support</a:t>
            </a:r>
            <a:endParaRPr sz="1200">
              <a:solidFill>
                <a:srgbClr val="222222"/>
              </a:solidFill>
              <a:latin typeface="Atkinson Hyperlegible"/>
              <a:ea typeface="Atkinson Hyperlegible"/>
              <a:cs typeface="Atkinson Hyperlegible"/>
              <a:sym typeface="Atkinson Hyperlegible"/>
            </a:endParaRPr>
          </a:p>
        </p:txBody>
      </p:sp>
      <p:pic>
        <p:nvPicPr>
          <p:cNvPr id="1000" name="Google Shape;1000;g39b2c9dab85_0_2203"/>
          <p:cNvPicPr preferRelativeResize="0"/>
          <p:nvPr/>
        </p:nvPicPr>
        <p:blipFill rotWithShape="1">
          <a:blip r:embed="rId3">
            <a:alphaModFix/>
          </a:blip>
          <a:srcRect/>
          <a:stretch/>
        </p:blipFill>
        <p:spPr>
          <a:xfrm>
            <a:off x="6043425" y="3840240"/>
            <a:ext cx="2373898" cy="172244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4"/>
        <p:cNvGrpSpPr/>
        <p:nvPr/>
      </p:nvGrpSpPr>
      <p:grpSpPr>
        <a:xfrm>
          <a:off x="0" y="0"/>
          <a:ext cx="0" cy="0"/>
          <a:chOff x="0" y="0"/>
          <a:chExt cx="0" cy="0"/>
        </a:xfrm>
      </p:grpSpPr>
      <p:sp>
        <p:nvSpPr>
          <p:cNvPr id="1005" name="Google Shape;1005;g39b2c9dab85_0_2209"/>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How we work alongside other support services</a:t>
            </a:r>
            <a:endParaRPr sz="2400" b="1" i="0" u="none" strike="noStrike" cap="none">
              <a:solidFill>
                <a:srgbClr val="351C5F"/>
              </a:solidFill>
              <a:latin typeface="Fraunces"/>
              <a:ea typeface="Fraunces"/>
              <a:cs typeface="Fraunces"/>
              <a:sym typeface="Fraunces"/>
            </a:endParaRPr>
          </a:p>
        </p:txBody>
      </p:sp>
      <p:pic>
        <p:nvPicPr>
          <p:cNvPr id="1006" name="Google Shape;1006;g39b2c9dab85_0_2209"/>
          <p:cNvPicPr preferRelativeResize="0"/>
          <p:nvPr/>
        </p:nvPicPr>
        <p:blipFill rotWithShape="1">
          <a:blip r:embed="rId4">
            <a:alphaModFix/>
          </a:blip>
          <a:srcRect/>
          <a:stretch/>
        </p:blipFill>
        <p:spPr>
          <a:xfrm>
            <a:off x="8656100" y="272400"/>
            <a:ext cx="243500" cy="221275"/>
          </a:xfrm>
          <a:prstGeom prst="rect">
            <a:avLst/>
          </a:prstGeom>
          <a:noFill/>
          <a:ln>
            <a:noFill/>
          </a:ln>
        </p:spPr>
      </p:pic>
      <p:sp>
        <p:nvSpPr>
          <p:cNvPr id="1007" name="Google Shape;1007;g39b2c9dab85_0_2209"/>
          <p:cNvSpPr txBox="1"/>
          <p:nvPr/>
        </p:nvSpPr>
        <p:spPr>
          <a:xfrm>
            <a:off x="524550" y="1894933"/>
            <a:ext cx="4443600" cy="41700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00000"/>
              </a:lnSpc>
              <a:spcBef>
                <a:spcPts val="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Support for people whilst waiting for specialist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services including CAMHS</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Help for those that do not meet thresholds/criteria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for other services</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‘Out of hours’ support with practitioners online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until 10pm each night</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Aftercare once discharged from other services</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Support for people who wish to remain anonymous,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or face barriers accessing support services</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Early intervention &amp; prevention: a space to ‘try it out’ </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Safely connect with others who have similar experiences</a:t>
            </a:r>
            <a:endParaRPr sz="1200" b="0" i="0" u="none" strike="noStrike" cap="none">
              <a:solidFill>
                <a:srgbClr val="000000"/>
              </a:solidFill>
              <a:latin typeface="Atkinson Hyperlegible"/>
              <a:ea typeface="Atkinson Hyperlegible"/>
              <a:cs typeface="Atkinson Hyperlegible"/>
              <a:sym typeface="Atkinson Hyperlegible"/>
            </a:endParaRPr>
          </a:p>
          <a:p>
            <a:pPr marL="457200" marR="0" lvl="0" indent="-304800" algn="l" rtl="0">
              <a:lnSpc>
                <a:spcPct val="100000"/>
              </a:lnSpc>
              <a:spcBef>
                <a:spcPts val="300"/>
              </a:spcBef>
              <a:spcAft>
                <a:spcPts val="0"/>
              </a:spcAft>
              <a:buClr>
                <a:srgbClr val="000000"/>
              </a:buClr>
              <a:buSzPts val="1200"/>
              <a:buFont typeface="Atkinson Hyperlegible"/>
              <a:buChar char="●"/>
            </a:pPr>
            <a:r>
              <a:rPr lang="en-US" sz="1200" b="0" i="0" u="none" strike="noStrike" cap="none">
                <a:solidFill>
                  <a:srgbClr val="000000"/>
                </a:solidFill>
                <a:latin typeface="Atkinson Hyperlegible"/>
                <a:ea typeface="Atkinson Hyperlegible"/>
                <a:cs typeface="Atkinson Hyperlegible"/>
                <a:sym typeface="Atkinson Hyperlegible"/>
              </a:rPr>
              <a:t>Reiterating skills and psychoeducation learned </a:t>
            </a:r>
            <a:br>
              <a:rPr lang="en-US" sz="1200" b="0" i="0" u="none" strike="noStrike" cap="none">
                <a:solidFill>
                  <a:srgbClr val="000000"/>
                </a:solidFill>
                <a:latin typeface="Atkinson Hyperlegible"/>
                <a:ea typeface="Atkinson Hyperlegible"/>
                <a:cs typeface="Atkinson Hyperlegible"/>
                <a:sym typeface="Atkinson Hyperlegible"/>
              </a:rPr>
            </a:br>
            <a:r>
              <a:rPr lang="en-US" sz="1200" b="0" i="0" u="none" strike="noStrike" cap="none">
                <a:solidFill>
                  <a:srgbClr val="000000"/>
                </a:solidFill>
                <a:latin typeface="Atkinson Hyperlegible"/>
                <a:ea typeface="Atkinson Hyperlegible"/>
                <a:cs typeface="Atkinson Hyperlegible"/>
                <a:sym typeface="Atkinson Hyperlegible"/>
              </a:rPr>
              <a:t>in other services</a:t>
            </a: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00000"/>
              </a:lnSpc>
              <a:spcBef>
                <a:spcPts val="30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a:p>
            <a:pPr marL="0" marR="0" lvl="0" indent="0" algn="l" rtl="0">
              <a:lnSpc>
                <a:spcPct val="115000"/>
              </a:lnSpc>
              <a:spcBef>
                <a:spcPts val="400"/>
              </a:spcBef>
              <a:spcAft>
                <a:spcPts val="0"/>
              </a:spcAft>
              <a:buClr>
                <a:srgbClr val="000000"/>
              </a:buClr>
              <a:buSzPts val="1200"/>
              <a:buFont typeface="Arial"/>
              <a:buNone/>
            </a:pPr>
            <a:endParaRPr sz="1200" b="0" i="0" u="none" strike="noStrike" cap="none">
              <a:solidFill>
                <a:srgbClr val="000000"/>
              </a:solidFill>
              <a:latin typeface="Atkinson Hyperlegible"/>
              <a:ea typeface="Atkinson Hyperlegible"/>
              <a:cs typeface="Atkinson Hyperlegible"/>
              <a:sym typeface="Atkinson Hyperlegible"/>
            </a:endParaRPr>
          </a:p>
        </p:txBody>
      </p:sp>
      <p:pic>
        <p:nvPicPr>
          <p:cNvPr id="1008" name="Google Shape;1008;g39b2c9dab85_0_2209"/>
          <p:cNvPicPr preferRelativeResize="0"/>
          <p:nvPr/>
        </p:nvPicPr>
        <p:blipFill rotWithShape="1">
          <a:blip r:embed="rId5">
            <a:alphaModFix/>
          </a:blip>
          <a:srcRect/>
          <a:stretch/>
        </p:blipFill>
        <p:spPr>
          <a:xfrm>
            <a:off x="8656100" y="272433"/>
            <a:ext cx="243500" cy="221224"/>
          </a:xfrm>
          <a:prstGeom prst="rect">
            <a:avLst/>
          </a:prstGeom>
          <a:noFill/>
          <a:ln>
            <a:noFill/>
          </a:ln>
        </p:spPr>
      </p:pic>
      <p:pic>
        <p:nvPicPr>
          <p:cNvPr id="1009" name="Google Shape;1009;g39b2c9dab85_0_2209"/>
          <p:cNvPicPr preferRelativeResize="0"/>
          <p:nvPr/>
        </p:nvPicPr>
        <p:blipFill rotWithShape="1">
          <a:blip r:embed="rId6">
            <a:alphaModFix/>
          </a:blip>
          <a:srcRect/>
          <a:stretch/>
        </p:blipFill>
        <p:spPr>
          <a:xfrm>
            <a:off x="5445450" y="1753767"/>
            <a:ext cx="2550052" cy="34336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g39b2c9dab85_0_2217"/>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a:p>
        </p:txBody>
      </p:sp>
      <p:pic>
        <p:nvPicPr>
          <p:cNvPr id="1015" name="Google Shape;1015;g39b2c9dab85_0_2217"/>
          <p:cNvPicPr preferRelativeResize="0"/>
          <p:nvPr/>
        </p:nvPicPr>
        <p:blipFill rotWithShape="1">
          <a:blip r:embed="rId3">
            <a:alphaModFix/>
          </a:blip>
          <a:srcRect/>
          <a:stretch/>
        </p:blipFill>
        <p:spPr>
          <a:xfrm>
            <a:off x="-37075" y="0"/>
            <a:ext cx="9181075" cy="6857999"/>
          </a:xfrm>
          <a:prstGeom prst="rect">
            <a:avLst/>
          </a:prstGeom>
          <a:noFill/>
          <a:ln>
            <a:noFill/>
          </a:ln>
        </p:spPr>
      </p:pic>
      <p:sp>
        <p:nvSpPr>
          <p:cNvPr id="1016" name="Google Shape;1016;g39b2c9dab85_0_2217"/>
          <p:cNvSpPr txBox="1"/>
          <p:nvPr/>
        </p:nvSpPr>
        <p:spPr>
          <a:xfrm>
            <a:off x="157511" y="272395"/>
            <a:ext cx="4414500" cy="585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0" i="0" u="none" strike="noStrike" cap="none">
                <a:solidFill>
                  <a:srgbClr val="362A73"/>
                </a:solidFill>
                <a:latin typeface="Fraunces ExtraBold"/>
                <a:ea typeface="Fraunces ExtraBold"/>
                <a:cs typeface="Fraunces ExtraBold"/>
                <a:sym typeface="Fraunces ExtraBold"/>
              </a:rPr>
              <a:t>Oct/Nov focus</a:t>
            </a:r>
            <a:endParaRPr sz="3800" b="0" i="0" u="none" strike="noStrike" cap="none">
              <a:solidFill>
                <a:srgbClr val="362A73"/>
              </a:solidFill>
              <a:latin typeface="Fraunces ExtraBold"/>
              <a:ea typeface="Fraunces ExtraBold"/>
              <a:cs typeface="Fraunces ExtraBold"/>
              <a:sym typeface="Fraunces ExtraBold"/>
            </a:endParaRPr>
          </a:p>
        </p:txBody>
      </p:sp>
      <p:pic>
        <p:nvPicPr>
          <p:cNvPr id="1017" name="Google Shape;1017;g39b2c9dab85_0_2217"/>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1018" name="Google Shape;1018;g39b2c9dab85_0_2217"/>
          <p:cNvPicPr preferRelativeResize="0"/>
          <p:nvPr/>
        </p:nvPicPr>
        <p:blipFill rotWithShape="1">
          <a:blip r:embed="rId5">
            <a:alphaModFix/>
          </a:blip>
          <a:srcRect/>
          <a:stretch/>
        </p:blipFill>
        <p:spPr>
          <a:xfrm>
            <a:off x="7668500" y="4669667"/>
            <a:ext cx="1425775" cy="1425775"/>
          </a:xfrm>
          <a:prstGeom prst="rect">
            <a:avLst/>
          </a:prstGeom>
          <a:noFill/>
          <a:ln>
            <a:noFill/>
          </a:ln>
        </p:spPr>
      </p:pic>
      <p:pic>
        <p:nvPicPr>
          <p:cNvPr id="1019" name="Google Shape;1019;g39b2c9dab85_0_2217"/>
          <p:cNvPicPr preferRelativeResize="0"/>
          <p:nvPr/>
        </p:nvPicPr>
        <p:blipFill rotWithShape="1">
          <a:blip r:embed="rId6">
            <a:alphaModFix/>
          </a:blip>
          <a:srcRect/>
          <a:stretch/>
        </p:blipFill>
        <p:spPr>
          <a:xfrm>
            <a:off x="7879797" y="5419403"/>
            <a:ext cx="656850" cy="301151"/>
          </a:xfrm>
          <a:prstGeom prst="rect">
            <a:avLst/>
          </a:prstGeom>
          <a:noFill/>
          <a:ln>
            <a:noFill/>
          </a:ln>
        </p:spPr>
      </p:pic>
      <p:pic>
        <p:nvPicPr>
          <p:cNvPr id="1020" name="Google Shape;1020;g39b2c9dab85_0_2217"/>
          <p:cNvPicPr preferRelativeResize="0"/>
          <p:nvPr/>
        </p:nvPicPr>
        <p:blipFill rotWithShape="1">
          <a:blip r:embed="rId7">
            <a:alphaModFix/>
          </a:blip>
          <a:srcRect/>
          <a:stretch/>
        </p:blipFill>
        <p:spPr>
          <a:xfrm>
            <a:off x="3760750" y="1595399"/>
            <a:ext cx="811250" cy="401500"/>
          </a:xfrm>
          <a:prstGeom prst="rect">
            <a:avLst/>
          </a:prstGeom>
          <a:noFill/>
          <a:ln>
            <a:noFill/>
          </a:ln>
        </p:spPr>
      </p:pic>
      <p:pic>
        <p:nvPicPr>
          <p:cNvPr id="1021" name="Google Shape;1021;g39b2c9dab85_0_2217" title="JKR376_05_DianaAwards_MasterLogo_Anti Bully_RGB_With Text-01.jpg"/>
          <p:cNvPicPr preferRelativeResize="0"/>
          <p:nvPr/>
        </p:nvPicPr>
        <p:blipFill rotWithShape="1">
          <a:blip r:embed="rId8">
            <a:alphaModFix/>
          </a:blip>
          <a:srcRect/>
          <a:stretch/>
        </p:blipFill>
        <p:spPr>
          <a:xfrm>
            <a:off x="86375" y="1425167"/>
            <a:ext cx="656850" cy="656850"/>
          </a:xfrm>
          <a:prstGeom prst="rect">
            <a:avLst/>
          </a:prstGeom>
          <a:noFill/>
          <a:ln>
            <a:noFill/>
          </a:ln>
        </p:spPr>
      </p:pic>
      <p:sp>
        <p:nvSpPr>
          <p:cNvPr id="1022" name="Google Shape;1022;g39b2c9dab85_0_2217"/>
          <p:cNvSpPr txBox="1"/>
          <p:nvPr/>
        </p:nvSpPr>
        <p:spPr>
          <a:xfrm>
            <a:off x="468049" y="1587500"/>
            <a:ext cx="3141600" cy="51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Fraunces"/>
                <a:ea typeface="Fraunces"/>
                <a:cs typeface="Fraunces"/>
                <a:sym typeface="Fraunces"/>
              </a:rPr>
              <a:t>Kooth and The Diana Award: </a:t>
            </a:r>
            <a:endParaRPr sz="1200" b="1" i="0" u="none" strike="noStrike" cap="none">
              <a:solidFill>
                <a:schemeClr val="dk1"/>
              </a:solidFill>
              <a:latin typeface="Fraunces"/>
              <a:ea typeface="Fraunces"/>
              <a:cs typeface="Fraunces"/>
              <a:sym typeface="Fraunces"/>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Fraunces"/>
                <a:ea typeface="Fraunces"/>
                <a:cs typeface="Fraunces"/>
                <a:sym typeface="Fraunces"/>
              </a:rPr>
              <a:t>Tackling bullying together</a:t>
            </a:r>
            <a:endParaRPr sz="1200" b="1" i="0" u="none" strike="noStrike" cap="none">
              <a:solidFill>
                <a:schemeClr val="dk1"/>
              </a:solidFill>
              <a:latin typeface="Fraunces"/>
              <a:ea typeface="Fraunces"/>
              <a:cs typeface="Fraunces"/>
              <a:sym typeface="Fraunces"/>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Through our partnership with The Diana Award we set out to raise awareness around bullying - particularly ‘invisible’ cyberbullying which can be hard for parents/carers to spot.</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Together, we produced a short, emotive film based on bullying experiences shared with our mental health practitioners on Kooth. We worked on the concept and script with a panel of young people before filming with a group of talented young actors from the Sylvia Young Theatre School. </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In addition, we commissioned Survation to ask 1000+ 11-18 year olds about their experiences of bullying.</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See </a:t>
            </a:r>
            <a:r>
              <a:rPr lang="en-US" sz="1000" b="0" i="0" u="sng" strike="noStrike" cap="none">
                <a:solidFill>
                  <a:schemeClr val="hlink"/>
                </a:solidFill>
                <a:latin typeface="Atkinson Hyperlegible"/>
                <a:ea typeface="Atkinson Hyperlegible"/>
                <a:cs typeface="Atkinson Hyperlegible"/>
                <a:sym typeface="Atkinson Hyperlegible"/>
                <a:hlinkClick r:id="rId9"/>
              </a:rPr>
              <a:t>this page</a:t>
            </a:r>
            <a:r>
              <a:rPr lang="en-US" sz="1000" b="0" i="0" u="none" strike="noStrike" cap="none">
                <a:solidFill>
                  <a:schemeClr val="dk2"/>
                </a:solidFill>
                <a:latin typeface="Atkinson Hyperlegible"/>
                <a:ea typeface="Atkinson Hyperlegible"/>
                <a:cs typeface="Atkinson Hyperlegible"/>
                <a:sym typeface="Atkinson Hyperlegible"/>
              </a:rPr>
              <a:t> for a summary </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of our campaign.</a:t>
            </a:r>
            <a:endParaRPr sz="1000" b="0" i="0" u="none" strike="noStrike" cap="none">
              <a:solidFill>
                <a:schemeClr val="dk2"/>
              </a:solidFill>
              <a:latin typeface="Atkinson Hyperlegible"/>
              <a:ea typeface="Atkinson Hyperlegible"/>
              <a:cs typeface="Atkinson Hyperlegible"/>
              <a:sym typeface="Atkinson Hyperlegible"/>
            </a:endParaRPr>
          </a:p>
        </p:txBody>
      </p:sp>
      <p:sp>
        <p:nvSpPr>
          <p:cNvPr id="1023" name="Google Shape;1023;g39b2c9dab85_0_2217"/>
          <p:cNvSpPr txBox="1"/>
          <p:nvPr/>
        </p:nvSpPr>
        <p:spPr>
          <a:xfrm>
            <a:off x="4309300" y="1587500"/>
            <a:ext cx="3106200" cy="5145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Fraunces"/>
                <a:ea typeface="Fraunces"/>
                <a:cs typeface="Fraunces"/>
                <a:sym typeface="Fraunces"/>
              </a:rPr>
              <a:t>Kooth and Mind: Supporting conversations around suicide</a:t>
            </a:r>
            <a:endParaRPr sz="1000" b="0" i="0" u="none" strike="noStrike" cap="none">
              <a:solidFill>
                <a:schemeClr val="dk1"/>
              </a:solidFill>
              <a:latin typeface="Atkinson Hyperlegible"/>
              <a:ea typeface="Atkinson Hyperlegible"/>
              <a:cs typeface="Atkinson Hyperlegible"/>
              <a:sym typeface="Atkinson Hyperlegible"/>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We have partnered with Mind to support conversations around suicide, recognising that it might feel difficult knowing how much to ask and what language to use. </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Our memorable ‘ABCD’ guide is aimed at helping people have these important conversations. </a:t>
            </a: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tkinson Hyperlegible"/>
              <a:ea typeface="Atkinson Hyperlegible"/>
              <a:cs typeface="Atkinson Hyperlegible"/>
              <a:sym typeface="Atkinson Hyperlegible"/>
            </a:endParaRPr>
          </a:p>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Atkinson Hyperlegible"/>
                <a:ea typeface="Atkinson Hyperlegible"/>
                <a:cs typeface="Atkinson Hyperlegible"/>
                <a:sym typeface="Atkinson Hyperlegible"/>
              </a:rPr>
              <a:t>We commissioned the brilliant artist Eva Malley to illustrate our text, turning it into a cartoon strip to share as a carousel post on social media. This will be posted on 10th September - World Suicide Prevention Day.</a:t>
            </a:r>
            <a:endParaRPr sz="1000" b="0" i="0" u="none" strike="noStrike" cap="none">
              <a:solidFill>
                <a:schemeClr val="dk2"/>
              </a:solidFill>
              <a:latin typeface="Atkinson Hyperlegible"/>
              <a:ea typeface="Atkinson Hyperlegible"/>
              <a:cs typeface="Atkinson Hyperlegible"/>
              <a:sym typeface="Atkinson Hyperlegible"/>
            </a:endParaRPr>
          </a:p>
        </p:txBody>
      </p:sp>
      <p:pic>
        <p:nvPicPr>
          <p:cNvPr id="1024" name="Google Shape;1024;g39b2c9dab85_0_2217"/>
          <p:cNvPicPr preferRelativeResize="0"/>
          <p:nvPr/>
        </p:nvPicPr>
        <p:blipFill rotWithShape="1">
          <a:blip r:embed="rId10">
            <a:alphaModFix/>
          </a:blip>
          <a:srcRect/>
          <a:stretch/>
        </p:blipFill>
        <p:spPr>
          <a:xfrm>
            <a:off x="6310125" y="5132771"/>
            <a:ext cx="937150" cy="1152351"/>
          </a:xfrm>
          <a:prstGeom prst="rect">
            <a:avLst/>
          </a:prstGeom>
          <a:noFill/>
          <a:ln w="9525" cap="flat" cmpd="sng">
            <a:solidFill>
              <a:schemeClr val="dk2"/>
            </a:solidFill>
            <a:prstDash val="solid"/>
            <a:round/>
            <a:headEnd type="none" w="sm" len="sm"/>
            <a:tailEnd type="none" w="sm" len="sm"/>
          </a:ln>
        </p:spPr>
      </p:pic>
      <p:pic>
        <p:nvPicPr>
          <p:cNvPr id="1025" name="Google Shape;1025;g39b2c9dab85_0_2217">
            <a:hlinkClick r:id="rId11"/>
          </p:cNvPr>
          <p:cNvPicPr preferRelativeResize="0"/>
          <p:nvPr/>
        </p:nvPicPr>
        <p:blipFill rotWithShape="1">
          <a:blip r:embed="rId12">
            <a:alphaModFix/>
          </a:blip>
          <a:srcRect/>
          <a:stretch/>
        </p:blipFill>
        <p:spPr>
          <a:xfrm>
            <a:off x="2430400" y="5419400"/>
            <a:ext cx="1458924" cy="1077200"/>
          </a:xfrm>
          <a:prstGeom prst="rect">
            <a:avLst/>
          </a:prstGeom>
          <a:noFill/>
          <a:ln w="9525" cap="flat" cmpd="sng">
            <a:solidFill>
              <a:schemeClr val="dk1"/>
            </a:solidFill>
            <a:prstDash val="solid"/>
            <a:round/>
            <a:headEnd type="none" w="sm" len="sm"/>
            <a:tailEnd type="none" w="sm" len="sm"/>
          </a:ln>
        </p:spPr>
      </p:pic>
      <p:sp>
        <p:nvSpPr>
          <p:cNvPr id="1026" name="Google Shape;1026;g39b2c9dab85_0_2217">
            <a:hlinkClick r:id="rId11"/>
          </p:cNvPr>
          <p:cNvSpPr/>
          <p:nvPr/>
        </p:nvSpPr>
        <p:spPr>
          <a:xfrm rot="5400000">
            <a:off x="3099000" y="5898133"/>
            <a:ext cx="150300" cy="1173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0"/>
        <p:cNvGrpSpPr/>
        <p:nvPr/>
      </p:nvGrpSpPr>
      <p:grpSpPr>
        <a:xfrm>
          <a:off x="0" y="0"/>
          <a:ext cx="0" cy="0"/>
          <a:chOff x="0" y="0"/>
          <a:chExt cx="0" cy="0"/>
        </a:xfrm>
      </p:grpSpPr>
      <p:sp>
        <p:nvSpPr>
          <p:cNvPr id="1031" name="Google Shape;1031;g39b2c9dab85_0_2233"/>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Signposting</a:t>
            </a:r>
            <a:endParaRPr sz="2400" b="1" i="0" u="none" strike="noStrike" cap="none">
              <a:solidFill>
                <a:srgbClr val="351C5F"/>
              </a:solidFill>
              <a:latin typeface="Fraunces"/>
              <a:ea typeface="Fraunces"/>
              <a:cs typeface="Fraunces"/>
              <a:sym typeface="Fraunces"/>
            </a:endParaRPr>
          </a:p>
        </p:txBody>
      </p:sp>
      <p:sp>
        <p:nvSpPr>
          <p:cNvPr id="1032" name="Google Shape;1032;g39b2c9dab85_0_2233"/>
          <p:cNvSpPr txBox="1"/>
          <p:nvPr/>
        </p:nvSpPr>
        <p:spPr>
          <a:xfrm>
            <a:off x="524550" y="1771567"/>
            <a:ext cx="4530000" cy="3623700"/>
          </a:xfrm>
          <a:prstGeom prst="rect">
            <a:avLst/>
          </a:prstGeom>
          <a:noFill/>
          <a:ln>
            <a:noFill/>
          </a:ln>
        </p:spPr>
        <p:txBody>
          <a:bodyPr spcFirstLastPara="1" wrap="square" lIns="91425" tIns="91425" rIns="91425" bIns="91425" anchor="ctr" anchorCtr="0">
            <a:noAutofit/>
          </a:bodyPr>
          <a:lstStyle/>
          <a:p>
            <a:pPr marL="457200" marR="0" lvl="0" indent="-304800" algn="l" rtl="0">
              <a:lnSpc>
                <a:spcPct val="115000"/>
              </a:lnSpc>
              <a:spcBef>
                <a:spcPts val="0"/>
              </a:spcBef>
              <a:spcAft>
                <a:spcPts val="0"/>
              </a:spcAft>
              <a:buClr>
                <a:srgbClr val="0D172C"/>
              </a:buClr>
              <a:buSzPts val="1200"/>
              <a:buFont typeface="Atkinson Hyperlegible"/>
              <a:buChar char="●"/>
            </a:pPr>
            <a:r>
              <a:rPr lang="en-US" sz="1200" b="0" i="0" u="none" strike="noStrike" cap="none">
                <a:solidFill>
                  <a:srgbClr val="0D172C"/>
                </a:solidFill>
                <a:latin typeface="Atkinson Hyperlegible"/>
                <a:ea typeface="Atkinson Hyperlegible"/>
                <a:cs typeface="Atkinson Hyperlegible"/>
                <a:sym typeface="Atkinson Hyperlegible"/>
              </a:rPr>
              <a:t>Signpost a self-referral to kooth.com with a printed pocket card or A5 leaflet</a:t>
            </a:r>
            <a:endParaRPr sz="1200" b="0" i="0" u="none" strike="noStrike" cap="none">
              <a:solidFill>
                <a:srgbClr val="0D172C"/>
              </a:solidFill>
              <a:latin typeface="Atkinson Hyperlegible"/>
              <a:ea typeface="Atkinson Hyperlegible"/>
              <a:cs typeface="Atkinson Hyperlegible"/>
              <a:sym typeface="Atkinson Hyperlegible"/>
            </a:endParaRPr>
          </a:p>
          <a:p>
            <a:pPr marL="457200" marR="0" lvl="0" indent="-304800" algn="l" rtl="0">
              <a:lnSpc>
                <a:spcPct val="115000"/>
              </a:lnSpc>
              <a:spcBef>
                <a:spcPts val="400"/>
              </a:spcBef>
              <a:spcAft>
                <a:spcPts val="0"/>
              </a:spcAft>
              <a:buClr>
                <a:srgbClr val="0D172C"/>
              </a:buClr>
              <a:buSzPts val="1200"/>
              <a:buFont typeface="Atkinson Hyperlegible"/>
              <a:buChar char="●"/>
            </a:pPr>
            <a:r>
              <a:rPr lang="en-US" sz="1200" b="0" i="0" u="none" strike="noStrike" cap="none">
                <a:solidFill>
                  <a:srgbClr val="0D172C"/>
                </a:solidFill>
                <a:latin typeface="Atkinson Hyperlegible"/>
                <a:ea typeface="Atkinson Hyperlegible"/>
                <a:cs typeface="Atkinson Hyperlegible"/>
                <a:sym typeface="Atkinson Hyperlegible"/>
              </a:rPr>
              <a:t>Signpost in your discharge letters and waiting list letters</a:t>
            </a:r>
            <a:endParaRPr sz="1200" b="0" i="0" u="none" strike="noStrike" cap="none">
              <a:solidFill>
                <a:srgbClr val="0D172C"/>
              </a:solidFill>
              <a:latin typeface="Atkinson Hyperlegible"/>
              <a:ea typeface="Atkinson Hyperlegible"/>
              <a:cs typeface="Atkinson Hyperlegible"/>
              <a:sym typeface="Atkinson Hyperlegible"/>
            </a:endParaRPr>
          </a:p>
          <a:p>
            <a:pPr marL="457200" marR="0" lvl="0" indent="-304800" algn="l" rtl="0">
              <a:lnSpc>
                <a:spcPct val="115000"/>
              </a:lnSpc>
              <a:spcBef>
                <a:spcPts val="400"/>
              </a:spcBef>
              <a:spcAft>
                <a:spcPts val="0"/>
              </a:spcAft>
              <a:buClr>
                <a:srgbClr val="0D172C"/>
              </a:buClr>
              <a:buSzPts val="1200"/>
              <a:buFont typeface="Atkinson Hyperlegible"/>
              <a:buChar char="●"/>
            </a:pPr>
            <a:r>
              <a:rPr lang="en-US" sz="1200" b="0" i="0" u="none" strike="noStrike" cap="none">
                <a:solidFill>
                  <a:srgbClr val="0D172C"/>
                </a:solidFill>
                <a:latin typeface="Atkinson Hyperlegible"/>
                <a:ea typeface="Atkinson Hyperlegible"/>
                <a:cs typeface="Atkinson Hyperlegible"/>
                <a:sym typeface="Atkinson Hyperlegible"/>
              </a:rPr>
              <a:t>Place </a:t>
            </a:r>
            <a:r>
              <a:rPr lang="en-US" sz="1200" b="0" i="0" u="sng" strike="noStrike" cap="none">
                <a:solidFill>
                  <a:schemeClr val="hlink"/>
                </a:solidFill>
                <a:latin typeface="Atkinson Hyperlegible"/>
                <a:ea typeface="Atkinson Hyperlegible"/>
                <a:cs typeface="Atkinson Hyperlegible"/>
                <a:sym typeface="Atkinson Hyperlegible"/>
                <a:hlinkClick r:id="rId4"/>
              </a:rPr>
              <a:t>printed posters</a:t>
            </a:r>
            <a:r>
              <a:rPr lang="en-US" sz="1200" b="0" i="0" u="none" strike="noStrike" cap="none">
                <a:solidFill>
                  <a:srgbClr val="0D172C"/>
                </a:solidFill>
                <a:latin typeface="Atkinson Hyperlegible"/>
                <a:ea typeface="Atkinson Hyperlegible"/>
                <a:cs typeface="Atkinson Hyperlegible"/>
                <a:sym typeface="Atkinson Hyperlegible"/>
              </a:rPr>
              <a:t> in public spaces (including backs of toilet doors) and load a digital poster on waiting room screens</a:t>
            </a:r>
            <a:endParaRPr sz="1200" b="0" i="0" u="none" strike="noStrike" cap="none">
              <a:solidFill>
                <a:srgbClr val="0D172C"/>
              </a:solidFill>
              <a:latin typeface="Atkinson Hyperlegible"/>
              <a:ea typeface="Atkinson Hyperlegible"/>
              <a:cs typeface="Atkinson Hyperlegible"/>
              <a:sym typeface="Atkinson Hyperlegible"/>
            </a:endParaRPr>
          </a:p>
          <a:p>
            <a:pPr marL="457200" marR="0" lvl="0" indent="-304800" algn="l" rtl="0">
              <a:lnSpc>
                <a:spcPct val="115000"/>
              </a:lnSpc>
              <a:spcBef>
                <a:spcPts val="400"/>
              </a:spcBef>
              <a:spcAft>
                <a:spcPts val="0"/>
              </a:spcAft>
              <a:buClr>
                <a:srgbClr val="0D172C"/>
              </a:buClr>
              <a:buSzPts val="1200"/>
              <a:buFont typeface="Atkinson Hyperlegible"/>
              <a:buChar char="●"/>
            </a:pPr>
            <a:r>
              <a:rPr lang="en-US" sz="1200" b="0" i="0" u="none" strike="noStrike" cap="none">
                <a:solidFill>
                  <a:srgbClr val="0D172C"/>
                </a:solidFill>
                <a:latin typeface="Atkinson Hyperlegible"/>
                <a:ea typeface="Atkinson Hyperlegible"/>
                <a:cs typeface="Atkinson Hyperlegible"/>
                <a:sym typeface="Atkinson Hyperlegible"/>
              </a:rPr>
              <a:t>Promote Kooth in your SMS patient messaging, newsletter, social media and website</a:t>
            </a:r>
            <a:endParaRPr sz="1200" b="0" i="0" u="none" strike="noStrike" cap="none">
              <a:solidFill>
                <a:srgbClr val="0D172C"/>
              </a:solidFill>
              <a:latin typeface="Atkinson Hyperlegible"/>
              <a:ea typeface="Atkinson Hyperlegible"/>
              <a:cs typeface="Atkinson Hyperlegible"/>
              <a:sym typeface="Atkinson Hyperlegible"/>
            </a:endParaRPr>
          </a:p>
          <a:p>
            <a:pPr marL="457200" marR="0" lvl="0" indent="-304800" algn="l" rtl="0">
              <a:lnSpc>
                <a:spcPct val="115000"/>
              </a:lnSpc>
              <a:spcBef>
                <a:spcPts val="400"/>
              </a:spcBef>
              <a:spcAft>
                <a:spcPts val="400"/>
              </a:spcAft>
              <a:buClr>
                <a:srgbClr val="0D172C"/>
              </a:buClr>
              <a:buSzPts val="1200"/>
              <a:buFont typeface="Atkinson Hyperlegible"/>
              <a:buChar char="●"/>
            </a:pPr>
            <a:r>
              <a:rPr lang="en-US" sz="1200" b="0" i="0" u="sng" strike="noStrike" cap="none">
                <a:solidFill>
                  <a:schemeClr val="hlink"/>
                </a:solidFill>
                <a:latin typeface="Atkinson Hyperlegible"/>
                <a:ea typeface="Atkinson Hyperlegible"/>
                <a:cs typeface="Atkinson Hyperlegible"/>
                <a:sym typeface="Atkinson Hyperlegible"/>
                <a:hlinkClick r:id="rId5"/>
              </a:rPr>
              <a:t>Sign up</a:t>
            </a:r>
            <a:r>
              <a:rPr lang="en-US" sz="1200" b="0" i="0" u="none" strike="noStrike" cap="none">
                <a:solidFill>
                  <a:srgbClr val="0D172C"/>
                </a:solidFill>
                <a:latin typeface="Atkinson Hyperlegible"/>
                <a:ea typeface="Atkinson Hyperlegible"/>
                <a:cs typeface="Atkinson Hyperlegible"/>
                <a:sym typeface="Atkinson Hyperlegible"/>
              </a:rPr>
              <a:t> to our free monthly newsletter</a:t>
            </a:r>
            <a:endParaRPr sz="1200" b="0" i="0" u="none" strike="noStrike" cap="none">
              <a:solidFill>
                <a:srgbClr val="0D172C"/>
              </a:solidFill>
              <a:latin typeface="Atkinson Hyperlegible"/>
              <a:ea typeface="Atkinson Hyperlegible"/>
              <a:cs typeface="Atkinson Hyperlegible"/>
              <a:sym typeface="Atkinson Hyperlegible"/>
            </a:endParaRPr>
          </a:p>
        </p:txBody>
      </p:sp>
      <p:pic>
        <p:nvPicPr>
          <p:cNvPr id="1033" name="Google Shape;1033;g39b2c9dab85_0_2233"/>
          <p:cNvPicPr preferRelativeResize="0"/>
          <p:nvPr/>
        </p:nvPicPr>
        <p:blipFill rotWithShape="1">
          <a:blip r:embed="rId6">
            <a:alphaModFix/>
          </a:blip>
          <a:srcRect/>
          <a:stretch/>
        </p:blipFill>
        <p:spPr>
          <a:xfrm>
            <a:off x="8656100" y="272400"/>
            <a:ext cx="243500" cy="221275"/>
          </a:xfrm>
          <a:prstGeom prst="rect">
            <a:avLst/>
          </a:prstGeom>
          <a:noFill/>
          <a:ln>
            <a:noFill/>
          </a:ln>
        </p:spPr>
      </p:pic>
      <p:pic>
        <p:nvPicPr>
          <p:cNvPr id="1034" name="Google Shape;1034;g39b2c9dab85_0_2233"/>
          <p:cNvPicPr preferRelativeResize="0"/>
          <p:nvPr/>
        </p:nvPicPr>
        <p:blipFill rotWithShape="1">
          <a:blip r:embed="rId6">
            <a:alphaModFix/>
          </a:blip>
          <a:srcRect/>
          <a:stretch/>
        </p:blipFill>
        <p:spPr>
          <a:xfrm>
            <a:off x="8656100" y="272400"/>
            <a:ext cx="243500" cy="221275"/>
          </a:xfrm>
          <a:prstGeom prst="rect">
            <a:avLst/>
          </a:prstGeom>
          <a:noFill/>
          <a:ln>
            <a:noFill/>
          </a:ln>
        </p:spPr>
      </p:pic>
      <p:sp>
        <p:nvSpPr>
          <p:cNvPr id="1035" name="Google Shape;1035;g39b2c9dab85_0_2233"/>
          <p:cNvSpPr txBox="1"/>
          <p:nvPr/>
        </p:nvSpPr>
        <p:spPr>
          <a:xfrm>
            <a:off x="5994300" y="4629200"/>
            <a:ext cx="1252500" cy="581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US" sz="1200" b="0" i="0" u="none" strike="noStrike" cap="none">
                <a:solidFill>
                  <a:srgbClr val="0D172C"/>
                </a:solidFill>
                <a:latin typeface="Fraunces Medium"/>
                <a:ea typeface="Fraunces Medium"/>
                <a:cs typeface="Fraunces Medium"/>
                <a:sym typeface="Fraunces Medium"/>
              </a:rPr>
              <a:t>Healthcare  booking form</a:t>
            </a:r>
            <a:endParaRPr sz="1200" b="0" i="0" u="none" strike="noStrike" cap="none">
              <a:solidFill>
                <a:srgbClr val="000000"/>
              </a:solidFill>
              <a:latin typeface="Fraunces Medium"/>
              <a:ea typeface="Fraunces Medium"/>
              <a:cs typeface="Fraunces Medium"/>
              <a:sym typeface="Fraunces Medium"/>
            </a:endParaRPr>
          </a:p>
        </p:txBody>
      </p:sp>
      <p:pic>
        <p:nvPicPr>
          <p:cNvPr id="1036" name="Google Shape;1036;g39b2c9dab85_0_2233"/>
          <p:cNvPicPr preferRelativeResize="0"/>
          <p:nvPr/>
        </p:nvPicPr>
        <p:blipFill rotWithShape="1">
          <a:blip r:embed="rId7">
            <a:alphaModFix/>
          </a:blip>
          <a:srcRect/>
          <a:stretch/>
        </p:blipFill>
        <p:spPr>
          <a:xfrm rot="-5400000">
            <a:off x="6361225" y="4225100"/>
            <a:ext cx="532650" cy="209750"/>
          </a:xfrm>
          <a:prstGeom prst="rect">
            <a:avLst/>
          </a:prstGeom>
          <a:noFill/>
          <a:ln>
            <a:noFill/>
          </a:ln>
        </p:spPr>
      </p:pic>
      <p:sp>
        <p:nvSpPr>
          <p:cNvPr id="1037" name="Google Shape;1037;g39b2c9dab85_0_2233"/>
          <p:cNvSpPr txBox="1"/>
          <p:nvPr/>
        </p:nvSpPr>
        <p:spPr>
          <a:xfrm>
            <a:off x="612350" y="5555100"/>
            <a:ext cx="4530000" cy="95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000"/>
              <a:buFont typeface="Arial"/>
              <a:buNone/>
            </a:pPr>
            <a:r>
              <a:rPr lang="en-US" sz="1000" b="0" i="0" u="none" strike="noStrike" cap="none">
                <a:solidFill>
                  <a:srgbClr val="0D172C"/>
                </a:solidFill>
                <a:latin typeface="Atkinson Hyperlegible"/>
                <a:ea typeface="Atkinson Hyperlegible"/>
                <a:cs typeface="Atkinson Hyperlegible"/>
                <a:sym typeface="Atkinson Hyperlegible"/>
              </a:rPr>
              <a:t>We have an engagement team who can provide you with </a:t>
            </a:r>
            <a:br>
              <a:rPr lang="en-US" sz="1000" b="0" i="0" u="none" strike="noStrike" cap="none">
                <a:solidFill>
                  <a:srgbClr val="0D172C"/>
                </a:solidFill>
                <a:latin typeface="Atkinson Hyperlegible"/>
                <a:ea typeface="Atkinson Hyperlegible"/>
                <a:cs typeface="Atkinson Hyperlegible"/>
                <a:sym typeface="Atkinson Hyperlegible"/>
              </a:rPr>
            </a:br>
            <a:r>
              <a:rPr lang="en-US" sz="1000" b="0" i="0" u="none" strike="noStrike" cap="none">
                <a:solidFill>
                  <a:srgbClr val="0D172C"/>
                </a:solidFill>
                <a:latin typeface="Atkinson Hyperlegible"/>
                <a:ea typeface="Atkinson Hyperlegible"/>
                <a:cs typeface="Atkinson Hyperlegible"/>
                <a:sym typeface="Atkinson Hyperlegible"/>
              </a:rPr>
              <a:t>free resources and training about Kooth</a:t>
            </a:r>
            <a:endParaRPr sz="1000" b="0" i="0" u="none" strike="noStrike" cap="none">
              <a:solidFill>
                <a:srgbClr val="0D172C"/>
              </a:solidFill>
              <a:latin typeface="Atkinson Hyperlegible"/>
              <a:ea typeface="Atkinson Hyperlegible"/>
              <a:cs typeface="Atkinson Hyperlegible"/>
              <a:sym typeface="Atkinson Hyperlegible"/>
            </a:endParaRPr>
          </a:p>
          <a:p>
            <a:pPr marL="0" marR="0" lvl="0" indent="0" algn="l" rtl="0">
              <a:lnSpc>
                <a:spcPct val="115000"/>
              </a:lnSpc>
              <a:spcBef>
                <a:spcPts val="400"/>
              </a:spcBef>
              <a:spcAft>
                <a:spcPts val="400"/>
              </a:spcAft>
              <a:buClr>
                <a:srgbClr val="000000"/>
              </a:buClr>
              <a:buSzPts val="1000"/>
              <a:buFont typeface="Arial"/>
              <a:buNone/>
            </a:pPr>
            <a:r>
              <a:rPr lang="en-US" sz="1000" b="1" i="0" u="none" strike="noStrike" cap="none">
                <a:solidFill>
                  <a:srgbClr val="0D172C"/>
                </a:solidFill>
                <a:latin typeface="Atkinson Hyperlegible"/>
                <a:ea typeface="Atkinson Hyperlegible"/>
                <a:cs typeface="Atkinson Hyperlegible"/>
                <a:sym typeface="Atkinson Hyperlegible"/>
              </a:rPr>
              <a:t>Please email kel@kooth.com to contact your local KEL</a:t>
            </a:r>
            <a:endParaRPr sz="1000" b="1" i="0" u="none" strike="noStrike" cap="none">
              <a:solidFill>
                <a:srgbClr val="0D172C"/>
              </a:solidFill>
              <a:latin typeface="Atkinson Hyperlegible"/>
              <a:ea typeface="Atkinson Hyperlegible"/>
              <a:cs typeface="Atkinson Hyperlegible"/>
              <a:sym typeface="Atkinson Hyperlegible"/>
            </a:endParaRPr>
          </a:p>
        </p:txBody>
      </p:sp>
      <p:pic>
        <p:nvPicPr>
          <p:cNvPr id="1038" name="Google Shape;1038;g39b2c9dab85_0_2233"/>
          <p:cNvPicPr preferRelativeResize="0"/>
          <p:nvPr/>
        </p:nvPicPr>
        <p:blipFill rotWithShape="1">
          <a:blip r:embed="rId8">
            <a:alphaModFix/>
          </a:blip>
          <a:srcRect/>
          <a:stretch/>
        </p:blipFill>
        <p:spPr>
          <a:xfrm>
            <a:off x="5994300" y="2183971"/>
            <a:ext cx="1252600" cy="12519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42"/>
        <p:cNvGrpSpPr/>
        <p:nvPr/>
      </p:nvGrpSpPr>
      <p:grpSpPr>
        <a:xfrm>
          <a:off x="0" y="0"/>
          <a:ext cx="0" cy="0"/>
          <a:chOff x="0" y="0"/>
          <a:chExt cx="0" cy="0"/>
        </a:xfrm>
      </p:grpSpPr>
      <p:sp>
        <p:nvSpPr>
          <p:cNvPr id="1043" name="Google Shape;1043;g39b2c9dab85_0_2244"/>
          <p:cNvSpPr txBox="1"/>
          <p:nvPr/>
        </p:nvSpPr>
        <p:spPr>
          <a:xfrm>
            <a:off x="1562550" y="2941505"/>
            <a:ext cx="6018900" cy="5232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rgbClr val="F7A51E"/>
                </a:solidFill>
                <a:latin typeface="Fraunces ExtraBold"/>
                <a:ea typeface="Fraunces ExtraBold"/>
                <a:cs typeface="Fraunces ExtraBold"/>
                <a:sym typeface="Fraunces ExtraBold"/>
              </a:rPr>
              <a:t>Thank you</a:t>
            </a:r>
            <a:endParaRPr sz="3400" b="1" i="0" u="none" strike="noStrike" cap="none">
              <a:solidFill>
                <a:srgbClr val="FAF6F3"/>
              </a:solidFill>
              <a:latin typeface="Fraunces"/>
              <a:ea typeface="Fraunces"/>
              <a:cs typeface="Fraunces"/>
              <a:sym typeface="Fraunces"/>
            </a:endParaRPr>
          </a:p>
        </p:txBody>
      </p:sp>
      <p:sp>
        <p:nvSpPr>
          <p:cNvPr id="1044" name="Google Shape;1044;g39b2c9dab85_0_2244"/>
          <p:cNvSpPr txBox="1"/>
          <p:nvPr/>
        </p:nvSpPr>
        <p:spPr>
          <a:xfrm>
            <a:off x="2526300" y="3740684"/>
            <a:ext cx="4091400" cy="689700"/>
          </a:xfrm>
          <a:prstGeom prst="rect">
            <a:avLst/>
          </a:prstGeom>
          <a:noFill/>
          <a:ln>
            <a:noFill/>
          </a:ln>
        </p:spPr>
        <p:txBody>
          <a:bodyPr spcFirstLastPara="1" wrap="square" lIns="91425" tIns="91425" rIns="91425" bIns="91425" anchor="t"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Atkinson Hyperlegible"/>
                <a:ea typeface="Atkinson Hyperlegible"/>
                <a:cs typeface="Atkinson Hyperlegible"/>
                <a:sym typeface="Atkinson Hyperlegible"/>
              </a:rPr>
              <a:t>Any questions?</a:t>
            </a:r>
            <a:endParaRPr sz="1100" b="0" i="0" u="none" strike="noStrike" cap="none">
              <a:solidFill>
                <a:srgbClr val="FFFFFF"/>
              </a:solidFill>
              <a:latin typeface="Atkinson Hyperlegible"/>
              <a:ea typeface="Atkinson Hyperlegible"/>
              <a:cs typeface="Atkinson Hyperlegible"/>
              <a:sym typeface="Atkinson Hyperlegible"/>
            </a:endParaRPr>
          </a:p>
        </p:txBody>
      </p:sp>
      <p:pic>
        <p:nvPicPr>
          <p:cNvPr id="1045" name="Google Shape;1045;g39b2c9dab85_0_2244"/>
          <p:cNvPicPr preferRelativeResize="0"/>
          <p:nvPr/>
        </p:nvPicPr>
        <p:blipFill rotWithShape="1">
          <a:blip r:embed="rId4">
            <a:alphaModFix/>
          </a:blip>
          <a:srcRect/>
          <a:stretch/>
        </p:blipFill>
        <p:spPr>
          <a:xfrm>
            <a:off x="8656100" y="272411"/>
            <a:ext cx="243500" cy="221271"/>
          </a:xfrm>
          <a:prstGeom prst="rect">
            <a:avLst/>
          </a:prstGeom>
          <a:noFill/>
          <a:ln>
            <a:noFill/>
          </a:ln>
        </p:spPr>
      </p:pic>
      <p:pic>
        <p:nvPicPr>
          <p:cNvPr id="1046" name="Google Shape;1046;g39b2c9dab85_0_2244"/>
          <p:cNvPicPr preferRelativeResize="0"/>
          <p:nvPr/>
        </p:nvPicPr>
        <p:blipFill rotWithShape="1">
          <a:blip r:embed="rId5">
            <a:alphaModFix/>
          </a:blip>
          <a:srcRect/>
          <a:stretch/>
        </p:blipFill>
        <p:spPr>
          <a:xfrm>
            <a:off x="4262675" y="5128900"/>
            <a:ext cx="618675" cy="619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g389dbf357e6_0_22"/>
          <p:cNvSpPr txBox="1"/>
          <p:nvPr/>
        </p:nvSpPr>
        <p:spPr>
          <a:xfrm>
            <a:off x="79375" y="269875"/>
            <a:ext cx="91440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The ELSA refresher training is for ELSAs that have previously completed ELSA training with a provider (usually a local authority service), who are registered with the ELSA Network, and hold the ELSA Network Quality Mark Standard. It is open to ELSAs who have had a break of two or more years from registered ELSA practice. The ELSA should be working within an educational setting and have access to line management from a senior member of staff from this setting. Those wishing to refresh their training, attend three days of the annual six day ELSA training. The three days will cover the key aspects of ELSA practice as follows:</a:t>
            </a:r>
            <a:endParaRPr/>
          </a:p>
          <a:p>
            <a:pPr marL="457200" lvl="0" indent="-317500" algn="l" rtl="0">
              <a:spcBef>
                <a:spcPts val="0"/>
              </a:spcBef>
              <a:spcAft>
                <a:spcPts val="0"/>
              </a:spcAft>
              <a:buSzPts val="1400"/>
              <a:buChar char="●"/>
            </a:pPr>
            <a:r>
              <a:rPr lang="en-US"/>
              <a:t>active listening skills and reflective conversations</a:t>
            </a:r>
            <a:endParaRPr/>
          </a:p>
          <a:p>
            <a:pPr marL="457200" lvl="0" indent="-317500" algn="l" rtl="0">
              <a:spcBef>
                <a:spcPts val="0"/>
              </a:spcBef>
              <a:spcAft>
                <a:spcPts val="0"/>
              </a:spcAft>
              <a:buSzPts val="1400"/>
              <a:buChar char="●"/>
            </a:pPr>
            <a:r>
              <a:rPr lang="en-US"/>
              <a:t>setting SMART (specific, measurable, achievable, relevant, and time-bound) targets and goal</a:t>
            </a:r>
            <a:endParaRPr/>
          </a:p>
          <a:p>
            <a:pPr marL="457200" lvl="0" indent="-317500" algn="l" rtl="0">
              <a:spcBef>
                <a:spcPts val="0"/>
              </a:spcBef>
              <a:spcAft>
                <a:spcPts val="0"/>
              </a:spcAft>
              <a:buSzPts val="1400"/>
              <a:buChar char="●"/>
            </a:pPr>
            <a:r>
              <a:rPr lang="en-US"/>
              <a:t>based outcomes</a:t>
            </a:r>
            <a:endParaRPr/>
          </a:p>
          <a:p>
            <a:pPr marL="457200" lvl="0" indent="-317500" algn="l" rtl="0">
              <a:spcBef>
                <a:spcPts val="0"/>
              </a:spcBef>
              <a:spcAft>
                <a:spcPts val="0"/>
              </a:spcAft>
              <a:buSzPts val="1400"/>
              <a:buChar char="●"/>
            </a:pPr>
            <a:r>
              <a:rPr lang="en-US"/>
              <a:t>ELSA supervision</a:t>
            </a:r>
            <a:endParaRPr/>
          </a:p>
          <a:p>
            <a:pPr marL="457200" lvl="0" indent="-317500" algn="l" rtl="0">
              <a:spcBef>
                <a:spcPts val="0"/>
              </a:spcBef>
              <a:spcAft>
                <a:spcPts val="0"/>
              </a:spcAft>
              <a:buSzPts val="1400"/>
              <a:buChar char="●"/>
            </a:pPr>
            <a:r>
              <a:rPr lang="en-US"/>
              <a:t>emotional literacy</a:t>
            </a:r>
            <a:endParaRPr/>
          </a:p>
          <a:p>
            <a:pPr marL="457200" lvl="0" indent="-317500" algn="l" rtl="0">
              <a:spcBef>
                <a:spcPts val="0"/>
              </a:spcBef>
              <a:spcAft>
                <a:spcPts val="0"/>
              </a:spcAft>
              <a:buSzPts val="1400"/>
              <a:buChar char="●"/>
            </a:pPr>
            <a:r>
              <a:rPr lang="en-US"/>
              <a:t>loss and bereavement</a:t>
            </a:r>
            <a:endParaRPr/>
          </a:p>
          <a:p>
            <a:pPr marL="457200" lvl="0" indent="-317500" algn="l" rtl="0">
              <a:spcBef>
                <a:spcPts val="0"/>
              </a:spcBef>
              <a:spcAft>
                <a:spcPts val="0"/>
              </a:spcAft>
              <a:buSzPts val="1400"/>
              <a:buChar char="●"/>
            </a:pPr>
            <a:r>
              <a:rPr lang="en-US"/>
              <a:t>planning and guidelines for school ELSA implementation</a:t>
            </a:r>
            <a:endParaRPr/>
          </a:p>
          <a:p>
            <a:pPr marL="457200" lvl="0" indent="-317500" algn="l" rtl="0">
              <a:spcBef>
                <a:spcPts val="0"/>
              </a:spcBef>
              <a:spcAft>
                <a:spcPts val="0"/>
              </a:spcAft>
              <a:buSzPts val="1400"/>
              <a:buChar char="●"/>
            </a:pPr>
            <a:r>
              <a:rPr lang="en-US"/>
              <a:t>top tips for ELSAs</a:t>
            </a:r>
            <a:endParaRPr/>
          </a:p>
          <a:p>
            <a:pPr marL="0" lvl="0" indent="0" algn="l" rtl="0">
              <a:spcBef>
                <a:spcPts val="0"/>
              </a:spcBef>
              <a:spcAft>
                <a:spcPts val="0"/>
              </a:spcAft>
              <a:buNone/>
            </a:pPr>
            <a:endParaRPr/>
          </a:p>
        </p:txBody>
      </p:sp>
      <p:sp>
        <p:nvSpPr>
          <p:cNvPr id="640" name="Google Shape;640;g389dbf357e6_0_22"/>
          <p:cNvSpPr txBox="1"/>
          <p:nvPr/>
        </p:nvSpPr>
        <p:spPr>
          <a:xfrm>
            <a:off x="79375" y="3686875"/>
            <a:ext cx="88926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Schools are asked to agree to a number of commitments in order to ensure that ELSA’s work can be optimally effective in school. </a:t>
            </a:r>
            <a:endParaRPr/>
          </a:p>
          <a:p>
            <a:pPr marL="0" lvl="0" indent="0" algn="l" rtl="0">
              <a:spcBef>
                <a:spcPts val="0"/>
              </a:spcBef>
              <a:spcAft>
                <a:spcPts val="0"/>
              </a:spcAft>
              <a:buNone/>
            </a:pPr>
            <a:r>
              <a:rPr lang="en-US"/>
              <a:t>Headteachers are asked to register their commitment as part of the training application process</a:t>
            </a:r>
            <a:endParaRPr/>
          </a:p>
          <a:p>
            <a:pPr marL="0" lvl="0" indent="0" algn="l" rtl="0">
              <a:spcBef>
                <a:spcPts val="0"/>
              </a:spcBef>
              <a:spcAft>
                <a:spcPts val="0"/>
              </a:spcAft>
              <a:buNone/>
            </a:pPr>
            <a:r>
              <a:rPr lang="en-US"/>
              <a:t>ELSAs will need:</a:t>
            </a:r>
            <a:endParaRPr/>
          </a:p>
          <a:p>
            <a:pPr marL="457200" lvl="0" indent="-317500" algn="l" rtl="0">
              <a:spcBef>
                <a:spcPts val="0"/>
              </a:spcBef>
              <a:spcAft>
                <a:spcPts val="0"/>
              </a:spcAft>
              <a:buSzPts val="1400"/>
              <a:buChar char="●"/>
            </a:pPr>
            <a:r>
              <a:rPr lang="en-US"/>
              <a:t>Timetabled time and suitable space to work with identified children</a:t>
            </a:r>
            <a:endParaRPr/>
          </a:p>
          <a:p>
            <a:pPr marL="457200" lvl="0" indent="-317500" algn="l" rtl="0">
              <a:spcBef>
                <a:spcPts val="0"/>
              </a:spcBef>
              <a:spcAft>
                <a:spcPts val="0"/>
              </a:spcAft>
              <a:buSzPts val="1400"/>
              <a:buChar char="●"/>
            </a:pPr>
            <a:r>
              <a:rPr lang="en-US"/>
              <a:t>Access to appropriate material for use with C/YP</a:t>
            </a:r>
            <a:endParaRPr/>
          </a:p>
          <a:p>
            <a:pPr marL="457200" lvl="0" indent="-317500" algn="l" rtl="0">
              <a:spcBef>
                <a:spcPts val="0"/>
              </a:spcBef>
              <a:spcAft>
                <a:spcPts val="0"/>
              </a:spcAft>
              <a:buSzPts val="1400"/>
              <a:buChar char="●"/>
            </a:pPr>
            <a:r>
              <a:rPr lang="en-US"/>
              <a:t>Assistance from a nominated member of senior staff to clarify and enable the ELSA</a:t>
            </a:r>
            <a:endParaRPr/>
          </a:p>
          <a:p>
            <a:pPr marL="457200" lvl="0" indent="-317500" algn="l" rtl="0">
              <a:spcBef>
                <a:spcPts val="0"/>
              </a:spcBef>
              <a:spcAft>
                <a:spcPts val="0"/>
              </a:spcAft>
              <a:buSzPts val="1400"/>
              <a:buChar char="●"/>
            </a:pPr>
            <a:r>
              <a:rPr lang="en-US"/>
              <a:t>role in the school context</a:t>
            </a:r>
            <a:endParaRPr/>
          </a:p>
          <a:p>
            <a:pPr marL="457200" lvl="0" indent="-317500" algn="l" rtl="0">
              <a:spcBef>
                <a:spcPts val="0"/>
              </a:spcBef>
              <a:spcAft>
                <a:spcPts val="0"/>
              </a:spcAft>
              <a:buSzPts val="1400"/>
              <a:buChar char="●"/>
            </a:pPr>
            <a:r>
              <a:rPr lang="en-US"/>
              <a:t>Line management</a:t>
            </a:r>
            <a:endParaRPr/>
          </a:p>
          <a:p>
            <a:pPr marL="457200" lvl="0" indent="-317500" algn="l" rtl="0">
              <a:spcBef>
                <a:spcPts val="0"/>
              </a:spcBef>
              <a:spcAft>
                <a:spcPts val="0"/>
              </a:spcAft>
              <a:buSzPts val="1400"/>
              <a:buChar char="●"/>
            </a:pPr>
            <a:r>
              <a:rPr lang="en-US"/>
              <a:t>Release from school to undertake initial training and regular ELSA support and group supervision (</a:t>
            </a:r>
            <a:r>
              <a:rPr lang="en-US" b="1"/>
              <a:t>a charge will be incurred for supervision from September 2026</a:t>
            </a:r>
            <a:r>
              <a:rPr lang="en-US"/>
              <a:t>)</a:t>
            </a:r>
            <a:endParaRPr/>
          </a:p>
        </p:txBody>
      </p:sp>
      <p:pic>
        <p:nvPicPr>
          <p:cNvPr id="641" name="Google Shape;641;g389dbf357e6_0_22"/>
          <p:cNvPicPr preferRelativeResize="0"/>
          <p:nvPr/>
        </p:nvPicPr>
        <p:blipFill>
          <a:blip r:embed="rId3">
            <a:alphaModFix/>
          </a:blip>
          <a:stretch>
            <a:fillRect/>
          </a:stretch>
        </p:blipFill>
        <p:spPr>
          <a:xfrm>
            <a:off x="6569075" y="2533650"/>
            <a:ext cx="1657350" cy="895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g389582e7f84_0_0"/>
          <p:cNvSpPr txBox="1"/>
          <p:nvPr/>
        </p:nvSpPr>
        <p:spPr>
          <a:xfrm>
            <a:off x="247650" y="2553790"/>
            <a:ext cx="8458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Arial"/>
              <a:buNone/>
            </a:pPr>
            <a:r>
              <a:rPr lang="en-US" sz="4400">
                <a:solidFill>
                  <a:schemeClr val="lt1"/>
                </a:solidFill>
                <a:latin typeface="Calibri"/>
                <a:ea typeface="Calibri"/>
                <a:cs typeface="Calibri"/>
                <a:sym typeface="Calibri"/>
              </a:rPr>
              <a:t>Francesca Wells</a:t>
            </a:r>
            <a:endParaRPr sz="4400" b="0" i="0" u="none" strike="noStrike" cap="none">
              <a:solidFill>
                <a:schemeClr val="lt1"/>
              </a:solidFill>
              <a:latin typeface="Calibri"/>
              <a:ea typeface="Calibri"/>
              <a:cs typeface="Calibri"/>
              <a:sym typeface="Calibri"/>
            </a:endParaRPr>
          </a:p>
          <a:p>
            <a:pPr marL="0" marR="0" lvl="0" indent="0" algn="ctr" rtl="0">
              <a:lnSpc>
                <a:spcPct val="107000"/>
              </a:lnSpc>
              <a:spcBef>
                <a:spcPts val="0"/>
              </a:spcBef>
              <a:spcAft>
                <a:spcPts val="0"/>
              </a:spcAft>
              <a:buClr>
                <a:srgbClr val="000000"/>
              </a:buClr>
              <a:buSzPts val="1400"/>
              <a:buFont typeface="Arial"/>
              <a:buNone/>
            </a:pPr>
            <a:endParaRPr sz="2800" b="1">
              <a:solidFill>
                <a:schemeClr val="lt1"/>
              </a:solidFill>
              <a:latin typeface="Tahoma"/>
              <a:ea typeface="Tahoma"/>
              <a:cs typeface="Tahoma"/>
              <a:sym typeface="Tahoma"/>
            </a:endParaRPr>
          </a:p>
          <a:p>
            <a:pPr marL="0" marR="0" lvl="0" indent="0" algn="ctr" rtl="0">
              <a:lnSpc>
                <a:spcPct val="107000"/>
              </a:lnSpc>
              <a:spcBef>
                <a:spcPts val="800"/>
              </a:spcBef>
              <a:spcAft>
                <a:spcPts val="800"/>
              </a:spcAft>
              <a:buClr>
                <a:srgbClr val="000000"/>
              </a:buClr>
              <a:buSzPts val="1400"/>
              <a:buFont typeface="Arial"/>
              <a:buNone/>
            </a:pPr>
            <a:r>
              <a:rPr lang="en-US" sz="2800" b="1">
                <a:solidFill>
                  <a:schemeClr val="lt1"/>
                </a:solidFill>
                <a:latin typeface="Tahoma"/>
                <a:ea typeface="Tahoma"/>
                <a:cs typeface="Tahoma"/>
                <a:sym typeface="Tahoma"/>
              </a:rPr>
              <a:t>Education Boutique</a:t>
            </a:r>
            <a:r>
              <a:rPr lang="en-US" sz="4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45"/>
          <p:cNvSpPr txBox="1"/>
          <p:nvPr/>
        </p:nvSpPr>
        <p:spPr>
          <a:xfrm>
            <a:off x="342900" y="1760040"/>
            <a:ext cx="8458200" cy="14700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Arial"/>
              <a:buNone/>
            </a:pPr>
            <a:br>
              <a:rPr lang="en-US" sz="4400" b="0" i="0" u="none" strike="noStrike" cap="none">
                <a:solidFill>
                  <a:schemeClr val="lt1"/>
                </a:solidFill>
                <a:latin typeface="Calibri"/>
                <a:ea typeface="Calibri"/>
                <a:cs typeface="Calibri"/>
                <a:sym typeface="Calibri"/>
              </a:rPr>
            </a:br>
            <a:br>
              <a:rPr lang="en-US" sz="4400" b="0" i="0" u="none" strike="noStrike" cap="none">
                <a:solidFill>
                  <a:schemeClr val="lt1"/>
                </a:solidFill>
                <a:latin typeface="Calibri"/>
                <a:ea typeface="Calibri"/>
                <a:cs typeface="Calibri"/>
                <a:sym typeface="Calibri"/>
              </a:rPr>
            </a:br>
            <a:r>
              <a:rPr lang="en-US" sz="4400" b="0" i="0" u="none" strike="noStrike" cap="none">
                <a:solidFill>
                  <a:schemeClr val="lt1"/>
                </a:solidFill>
                <a:latin typeface="Calibri"/>
                <a:ea typeface="Calibri"/>
                <a:cs typeface="Calibri"/>
                <a:sym typeface="Calibri"/>
              </a:rPr>
              <a:t> </a:t>
            </a:r>
            <a:br>
              <a:rPr lang="en-US" sz="4400" b="0" i="0" u="none" strike="noStrike" cap="none">
                <a:solidFill>
                  <a:schemeClr val="lt1"/>
                </a:solidFill>
                <a:latin typeface="Calibri"/>
                <a:ea typeface="Calibri"/>
                <a:cs typeface="Calibri"/>
                <a:sym typeface="Calibri"/>
              </a:rPr>
            </a:br>
            <a:r>
              <a:rPr lang="en-US" sz="4800">
                <a:solidFill>
                  <a:schemeClr val="lt1"/>
                </a:solidFill>
                <a:latin typeface="Calibri"/>
                <a:ea typeface="Calibri"/>
                <a:cs typeface="Calibri"/>
                <a:sym typeface="Calibri"/>
              </a:rPr>
              <a:t>Sarah Collins</a:t>
            </a:r>
            <a:endParaRPr sz="44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4400"/>
              <a:buFont typeface="Arial"/>
              <a:buNone/>
            </a:pPr>
            <a:endParaRPr sz="4400" b="0" i="0" u="none" strike="noStrike" cap="none">
              <a:solidFill>
                <a:schemeClr val="lt1"/>
              </a:solidFill>
              <a:latin typeface="Calibri"/>
              <a:ea typeface="Calibri"/>
              <a:cs typeface="Calibri"/>
              <a:sym typeface="Calibri"/>
            </a:endParaRPr>
          </a:p>
          <a:p>
            <a:pPr marL="0" marR="0" lvl="0" indent="0" algn="ctr" rtl="0">
              <a:lnSpc>
                <a:spcPct val="107000"/>
              </a:lnSpc>
              <a:spcBef>
                <a:spcPts val="0"/>
              </a:spcBef>
              <a:spcAft>
                <a:spcPts val="800"/>
              </a:spcAft>
              <a:buClr>
                <a:srgbClr val="000000"/>
              </a:buClr>
              <a:buSzPts val="1400"/>
              <a:buFont typeface="Arial"/>
              <a:buNone/>
            </a:pPr>
            <a:r>
              <a:rPr lang="en-US" sz="2800" b="1">
                <a:solidFill>
                  <a:schemeClr val="lt1"/>
                </a:solidFill>
                <a:latin typeface="Tahoma"/>
                <a:ea typeface="Tahoma"/>
                <a:cs typeface="Tahoma"/>
                <a:sym typeface="Tahoma"/>
              </a:rPr>
              <a:t>Young Carers</a:t>
            </a:r>
            <a:br>
              <a:rPr lang="en-US" sz="4400" b="0" i="1" u="none" strike="noStrike" cap="none">
                <a:solidFill>
                  <a:schemeClr val="lt1"/>
                </a:solidFill>
                <a:latin typeface="Calibri"/>
                <a:ea typeface="Calibri"/>
                <a:cs typeface="Calibri"/>
                <a:sym typeface="Calibri"/>
              </a:rPr>
            </a:br>
            <a:r>
              <a:rPr lang="en-US" sz="4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058" name="Google Shape;1058;p45"/>
          <p:cNvSpPr txBox="1"/>
          <p:nvPr/>
        </p:nvSpPr>
        <p:spPr>
          <a:xfrm>
            <a:off x="5018567" y="6134986"/>
            <a:ext cx="4229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https://uniqueinclusion.wixsite.com/website-1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g3860e089c09_0_162"/>
          <p:cNvSpPr txBox="1">
            <a:spLocks noGrp="1"/>
          </p:cNvSpPr>
          <p:nvPr>
            <p:ph type="body" idx="1"/>
          </p:nvPr>
        </p:nvSpPr>
        <p:spPr>
          <a:xfrm>
            <a:off x="387687" y="4564129"/>
            <a:ext cx="5623200" cy="1203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BDCF3C"/>
              </a:buClr>
              <a:buSzPts val="2000"/>
              <a:buNone/>
            </a:pPr>
            <a:r>
              <a:rPr lang="en-US">
                <a:solidFill>
                  <a:srgbClr val="8997A0"/>
                </a:solidFill>
                <a:latin typeface="Arial"/>
                <a:ea typeface="Arial"/>
                <a:cs typeface="Arial"/>
                <a:sym typeface="Arial"/>
              </a:rPr>
              <a:t>Family Action Young Carers</a:t>
            </a:r>
            <a:br>
              <a:rPr lang="en-US">
                <a:solidFill>
                  <a:srgbClr val="8997A0"/>
                </a:solidFill>
                <a:latin typeface="Arial"/>
                <a:ea typeface="Arial"/>
                <a:cs typeface="Arial"/>
                <a:sym typeface="Arial"/>
              </a:rPr>
            </a:br>
            <a:r>
              <a:rPr lang="en-US" sz="2000" u="sng">
                <a:solidFill>
                  <a:srgbClr val="8997A0"/>
                </a:solidFill>
                <a:latin typeface="Arial"/>
                <a:ea typeface="Arial"/>
                <a:cs typeface="Arial"/>
                <a:sym typeface="Arial"/>
                <a:hlinkClick r:id="rId3">
                  <a:extLst>
                    <a:ext uri="{A12FA001-AC4F-418D-AE19-62706E023703}">
                      <ahyp:hlinkClr xmlns:ahyp="http://schemas.microsoft.com/office/drawing/2018/hyperlinkcolor" val="tx"/>
                    </a:ext>
                  </a:extLst>
                </a:hlinkClick>
              </a:rPr>
              <a:t>sarah.collin@family-action.org.uk</a:t>
            </a:r>
            <a:endParaRPr/>
          </a:p>
        </p:txBody>
      </p:sp>
      <p:sp>
        <p:nvSpPr>
          <p:cNvPr id="1064" name="Google Shape;1064;g3860e089c09_0_162"/>
          <p:cNvSpPr>
            <a:spLocks noGrp="1"/>
          </p:cNvSpPr>
          <p:nvPr>
            <p:ph type="pic" idx="2"/>
          </p:nvPr>
        </p:nvSpPr>
        <p:spPr>
          <a:xfrm>
            <a:off x="6010797" y="-19455"/>
            <a:ext cx="3133200" cy="5787000"/>
          </a:xfrm>
          <a:prstGeom prst="rect">
            <a:avLst/>
          </a:prstGeom>
          <a:solidFill>
            <a:srgbClr val="178351"/>
          </a:solidFill>
          <a:ln>
            <a:noFill/>
          </a:ln>
        </p:spPr>
        <p:txBody>
          <a:bodyPr/>
          <a:lstStyle/>
          <a:p>
            <a:endParaRPr lang="en-GB"/>
          </a:p>
        </p:txBody>
      </p:sp>
      <p:sp>
        <p:nvSpPr>
          <p:cNvPr id="1065" name="Google Shape;1065;g3860e089c09_0_162"/>
          <p:cNvSpPr txBox="1">
            <a:spLocks noGrp="1"/>
          </p:cNvSpPr>
          <p:nvPr>
            <p:ph type="ctrTitle"/>
          </p:nvPr>
        </p:nvSpPr>
        <p:spPr>
          <a:xfrm>
            <a:off x="387687" y="1915937"/>
            <a:ext cx="5623200" cy="1916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None/>
            </a:pPr>
            <a:r>
              <a:rPr lang="en-US"/>
              <a:t>Supporting Young Carers in Education</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g3860e089c09_0_168"/>
          <p:cNvSpPr txBox="1">
            <a:spLocks noGrp="1"/>
          </p:cNvSpPr>
          <p:nvPr>
            <p:ph type="title"/>
          </p:nvPr>
        </p:nvSpPr>
        <p:spPr>
          <a:xfrm>
            <a:off x="310550" y="416495"/>
            <a:ext cx="85335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Who is a Young Carer?</a:t>
            </a:r>
            <a:endParaRPr/>
          </a:p>
        </p:txBody>
      </p:sp>
      <p:sp>
        <p:nvSpPr>
          <p:cNvPr id="1072" name="Google Shape;1072;g3860e089c09_0_168"/>
          <p:cNvSpPr txBox="1">
            <a:spLocks noGrp="1"/>
          </p:cNvSpPr>
          <p:nvPr>
            <p:ph type="body" idx="1"/>
          </p:nvPr>
        </p:nvSpPr>
        <p:spPr>
          <a:xfrm>
            <a:off x="310552" y="1887636"/>
            <a:ext cx="8533500" cy="3082800"/>
          </a:xfrm>
          <a:prstGeom prst="rect">
            <a:avLst/>
          </a:prstGeom>
          <a:noFill/>
          <a:ln>
            <a:noFill/>
          </a:ln>
        </p:spPr>
        <p:txBody>
          <a:bodyPr spcFirstLastPara="1" wrap="square" lIns="91425" tIns="45700" rIns="91425" bIns="45700" anchor="t" anchorCtr="0">
            <a:noAutofit/>
          </a:bodyPr>
          <a:lstStyle/>
          <a:p>
            <a:pPr marL="0" lvl="0" indent="0" algn="ctr" rtl="0">
              <a:lnSpc>
                <a:spcPct val="110000"/>
              </a:lnSpc>
              <a:spcBef>
                <a:spcPts val="0"/>
              </a:spcBef>
              <a:spcAft>
                <a:spcPts val="0"/>
              </a:spcAft>
              <a:buSzPts val="2000"/>
              <a:buNone/>
            </a:pPr>
            <a:r>
              <a:rPr lang="en-US" sz="2000"/>
              <a:t>A young carer is someone under 18 who helps look after someone in their family </a:t>
            </a:r>
            <a:endParaRPr/>
          </a:p>
          <a:p>
            <a:pPr marL="0" lvl="0" indent="0" algn="ctr" rtl="0">
              <a:lnSpc>
                <a:spcPct val="110000"/>
              </a:lnSpc>
              <a:spcBef>
                <a:spcPts val="600"/>
              </a:spcBef>
              <a:spcAft>
                <a:spcPts val="0"/>
              </a:spcAft>
              <a:buSzPts val="2000"/>
              <a:buNone/>
            </a:pPr>
            <a:r>
              <a:rPr lang="en-US" sz="2000"/>
              <a:t>who is ill, disabled or misuses drugs or alcohol. </a:t>
            </a:r>
            <a:endParaRPr/>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r>
              <a:rPr lang="en-US" sz="2000"/>
              <a:t>Young Carers care for on average for 3 years before being identified; </a:t>
            </a:r>
            <a:endParaRPr/>
          </a:p>
          <a:p>
            <a:pPr marL="0" lvl="0" indent="0" algn="ctr" rtl="0">
              <a:lnSpc>
                <a:spcPct val="110000"/>
              </a:lnSpc>
              <a:spcBef>
                <a:spcPts val="600"/>
              </a:spcBef>
              <a:spcAft>
                <a:spcPts val="0"/>
              </a:spcAft>
              <a:buSzPts val="2000"/>
              <a:buNone/>
            </a:pPr>
            <a:r>
              <a:rPr lang="en-US" sz="2000"/>
              <a:t>some caring for over 10 years.</a:t>
            </a: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sz="2000"/>
          </a:p>
          <a:p>
            <a:pPr marL="0" lvl="0" indent="0" algn="l" rtl="0">
              <a:lnSpc>
                <a:spcPct val="110000"/>
              </a:lnSpc>
              <a:spcBef>
                <a:spcPts val="0"/>
              </a:spcBef>
              <a:spcAft>
                <a:spcPts val="0"/>
              </a:spcAft>
              <a:buClr>
                <a:srgbClr val="BDCF3C"/>
              </a:buClr>
              <a:buSzPts val="2000"/>
              <a:buNone/>
            </a:pPr>
            <a:endParaRPr/>
          </a:p>
        </p:txBody>
      </p:sp>
      <p:pic>
        <p:nvPicPr>
          <p:cNvPr id="1073" name="Google Shape;1073;g3860e089c09_0_168"/>
          <p:cNvPicPr preferRelativeResize="0"/>
          <p:nvPr/>
        </p:nvPicPr>
        <p:blipFill rotWithShape="1">
          <a:blip r:embed="rId3">
            <a:alphaModFix/>
          </a:blip>
          <a:srcRect/>
          <a:stretch/>
        </p:blipFill>
        <p:spPr>
          <a:xfrm>
            <a:off x="1795087" y="2806448"/>
            <a:ext cx="5564605" cy="216731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g3860e089c09_0_175"/>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Young Carers’ Lived Experience</a:t>
            </a:r>
            <a:endParaRPr/>
          </a:p>
        </p:txBody>
      </p:sp>
      <p:sp>
        <p:nvSpPr>
          <p:cNvPr id="1079" name="Google Shape;1079;g3860e089c09_0_175"/>
          <p:cNvSpPr txBox="1">
            <a:spLocks noGrp="1"/>
          </p:cNvSpPr>
          <p:nvPr>
            <p:ph type="body" idx="1"/>
          </p:nvPr>
        </p:nvSpPr>
        <p:spPr>
          <a:xfrm>
            <a:off x="1412754" y="1912833"/>
            <a:ext cx="3892200" cy="3082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800"/>
              <a:buNone/>
            </a:pPr>
            <a:r>
              <a:rPr lang="en-US" sz="2800" b="1">
                <a:solidFill>
                  <a:schemeClr val="dk2"/>
                </a:solidFill>
              </a:rPr>
              <a:t>Caring tasks:</a:t>
            </a:r>
            <a:endParaRPr/>
          </a:p>
          <a:p>
            <a:pPr marL="228600" lvl="0" indent="-228600" algn="l" rtl="0">
              <a:lnSpc>
                <a:spcPct val="110000"/>
              </a:lnSpc>
              <a:spcBef>
                <a:spcPts val="600"/>
              </a:spcBef>
              <a:spcAft>
                <a:spcPts val="0"/>
              </a:spcAft>
              <a:buSzPts val="2000"/>
              <a:buChar char="•"/>
            </a:pPr>
            <a:r>
              <a:rPr lang="en-US" sz="2000"/>
              <a:t>Practical tasks </a:t>
            </a:r>
            <a:endParaRPr/>
          </a:p>
          <a:p>
            <a:pPr marL="228600" lvl="0" indent="-228600" algn="l" rtl="0">
              <a:lnSpc>
                <a:spcPct val="110000"/>
              </a:lnSpc>
              <a:spcBef>
                <a:spcPts val="600"/>
              </a:spcBef>
              <a:spcAft>
                <a:spcPts val="0"/>
              </a:spcAft>
              <a:buSzPts val="2000"/>
              <a:buChar char="•"/>
            </a:pPr>
            <a:r>
              <a:rPr lang="en-US" sz="2000"/>
              <a:t>Personal care</a:t>
            </a:r>
            <a:endParaRPr/>
          </a:p>
          <a:p>
            <a:pPr marL="228600" lvl="0" indent="-228600" algn="l" rtl="0">
              <a:lnSpc>
                <a:spcPct val="110000"/>
              </a:lnSpc>
              <a:spcBef>
                <a:spcPts val="600"/>
              </a:spcBef>
              <a:spcAft>
                <a:spcPts val="0"/>
              </a:spcAft>
              <a:buSzPts val="2000"/>
              <a:buChar char="•"/>
            </a:pPr>
            <a:r>
              <a:rPr lang="en-US" sz="2000"/>
              <a:t>Emotional Support</a:t>
            </a:r>
            <a:endParaRPr/>
          </a:p>
          <a:p>
            <a:pPr marL="228600" lvl="0" indent="-228600" algn="l" rtl="0">
              <a:lnSpc>
                <a:spcPct val="110000"/>
              </a:lnSpc>
              <a:spcBef>
                <a:spcPts val="600"/>
              </a:spcBef>
              <a:spcAft>
                <a:spcPts val="0"/>
              </a:spcAft>
              <a:buSzPts val="2000"/>
              <a:buChar char="•"/>
            </a:pPr>
            <a:r>
              <a:rPr lang="en-US" sz="2000"/>
              <a:t>Sibling Care </a:t>
            </a:r>
            <a:endParaRPr/>
          </a:p>
        </p:txBody>
      </p:sp>
      <p:sp>
        <p:nvSpPr>
          <p:cNvPr id="1080" name="Google Shape;1080;g3860e089c09_0_175"/>
          <p:cNvSpPr txBox="1"/>
          <p:nvPr/>
        </p:nvSpPr>
        <p:spPr>
          <a:xfrm>
            <a:off x="5020910" y="1887636"/>
            <a:ext cx="2962200" cy="3082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8351"/>
              </a:buClr>
              <a:buSzPts val="2800"/>
              <a:buFont typeface="Arial"/>
              <a:buNone/>
            </a:pPr>
            <a:r>
              <a:rPr lang="en-US" sz="2800" b="1" i="0" u="none" strike="noStrike" cap="none">
                <a:solidFill>
                  <a:srgbClr val="178351"/>
                </a:solidFill>
                <a:latin typeface="Arial"/>
                <a:ea typeface="Arial"/>
                <a:cs typeface="Arial"/>
                <a:sym typeface="Arial"/>
              </a:rPr>
              <a:t>Impact of caring:</a:t>
            </a:r>
            <a:endParaRPr/>
          </a:p>
          <a:p>
            <a:pPr marL="228600" marR="0" lvl="0" indent="-228600" algn="l" rtl="0">
              <a:lnSpc>
                <a:spcPct val="110000"/>
              </a:lnSpc>
              <a:spcBef>
                <a:spcPts val="60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Physical and emotional health</a:t>
            </a:r>
            <a:endParaRPr/>
          </a:p>
          <a:p>
            <a:pPr marL="228600" marR="0" lvl="0" indent="-228600" algn="l" rtl="0">
              <a:lnSpc>
                <a:spcPct val="110000"/>
              </a:lnSpc>
              <a:spcBef>
                <a:spcPts val="60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Educationally</a:t>
            </a:r>
            <a:endParaRPr/>
          </a:p>
          <a:p>
            <a:pPr marL="228600" marR="0" lvl="0" indent="-228600" algn="l" rtl="0">
              <a:lnSpc>
                <a:spcPct val="110000"/>
              </a:lnSpc>
              <a:spcBef>
                <a:spcPts val="60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Socially </a:t>
            </a:r>
            <a:endParaRPr/>
          </a:p>
          <a:p>
            <a:pPr marL="228600" marR="0" lvl="0" indent="-228600" algn="l" rtl="0">
              <a:lnSpc>
                <a:spcPct val="110000"/>
              </a:lnSpc>
              <a:spcBef>
                <a:spcPts val="60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Environmentally </a:t>
            </a:r>
            <a:endParaRPr/>
          </a:p>
        </p:txBody>
      </p:sp>
      <p:pic>
        <p:nvPicPr>
          <p:cNvPr id="1081" name="Google Shape;1081;g3860e089c09_0_175"/>
          <p:cNvPicPr preferRelativeResize="0"/>
          <p:nvPr/>
        </p:nvPicPr>
        <p:blipFill rotWithShape="1">
          <a:blip r:embed="rId3">
            <a:alphaModFix/>
          </a:blip>
          <a:srcRect/>
          <a:stretch/>
        </p:blipFill>
        <p:spPr>
          <a:xfrm>
            <a:off x="4354811" y="2208764"/>
            <a:ext cx="434378" cy="1252837"/>
          </a:xfrm>
          <a:prstGeom prst="rect">
            <a:avLst/>
          </a:prstGeom>
          <a:noFill/>
          <a:ln>
            <a:noFill/>
          </a:ln>
        </p:spPr>
      </p:pic>
      <p:sp>
        <p:nvSpPr>
          <p:cNvPr id="1082" name="Google Shape;1082;g3860e089c09_0_175"/>
          <p:cNvSpPr/>
          <p:nvPr/>
        </p:nvSpPr>
        <p:spPr>
          <a:xfrm>
            <a:off x="1412754" y="4341267"/>
            <a:ext cx="2710200" cy="16311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25E66"/>
              </a:buClr>
              <a:buSzPts val="2000"/>
              <a:buFont typeface="Arial"/>
              <a:buNone/>
            </a:pPr>
            <a:r>
              <a:rPr lang="en-US" sz="2000" b="0" i="0" u="none" strike="noStrike" cap="none">
                <a:solidFill>
                  <a:srgbClr val="525E66"/>
                </a:solidFill>
                <a:latin typeface="Arial"/>
                <a:ea typeface="Arial"/>
                <a:cs typeface="Arial"/>
                <a:sym typeface="Arial"/>
              </a:rPr>
              <a:t>It is very important that a young person has a voice and a choice in the types of tasks being undertaken, and that they are </a:t>
            </a:r>
            <a:endParaRPr/>
          </a:p>
          <a:p>
            <a:pPr marL="0" marR="0" lvl="0" indent="0" algn="ctr" rtl="0">
              <a:lnSpc>
                <a:spcPct val="100000"/>
              </a:lnSpc>
              <a:spcBef>
                <a:spcPts val="0"/>
              </a:spcBef>
              <a:spcAft>
                <a:spcPts val="0"/>
              </a:spcAft>
              <a:buClr>
                <a:srgbClr val="525E66"/>
              </a:buClr>
              <a:buSzPts val="2000"/>
              <a:buFont typeface="Arial"/>
              <a:buNone/>
            </a:pPr>
            <a:r>
              <a:rPr lang="en-US" sz="2000" b="0" i="0" u="none" strike="noStrike" cap="none">
                <a:solidFill>
                  <a:srgbClr val="525E66"/>
                </a:solidFill>
                <a:latin typeface="Arial"/>
                <a:ea typeface="Arial"/>
                <a:cs typeface="Arial"/>
                <a:sym typeface="Arial"/>
              </a:rPr>
              <a:t>age- and gender- appropriate.</a:t>
            </a:r>
            <a:endParaRPr/>
          </a:p>
        </p:txBody>
      </p:sp>
      <p:sp>
        <p:nvSpPr>
          <p:cNvPr id="1083" name="Google Shape;1083;g3860e089c09_0_175"/>
          <p:cNvSpPr/>
          <p:nvPr/>
        </p:nvSpPr>
        <p:spPr>
          <a:xfrm>
            <a:off x="5020910" y="4341267"/>
            <a:ext cx="2710200" cy="1323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25E66"/>
              </a:buClr>
              <a:buSzPts val="2000"/>
              <a:buFont typeface="Arial"/>
              <a:buNone/>
            </a:pPr>
            <a:r>
              <a:rPr lang="en-US" sz="2000" b="0" i="0" u="none" strike="noStrike" cap="none">
                <a:solidFill>
                  <a:srgbClr val="525E66"/>
                </a:solidFill>
                <a:latin typeface="Arial"/>
                <a:ea typeface="Arial"/>
                <a:cs typeface="Arial"/>
                <a:sym typeface="Arial"/>
              </a:rPr>
              <a:t>While they continue to provide care, young carers should be able to lead healthy and fulfilling lives.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g3860e089c09_0_184"/>
          <p:cNvSpPr txBox="1">
            <a:spLocks noGrp="1"/>
          </p:cNvSpPr>
          <p:nvPr>
            <p:ph type="ctrTitle"/>
          </p:nvPr>
        </p:nvSpPr>
        <p:spPr>
          <a:xfrm>
            <a:off x="1204336" y="2658686"/>
            <a:ext cx="7433700" cy="2387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r>
              <a:rPr lang="en-US"/>
              <a:t>Consider;</a:t>
            </a:r>
            <a:br>
              <a:rPr lang="en-US"/>
            </a:br>
            <a:r>
              <a:rPr lang="en-US"/>
              <a:t>What processes does your school have in place to identify Young Carers?</a:t>
            </a:r>
            <a:br>
              <a:rPr lang="en-US"/>
            </a:b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g3860e089c09_0_189"/>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Identify and code Young Carers</a:t>
            </a:r>
            <a:endParaRPr/>
          </a:p>
        </p:txBody>
      </p:sp>
      <p:sp>
        <p:nvSpPr>
          <p:cNvPr id="1095" name="Google Shape;1095;g3860e089c09_0_189"/>
          <p:cNvSpPr txBox="1">
            <a:spLocks noGrp="1"/>
          </p:cNvSpPr>
          <p:nvPr>
            <p:ph type="body" idx="1"/>
          </p:nvPr>
        </p:nvSpPr>
        <p:spPr>
          <a:xfrm>
            <a:off x="787912" y="1742058"/>
            <a:ext cx="7568100" cy="3082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000"/>
              <a:buNone/>
            </a:pPr>
            <a:r>
              <a:rPr lang="en-US" sz="2000"/>
              <a:t>From Spring 2023, Young Carers were included on the school census return. This enables local authorities to build a much better picture of the number of young carers in schools but also provides opportunities to use this data to monitor attendance and attainment of young carers.</a:t>
            </a:r>
            <a:endParaRPr/>
          </a:p>
          <a:p>
            <a:pPr marL="0" lvl="0" indent="0" algn="ctr" rtl="0">
              <a:lnSpc>
                <a:spcPct val="110000"/>
              </a:lnSpc>
              <a:spcBef>
                <a:spcPts val="600"/>
              </a:spcBef>
              <a:spcAft>
                <a:spcPts val="0"/>
              </a:spcAft>
              <a:buSzPts val="2000"/>
              <a:buNone/>
            </a:pPr>
            <a:r>
              <a:rPr lang="en-US" sz="2000"/>
              <a:t>Schools will be able to use the following code set (CS118):</a:t>
            </a:r>
            <a:endParaRPr/>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endParaRPr/>
          </a:p>
          <a:p>
            <a:pPr marL="0" lvl="0" indent="0" algn="ctr" rtl="0">
              <a:lnSpc>
                <a:spcPct val="110000"/>
              </a:lnSpc>
              <a:spcBef>
                <a:spcPts val="600"/>
              </a:spcBef>
              <a:spcAft>
                <a:spcPts val="0"/>
              </a:spcAft>
              <a:buSzPts val="2000"/>
              <a:buNone/>
            </a:pPr>
            <a:endParaRPr sz="2000"/>
          </a:p>
          <a:p>
            <a:pPr marL="0" lvl="0" indent="0" algn="ctr" rtl="0">
              <a:lnSpc>
                <a:spcPct val="110000"/>
              </a:lnSpc>
              <a:spcBef>
                <a:spcPts val="600"/>
              </a:spcBef>
              <a:spcAft>
                <a:spcPts val="0"/>
              </a:spcAft>
              <a:buSzPts val="2000"/>
              <a:buNone/>
            </a:pPr>
            <a:r>
              <a:rPr lang="en-US">
                <a:latin typeface="Arial"/>
                <a:ea typeface="Arial"/>
                <a:cs typeface="Arial"/>
                <a:sym typeface="Arial"/>
              </a:rPr>
              <a:t>Education settings do not need a Young Carers Service to confirm whether a young person is a young carer. This may result in some young carers not being identified should there be barriers to them accessing an external support service. </a:t>
            </a:r>
            <a:endParaRPr/>
          </a:p>
          <a:p>
            <a:pPr marL="0" lvl="0" indent="0" algn="ctr" rtl="0">
              <a:lnSpc>
                <a:spcPct val="110000"/>
              </a:lnSpc>
              <a:spcBef>
                <a:spcPts val="600"/>
              </a:spcBef>
              <a:spcAft>
                <a:spcPts val="0"/>
              </a:spcAft>
              <a:buSzPts val="2000"/>
              <a:buNone/>
            </a:pPr>
            <a:endParaRPr sz="2000"/>
          </a:p>
          <a:p>
            <a:pPr marL="228600" lvl="0" indent="-101600" algn="l" rtl="0">
              <a:lnSpc>
                <a:spcPct val="110000"/>
              </a:lnSpc>
              <a:spcBef>
                <a:spcPts val="900"/>
              </a:spcBef>
              <a:spcAft>
                <a:spcPts val="0"/>
              </a:spcAft>
              <a:buSzPts val="2000"/>
              <a:buNone/>
            </a:pPr>
            <a:endParaRPr sz="2000"/>
          </a:p>
        </p:txBody>
      </p:sp>
      <p:graphicFrame>
        <p:nvGraphicFramePr>
          <p:cNvPr id="1096" name="Google Shape;1096;g3860e089c09_0_189"/>
          <p:cNvGraphicFramePr/>
          <p:nvPr/>
        </p:nvGraphicFramePr>
        <p:xfrm>
          <a:off x="1876118" y="3283422"/>
          <a:ext cx="3000000" cy="3000000"/>
        </p:xfrm>
        <a:graphic>
          <a:graphicData uri="http://schemas.openxmlformats.org/drawingml/2006/table">
            <a:tbl>
              <a:tblPr firstRow="1" bandRow="1">
                <a:noFill/>
                <a:tableStyleId>{3846908B-A03C-46C3-99E8-C5B3288DA54B}</a:tableStyleId>
              </a:tblPr>
              <a:tblGrid>
                <a:gridCol w="756075">
                  <a:extLst>
                    <a:ext uri="{9D8B030D-6E8A-4147-A177-3AD203B41FA5}">
                      <a16:colId xmlns:a16="http://schemas.microsoft.com/office/drawing/2014/main" val="20000"/>
                    </a:ext>
                  </a:extLst>
                </a:gridCol>
                <a:gridCol w="45882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u="none" strike="noStrike" cap="none">
                          <a:latin typeface="Arial"/>
                          <a:ea typeface="Arial"/>
                          <a:cs typeface="Arial"/>
                          <a:sym typeface="Arial"/>
                        </a:rPr>
                        <a:t>Code</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a:latin typeface="Arial"/>
                          <a:ea typeface="Arial"/>
                          <a:cs typeface="Arial"/>
                          <a:sym typeface="Arial"/>
                        </a:rPr>
                        <a:t>Young Carer Indicator</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b="1">
                          <a:latin typeface="Arial"/>
                          <a:ea typeface="Arial"/>
                          <a:cs typeface="Arial"/>
                          <a:sym typeface="Arial"/>
                        </a:rPr>
                        <a:t>N</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a:latin typeface="Arial"/>
                          <a:ea typeface="Arial"/>
                          <a:cs typeface="Arial"/>
                          <a:sym typeface="Arial"/>
                        </a:rPr>
                        <a:t>Not declared</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b="1">
                          <a:latin typeface="Arial"/>
                          <a:ea typeface="Arial"/>
                          <a:cs typeface="Arial"/>
                          <a:sym typeface="Arial"/>
                        </a:rPr>
                        <a:t>P</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a:latin typeface="Arial"/>
                          <a:ea typeface="Arial"/>
                          <a:cs typeface="Arial"/>
                          <a:sym typeface="Arial"/>
                        </a:rPr>
                        <a:t>Identified as a Young Carer by parent or guardian</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b="1">
                          <a:latin typeface="Arial"/>
                          <a:ea typeface="Arial"/>
                          <a:cs typeface="Arial"/>
                          <a:sym typeface="Arial"/>
                        </a:rPr>
                        <a:t>S</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800">
                          <a:latin typeface="Arial"/>
                          <a:ea typeface="Arial"/>
                          <a:cs typeface="Arial"/>
                          <a:sym typeface="Arial"/>
                        </a:rPr>
                        <a:t>Identified as a Young Carer by school</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g3860e089c09_0_195"/>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Identify and code Young Carers</a:t>
            </a:r>
            <a:endParaRPr/>
          </a:p>
        </p:txBody>
      </p:sp>
      <p:sp>
        <p:nvSpPr>
          <p:cNvPr id="1103" name="Google Shape;1103;g3860e089c09_0_195"/>
          <p:cNvSpPr txBox="1"/>
          <p:nvPr/>
        </p:nvSpPr>
        <p:spPr>
          <a:xfrm>
            <a:off x="1986635" y="5115943"/>
            <a:ext cx="5170800" cy="2095500"/>
          </a:xfrm>
          <a:prstGeom prst="rect">
            <a:avLst/>
          </a:prstGeom>
          <a:noFill/>
          <a:ln>
            <a:noFill/>
          </a:ln>
        </p:spPr>
        <p:txBody>
          <a:bodyPr spcFirstLastPara="1" wrap="square" lIns="0" tIns="15950" rIns="0" bIns="0" anchor="t" anchorCtr="0">
            <a:spAutoFit/>
          </a:bodyPr>
          <a:lstStyle/>
          <a:p>
            <a:pPr marL="15967" marR="6386" lvl="0" indent="0" algn="l" rtl="0">
              <a:spcBef>
                <a:spcPts val="0"/>
              </a:spcBef>
              <a:spcAft>
                <a:spcPts val="0"/>
              </a:spcAft>
              <a:buNone/>
            </a:pPr>
            <a:r>
              <a:rPr lang="en-US" sz="2000" b="1" i="0" u="none" strike="noStrike" cap="none">
                <a:solidFill>
                  <a:schemeClr val="dk1"/>
                </a:solidFill>
                <a:latin typeface="Arial"/>
                <a:ea typeface="Arial"/>
                <a:cs typeface="Arial"/>
                <a:sym typeface="Arial"/>
              </a:rPr>
              <a:t>294 young carers recorded in RBWM </a:t>
            </a:r>
            <a:r>
              <a:rPr lang="en-US" sz="2000" b="0" i="0" u="none" strike="noStrike" cap="none">
                <a:solidFill>
                  <a:schemeClr val="dk1"/>
                </a:solidFill>
                <a:latin typeface="Arial"/>
                <a:ea typeface="Arial"/>
                <a:cs typeface="Arial"/>
                <a:sym typeface="Arial"/>
              </a:rPr>
              <a:t>(up from 162 in 2024)</a:t>
            </a:r>
            <a:endParaRPr/>
          </a:p>
          <a:p>
            <a:pPr marL="15967" marR="6386" lvl="0" indent="0" algn="l" rtl="0">
              <a:spcBef>
                <a:spcPts val="905"/>
              </a:spcBef>
              <a:spcAft>
                <a:spcPts val="0"/>
              </a:spcAft>
              <a:buNone/>
            </a:pPr>
            <a:r>
              <a:rPr lang="en-US" sz="2000" b="0" i="0" u="none" strike="noStrike" cap="none">
                <a:solidFill>
                  <a:schemeClr val="dk1"/>
                </a:solidFill>
                <a:latin typeface="Arial"/>
                <a:ea typeface="Arial"/>
                <a:cs typeface="Arial"/>
                <a:sym typeface="Arial"/>
              </a:rPr>
              <a:t>The school census (2025) identified: </a:t>
            </a:r>
            <a:r>
              <a:rPr lang="en-US" sz="2000" b="1" i="0" u="none" strike="noStrike" cap="none">
                <a:solidFill>
                  <a:schemeClr val="dk1"/>
                </a:solidFill>
                <a:latin typeface="Arial"/>
                <a:ea typeface="Arial"/>
                <a:cs typeface="Arial"/>
                <a:sym typeface="Arial"/>
              </a:rPr>
              <a:t>64,500</a:t>
            </a:r>
            <a:r>
              <a:rPr lang="en-US" sz="2000" b="0" i="0" u="none" strike="noStrike" cap="none">
                <a:solidFill>
                  <a:schemeClr val="dk1"/>
                </a:solidFill>
                <a:latin typeface="Arial"/>
                <a:ea typeface="Arial"/>
                <a:cs typeface="Arial"/>
                <a:sym typeface="Arial"/>
              </a:rPr>
              <a:t> were identified</a:t>
            </a:r>
            <a:endParaRPr/>
          </a:p>
          <a:p>
            <a:pPr marL="15967" marR="6386" lvl="0" indent="0" algn="l" rtl="0">
              <a:spcBef>
                <a:spcPts val="905"/>
              </a:spcBef>
              <a:spcAft>
                <a:spcPts val="0"/>
              </a:spcAft>
              <a:buNone/>
            </a:pPr>
            <a:r>
              <a:rPr lang="en-US" sz="2000" b="0" i="0" u="none" strike="noStrike" cap="none">
                <a:solidFill>
                  <a:schemeClr val="dk1"/>
                </a:solidFill>
                <a:latin typeface="Arial"/>
                <a:ea typeface="Arial"/>
                <a:cs typeface="Arial"/>
                <a:sym typeface="Arial"/>
              </a:rPr>
              <a:t>The National Census (2021) identified: just over </a:t>
            </a:r>
            <a:r>
              <a:rPr lang="en-US" sz="2000" b="1" i="0" u="none" strike="noStrike" cap="none">
                <a:solidFill>
                  <a:schemeClr val="dk1"/>
                </a:solidFill>
                <a:latin typeface="Arial"/>
                <a:ea typeface="Arial"/>
                <a:cs typeface="Arial"/>
                <a:sym typeface="Arial"/>
              </a:rPr>
              <a:t>120,000</a:t>
            </a:r>
            <a:endParaRPr sz="2000" b="0" i="0" u="none" strike="noStrike" cap="none">
              <a:solidFill>
                <a:schemeClr val="dk1"/>
              </a:solidFill>
              <a:latin typeface="Arial"/>
              <a:ea typeface="Arial"/>
              <a:cs typeface="Arial"/>
              <a:sym typeface="Arial"/>
            </a:endParaRPr>
          </a:p>
        </p:txBody>
      </p:sp>
      <p:pic>
        <p:nvPicPr>
          <p:cNvPr id="1104" name="Google Shape;1104;g3860e089c09_0_195"/>
          <p:cNvPicPr preferRelativeResize="0"/>
          <p:nvPr/>
        </p:nvPicPr>
        <p:blipFill rotWithShape="1">
          <a:blip r:embed="rId3">
            <a:alphaModFix/>
          </a:blip>
          <a:srcRect/>
          <a:stretch/>
        </p:blipFill>
        <p:spPr>
          <a:xfrm>
            <a:off x="2025199" y="1323202"/>
            <a:ext cx="4688831" cy="280704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g3860e089c09_0_202"/>
          <p:cNvSpPr txBox="1">
            <a:spLocks noGrp="1"/>
          </p:cNvSpPr>
          <p:nvPr>
            <p:ph type="title"/>
          </p:nvPr>
        </p:nvSpPr>
        <p:spPr>
          <a:xfrm>
            <a:off x="310550" y="416495"/>
            <a:ext cx="85335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Impact of Caring - Education</a:t>
            </a:r>
            <a:endParaRPr/>
          </a:p>
        </p:txBody>
      </p:sp>
      <p:sp>
        <p:nvSpPr>
          <p:cNvPr id="1110" name="Google Shape;1110;g3860e089c09_0_202"/>
          <p:cNvSpPr txBox="1">
            <a:spLocks noGrp="1"/>
          </p:cNvSpPr>
          <p:nvPr>
            <p:ph type="body" idx="1"/>
          </p:nvPr>
        </p:nvSpPr>
        <p:spPr>
          <a:xfrm>
            <a:off x="388307" y="1742058"/>
            <a:ext cx="3603900" cy="30828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10000"/>
              </a:lnSpc>
              <a:spcBef>
                <a:spcPts val="0"/>
              </a:spcBef>
              <a:spcAft>
                <a:spcPts val="0"/>
              </a:spcAft>
              <a:buClr>
                <a:srgbClr val="178351"/>
              </a:buClr>
              <a:buSzPts val="2000"/>
              <a:buFont typeface="Arial"/>
              <a:buChar char="•"/>
            </a:pPr>
            <a:r>
              <a:rPr lang="en-US" b="0" i="0" u="none" strike="noStrike" cap="none">
                <a:solidFill>
                  <a:srgbClr val="525E66"/>
                </a:solidFill>
                <a:latin typeface="Arial"/>
                <a:ea typeface="Arial"/>
                <a:cs typeface="Arial"/>
                <a:sym typeface="Arial"/>
              </a:rPr>
              <a:t>On average, young carers miss 23 days of school each year, with nearly half persistently absent.</a:t>
            </a:r>
            <a:endParaRPr/>
          </a:p>
          <a:p>
            <a:pPr marL="228600" marR="0" lvl="0" indent="-101600" algn="l" rtl="0">
              <a:lnSpc>
                <a:spcPct val="110000"/>
              </a:lnSpc>
              <a:spcBef>
                <a:spcPts val="600"/>
              </a:spcBef>
              <a:spcAft>
                <a:spcPts val="0"/>
              </a:spcAft>
              <a:buClr>
                <a:srgbClr val="178351"/>
              </a:buClr>
              <a:buSzPts val="2000"/>
              <a:buFont typeface="Arial"/>
              <a:buNone/>
            </a:pPr>
            <a:endParaRPr>
              <a:solidFill>
                <a:srgbClr val="525E66"/>
              </a:solidFill>
              <a:latin typeface="Arial"/>
              <a:ea typeface="Arial"/>
              <a:cs typeface="Arial"/>
              <a:sym typeface="Arial"/>
            </a:endParaRPr>
          </a:p>
          <a:p>
            <a:pPr marL="228600" lvl="0" indent="-228600" algn="l" rtl="0">
              <a:lnSpc>
                <a:spcPct val="110000"/>
              </a:lnSpc>
              <a:spcBef>
                <a:spcPts val="600"/>
              </a:spcBef>
              <a:spcAft>
                <a:spcPts val="0"/>
              </a:spcAft>
              <a:buClr>
                <a:srgbClr val="178351"/>
              </a:buClr>
              <a:buSzPts val="2000"/>
              <a:buFont typeface="Arial"/>
              <a:buChar char="•"/>
            </a:pPr>
            <a:r>
              <a:rPr lang="en-US"/>
              <a:t>They are </a:t>
            </a:r>
            <a:r>
              <a:rPr lang="en-US" b="1"/>
              <a:t>twice as likely to be suspended or excluded</a:t>
            </a:r>
            <a:r>
              <a:rPr lang="en-US"/>
              <a:t> as their peers.</a:t>
            </a:r>
            <a:endParaRPr/>
          </a:p>
          <a:p>
            <a:pPr marL="0" marR="0" lvl="0" indent="0" algn="l" rtl="0">
              <a:lnSpc>
                <a:spcPct val="110000"/>
              </a:lnSpc>
              <a:spcBef>
                <a:spcPts val="600"/>
              </a:spcBef>
              <a:spcAft>
                <a:spcPts val="0"/>
              </a:spcAft>
              <a:buClr>
                <a:srgbClr val="178351"/>
              </a:buClr>
              <a:buSzPts val="2000"/>
              <a:buNone/>
            </a:pPr>
            <a:endParaRPr>
              <a:solidFill>
                <a:srgbClr val="525E66"/>
              </a:solidFill>
              <a:latin typeface="Arial"/>
              <a:ea typeface="Arial"/>
              <a:cs typeface="Arial"/>
              <a:sym typeface="Arial"/>
            </a:endParaRPr>
          </a:p>
          <a:p>
            <a:pPr marL="228600" lvl="0" indent="-228600" algn="l" rtl="0">
              <a:lnSpc>
                <a:spcPct val="110000"/>
              </a:lnSpc>
              <a:spcBef>
                <a:spcPts val="600"/>
              </a:spcBef>
              <a:spcAft>
                <a:spcPts val="0"/>
              </a:spcAft>
              <a:buClr>
                <a:srgbClr val="178351"/>
              </a:buClr>
              <a:buSzPts val="2000"/>
              <a:buFont typeface="Arial"/>
              <a:buChar char="•"/>
            </a:pPr>
            <a:r>
              <a:rPr lang="en-US"/>
              <a:t>Many report bullying, lateness, and difficulties completing homework due to their caring responsibilities.</a:t>
            </a:r>
            <a:endParaRPr/>
          </a:p>
          <a:p>
            <a:pPr marL="228600" marR="0" lvl="0" indent="-101600" algn="l" rtl="0">
              <a:lnSpc>
                <a:spcPct val="110000"/>
              </a:lnSpc>
              <a:spcBef>
                <a:spcPts val="600"/>
              </a:spcBef>
              <a:spcAft>
                <a:spcPts val="0"/>
              </a:spcAft>
              <a:buClr>
                <a:srgbClr val="178351"/>
              </a:buClr>
              <a:buSzPts val="2000"/>
              <a:buFont typeface="Arial"/>
              <a:buNone/>
            </a:pPr>
            <a:endParaRPr>
              <a:solidFill>
                <a:srgbClr val="525E66"/>
              </a:solidFill>
              <a:latin typeface="Arial"/>
              <a:ea typeface="Arial"/>
              <a:cs typeface="Arial"/>
              <a:sym typeface="Arial"/>
            </a:endParaRPr>
          </a:p>
          <a:p>
            <a:pPr marL="0" lvl="0" indent="0" algn="l" rtl="0">
              <a:lnSpc>
                <a:spcPct val="110000"/>
              </a:lnSpc>
              <a:spcBef>
                <a:spcPts val="0"/>
              </a:spcBef>
              <a:spcAft>
                <a:spcPts val="0"/>
              </a:spcAft>
              <a:buClr>
                <a:srgbClr val="BDCF3C"/>
              </a:buClr>
              <a:buSzPts val="2000"/>
              <a:buNone/>
            </a:pPr>
            <a:endParaRPr/>
          </a:p>
        </p:txBody>
      </p:sp>
      <p:pic>
        <p:nvPicPr>
          <p:cNvPr id="1111" name="Google Shape;1111;g3860e089c09_0_202"/>
          <p:cNvPicPr preferRelativeResize="0"/>
          <p:nvPr/>
        </p:nvPicPr>
        <p:blipFill rotWithShape="1">
          <a:blip r:embed="rId3">
            <a:alphaModFix/>
          </a:blip>
          <a:srcRect/>
          <a:stretch/>
        </p:blipFill>
        <p:spPr>
          <a:xfrm>
            <a:off x="4167574" y="1479563"/>
            <a:ext cx="4588117" cy="378335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g3860e089c09_0_208"/>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Young Carers Pre-Screening Tool</a:t>
            </a:r>
            <a:endParaRPr/>
          </a:p>
        </p:txBody>
      </p:sp>
      <p:sp>
        <p:nvSpPr>
          <p:cNvPr id="1117" name="Google Shape;1117;g3860e089c09_0_208"/>
          <p:cNvSpPr txBox="1"/>
          <p:nvPr/>
        </p:nvSpPr>
        <p:spPr>
          <a:xfrm>
            <a:off x="1331640" y="1742058"/>
            <a:ext cx="6480600" cy="5941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25E66"/>
              </a:buClr>
              <a:buSzPts val="2000"/>
              <a:buFont typeface="Arial"/>
              <a:buNone/>
            </a:pPr>
            <a:r>
              <a:rPr lang="en-US" sz="2000" b="1" i="0" u="none" strike="noStrike" cap="none">
                <a:solidFill>
                  <a:srgbClr val="525E66"/>
                </a:solidFill>
                <a:latin typeface="Arial"/>
                <a:ea typeface="Arial"/>
                <a:cs typeface="Arial"/>
                <a:sym typeface="Arial"/>
              </a:rPr>
              <a:t>Things to consider</a:t>
            </a: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Are the caring tasks a reasonable demand on the young person? </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Does the young person enjoy caring?</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Is the young person safe in their caring role? </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Are there any tasks they wish they could stop doing? </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What do they worry about? </a:t>
            </a:r>
            <a:endParaRPr/>
          </a:p>
          <a:p>
            <a:pPr marL="0" marR="0" lvl="0" indent="0" algn="just" rtl="0">
              <a:lnSpc>
                <a:spcPct val="100000"/>
              </a:lnSpc>
              <a:spcBef>
                <a:spcPts val="0"/>
              </a:spcBef>
              <a:spcAft>
                <a:spcPts val="0"/>
              </a:spcAft>
              <a:buClr>
                <a:schemeClr val="dk1"/>
              </a:buClr>
              <a:buSzPts val="2000"/>
              <a:buFont typeface="Arial"/>
              <a:buNone/>
            </a:pPr>
            <a:endParaRPr sz="2000" b="0" i="0" u="none" strike="noStrike" cap="none">
              <a:solidFill>
                <a:srgbClr val="525E66"/>
              </a:solidFill>
              <a:latin typeface="Arial"/>
              <a:ea typeface="Arial"/>
              <a:cs typeface="Arial"/>
              <a:sym typeface="Arial"/>
            </a:endParaRPr>
          </a:p>
          <a:p>
            <a:pPr marL="342900" marR="0" lvl="0" indent="-342900" algn="just" rtl="0">
              <a:lnSpc>
                <a:spcPct val="100000"/>
              </a:lnSpc>
              <a:spcBef>
                <a:spcPts val="0"/>
              </a:spcBef>
              <a:spcAft>
                <a:spcPts val="0"/>
              </a:spcAft>
              <a:buClr>
                <a:srgbClr val="525E66"/>
              </a:buClr>
              <a:buSzPts val="2000"/>
              <a:buFont typeface="Arial"/>
              <a:buChar char="•"/>
            </a:pPr>
            <a:r>
              <a:rPr lang="en-US" sz="2000" b="0" i="0" u="none" strike="noStrike" cap="none">
                <a:solidFill>
                  <a:srgbClr val="525E66"/>
                </a:solidFill>
                <a:latin typeface="Arial"/>
                <a:ea typeface="Arial"/>
                <a:cs typeface="Arial"/>
                <a:sym typeface="Arial"/>
              </a:rPr>
              <a:t>Is there potential for the care-giving tasks to have a negative impact on the young person’s physical, emotional and/or social wellbeing?</a:t>
            </a:r>
            <a:endParaRPr/>
          </a:p>
          <a:p>
            <a:pPr marL="342900" marR="0" lvl="0" indent="-215900" algn="just" rtl="0">
              <a:lnSpc>
                <a:spcPct val="150000"/>
              </a:lnSpc>
              <a:spcBef>
                <a:spcPts val="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a:p>
            <a:pPr marL="0" marR="0" lvl="0" indent="0" algn="just" rtl="0">
              <a:lnSpc>
                <a:spcPct val="150000"/>
              </a:lnSpc>
              <a:spcBef>
                <a:spcPts val="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a:p>
            <a:pPr marL="0" marR="0" lvl="0" indent="0" algn="just" rtl="0">
              <a:lnSpc>
                <a:spcPct val="150000"/>
              </a:lnSpc>
              <a:spcBef>
                <a:spcPts val="0"/>
              </a:spcBef>
              <a:spcAft>
                <a:spcPts val="0"/>
              </a:spcAft>
              <a:buClr>
                <a:schemeClr val="dk1"/>
              </a:buClr>
              <a:buSzPts val="2000"/>
              <a:buFont typeface="Arial"/>
              <a:buNone/>
            </a:pPr>
            <a:endParaRPr sz="2000" b="0" i="0" u="none" strike="noStrike" cap="none">
              <a:solidFill>
                <a:srgbClr val="595959"/>
              </a:solidFill>
              <a:latin typeface="Arial"/>
              <a:ea typeface="Arial"/>
              <a:cs typeface="Arial"/>
              <a:sym typeface="Arial"/>
            </a:endParaRPr>
          </a:p>
        </p:txBody>
      </p:sp>
      <p:pic>
        <p:nvPicPr>
          <p:cNvPr id="1118" name="Google Shape;1118;g3860e089c09_0_208"/>
          <p:cNvPicPr preferRelativeResize="0"/>
          <p:nvPr/>
        </p:nvPicPr>
        <p:blipFill rotWithShape="1">
          <a:blip r:embed="rId3">
            <a:alphaModFix/>
          </a:blip>
          <a:srcRect/>
          <a:stretch/>
        </p:blipFill>
        <p:spPr>
          <a:xfrm>
            <a:off x="5829547" y="2635080"/>
            <a:ext cx="2956458" cy="16812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g389dbf357e6_0_32"/>
          <p:cNvSpPr txBox="1"/>
          <p:nvPr/>
        </p:nvSpPr>
        <p:spPr>
          <a:xfrm>
            <a:off x="952500" y="3139650"/>
            <a:ext cx="6035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Payment via invoice will be processed week beginning 12.01.2026. There will be an ongoing cost for 5 group supervision sessions and a full day conference for the academic year 2026 – 2027 invoiced in September 2026</a:t>
            </a:r>
            <a:endParaRPr/>
          </a:p>
          <a:p>
            <a:pPr marL="0" lvl="0" indent="0" algn="l" rtl="0">
              <a:spcBef>
                <a:spcPts val="0"/>
              </a:spcBef>
              <a:spcAft>
                <a:spcPts val="0"/>
              </a:spcAft>
              <a:buNone/>
            </a:pPr>
            <a:endParaRPr/>
          </a:p>
          <a:p>
            <a:pPr marL="0" lvl="0" indent="0" algn="l" rtl="0">
              <a:spcBef>
                <a:spcPts val="0"/>
              </a:spcBef>
              <a:spcAft>
                <a:spcPts val="0"/>
              </a:spcAft>
              <a:buNone/>
            </a:pPr>
            <a:r>
              <a:rPr lang="en-US"/>
              <a:t>If you would like any further information please contact:</a:t>
            </a:r>
            <a:endParaRPr/>
          </a:p>
          <a:p>
            <a:pPr marL="0" lvl="0" indent="0" algn="l" rtl="0">
              <a:spcBef>
                <a:spcPts val="0"/>
              </a:spcBef>
              <a:spcAft>
                <a:spcPts val="0"/>
              </a:spcAft>
              <a:buNone/>
            </a:pPr>
            <a:r>
              <a:rPr lang="en-US"/>
              <a:t>Fozia Salar, Senior Business Support or</a:t>
            </a:r>
            <a:endParaRPr/>
          </a:p>
          <a:p>
            <a:pPr marL="0" lvl="0" indent="0" algn="l" rtl="0">
              <a:spcBef>
                <a:spcPts val="0"/>
              </a:spcBef>
              <a:spcAft>
                <a:spcPts val="0"/>
              </a:spcAft>
              <a:buNone/>
            </a:pPr>
            <a:r>
              <a:rPr lang="en-US"/>
              <a:t>Rebecca Askew, Senior Educational Psychologist on 07926 075 218</a:t>
            </a:r>
            <a:endParaRPr/>
          </a:p>
          <a:p>
            <a:pPr marL="0" lvl="0" indent="0" algn="l" rtl="0">
              <a:spcBef>
                <a:spcPts val="0"/>
              </a:spcBef>
              <a:spcAft>
                <a:spcPts val="0"/>
              </a:spcAft>
              <a:buNone/>
            </a:pPr>
            <a:r>
              <a:rPr lang="en-US"/>
              <a:t>or email edpsych@achievingforchildren.org.uk.</a:t>
            </a:r>
            <a:endParaRPr/>
          </a:p>
          <a:p>
            <a:pPr marL="0" lvl="0" indent="0" algn="l" rtl="0">
              <a:spcBef>
                <a:spcPts val="0"/>
              </a:spcBef>
              <a:spcAft>
                <a:spcPts val="0"/>
              </a:spcAft>
              <a:buNone/>
            </a:pPr>
            <a:endParaRPr/>
          </a:p>
          <a:p>
            <a:pPr marL="0" lvl="0" indent="0" algn="l" rtl="0">
              <a:spcBef>
                <a:spcPts val="0"/>
              </a:spcBef>
              <a:spcAft>
                <a:spcPts val="0"/>
              </a:spcAft>
              <a:buNone/>
            </a:pPr>
            <a:r>
              <a:rPr lang="en-US"/>
              <a:t>Please note non-attendance will be charged at full rate.</a:t>
            </a:r>
            <a:endParaRPr/>
          </a:p>
        </p:txBody>
      </p:sp>
      <p:pic>
        <p:nvPicPr>
          <p:cNvPr id="648" name="Google Shape;648;g389dbf357e6_0_32"/>
          <p:cNvPicPr preferRelativeResize="0"/>
          <p:nvPr/>
        </p:nvPicPr>
        <p:blipFill>
          <a:blip r:embed="rId3">
            <a:alphaModFix/>
          </a:blip>
          <a:stretch>
            <a:fillRect/>
          </a:stretch>
        </p:blipFill>
        <p:spPr>
          <a:xfrm>
            <a:off x="5549900" y="184150"/>
            <a:ext cx="3021577" cy="2834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g3860e089c09_0_214"/>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t>Confidentiality &amp; Safeguarding</a:t>
            </a:r>
            <a:endParaRPr/>
          </a:p>
        </p:txBody>
      </p:sp>
      <p:sp>
        <p:nvSpPr>
          <p:cNvPr id="1124" name="Google Shape;1124;g3860e089c09_0_214"/>
          <p:cNvSpPr txBox="1">
            <a:spLocks noGrp="1"/>
          </p:cNvSpPr>
          <p:nvPr>
            <p:ph type="body" idx="1"/>
          </p:nvPr>
        </p:nvSpPr>
        <p:spPr>
          <a:xfrm>
            <a:off x="1128695" y="1900238"/>
            <a:ext cx="7485900" cy="3082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000"/>
              <a:buNone/>
            </a:pPr>
            <a:r>
              <a:rPr lang="en-US" sz="2000" i="1"/>
              <a:t>Be aware of, </a:t>
            </a:r>
            <a:endParaRPr/>
          </a:p>
          <a:p>
            <a:pPr marL="228600" lvl="0" indent="-228600" algn="l" rtl="0">
              <a:lnSpc>
                <a:spcPct val="110000"/>
              </a:lnSpc>
              <a:spcBef>
                <a:spcPts val="600"/>
              </a:spcBef>
              <a:spcAft>
                <a:spcPts val="0"/>
              </a:spcAft>
              <a:buSzPts val="2000"/>
              <a:buChar char="•"/>
            </a:pPr>
            <a:r>
              <a:rPr lang="en-US" sz="2000"/>
              <a:t>Your organisation’s confidentiality and safeguarding procedure</a:t>
            </a:r>
            <a:endParaRPr/>
          </a:p>
          <a:p>
            <a:pPr marL="228600" lvl="0" indent="-228600" algn="l" rtl="0">
              <a:lnSpc>
                <a:spcPct val="110000"/>
              </a:lnSpc>
              <a:spcBef>
                <a:spcPts val="600"/>
              </a:spcBef>
              <a:spcAft>
                <a:spcPts val="0"/>
              </a:spcAft>
              <a:buSzPts val="2000"/>
              <a:buChar char="•"/>
            </a:pPr>
            <a:r>
              <a:rPr lang="en-US" sz="2000"/>
              <a:t>Seek consent to share information, unless there is a risk of harm</a:t>
            </a:r>
            <a:endParaRPr/>
          </a:p>
          <a:p>
            <a:pPr marL="228600" lvl="0" indent="-228600" algn="l" rtl="0">
              <a:lnSpc>
                <a:spcPct val="110000"/>
              </a:lnSpc>
              <a:spcBef>
                <a:spcPts val="600"/>
              </a:spcBef>
              <a:spcAft>
                <a:spcPts val="0"/>
              </a:spcAft>
              <a:buSzPts val="2000"/>
              <a:buChar char="•"/>
            </a:pPr>
            <a:r>
              <a:rPr lang="en-US" sz="2000"/>
              <a:t>Only share what is proportionate to the role and need at the time </a:t>
            </a:r>
            <a:endParaRPr/>
          </a:p>
          <a:p>
            <a:pPr marL="0" lvl="0" indent="0" algn="l" rtl="0">
              <a:lnSpc>
                <a:spcPct val="110000"/>
              </a:lnSpc>
              <a:spcBef>
                <a:spcPts val="600"/>
              </a:spcBef>
              <a:spcAft>
                <a:spcPts val="0"/>
              </a:spcAft>
              <a:buSzPts val="2000"/>
              <a:buNone/>
            </a:pPr>
            <a:endParaRPr sz="2000"/>
          </a:p>
          <a:p>
            <a:pPr marL="0" lvl="0" indent="0" algn="l" rtl="0">
              <a:lnSpc>
                <a:spcPct val="110000"/>
              </a:lnSpc>
              <a:spcBef>
                <a:spcPts val="600"/>
              </a:spcBef>
              <a:spcAft>
                <a:spcPts val="0"/>
              </a:spcAft>
              <a:buSzPts val="2400"/>
              <a:buNone/>
            </a:pPr>
            <a:r>
              <a:rPr lang="en-US" sz="2400">
                <a:solidFill>
                  <a:srgbClr val="178351"/>
                </a:solidFill>
                <a:latin typeface="Arial"/>
                <a:ea typeface="Arial"/>
                <a:cs typeface="Arial"/>
                <a:sym typeface="Arial"/>
              </a:rPr>
              <a:t>Safeguarding Officer   &gt;&gt;     Safeguarding Referral	</a:t>
            </a:r>
            <a:endParaRPr/>
          </a:p>
          <a:p>
            <a:pPr marL="0" lvl="0" indent="0" algn="l" rtl="0">
              <a:lnSpc>
                <a:spcPct val="110000"/>
              </a:lnSpc>
              <a:spcBef>
                <a:spcPts val="600"/>
              </a:spcBef>
              <a:spcAft>
                <a:spcPts val="0"/>
              </a:spcAft>
              <a:buSzPts val="2400"/>
              <a:buNone/>
            </a:pPr>
            <a:r>
              <a:rPr lang="en-US" sz="2400">
                <a:solidFill>
                  <a:srgbClr val="178351"/>
                </a:solidFill>
                <a:latin typeface="Arial"/>
                <a:ea typeface="Arial"/>
                <a:cs typeface="Arial"/>
                <a:sym typeface="Arial"/>
              </a:rPr>
              <a:t>		              &gt;&gt;     999 Emergency </a:t>
            </a:r>
            <a:endParaRPr/>
          </a:p>
        </p:txBody>
      </p:sp>
      <p:sp>
        <p:nvSpPr>
          <p:cNvPr id="1125" name="Google Shape;1125;g3860e089c09_0_214"/>
          <p:cNvSpPr txBox="1"/>
          <p:nvPr/>
        </p:nvSpPr>
        <p:spPr>
          <a:xfrm>
            <a:off x="1715901" y="5141146"/>
            <a:ext cx="6898800" cy="872700"/>
          </a:xfrm>
          <a:prstGeom prst="rect">
            <a:avLst/>
          </a:prstGeom>
          <a:solidFill>
            <a:srgbClr val="E7F1D6"/>
          </a:solid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178351"/>
              </a:buClr>
              <a:buSzPts val="2000"/>
              <a:buFont typeface="Arial"/>
              <a:buNone/>
            </a:pPr>
            <a:r>
              <a:rPr lang="en-US" sz="2000" b="0" i="0" u="none" strike="noStrike" cap="none">
                <a:solidFill>
                  <a:srgbClr val="178351"/>
                </a:solidFill>
                <a:latin typeface="Arial"/>
                <a:ea typeface="Arial"/>
                <a:cs typeface="Arial"/>
                <a:sym typeface="Arial"/>
              </a:rPr>
              <a:t>This list is not necessarily in order – if you believe there is an immediate risk of harm then action must be taken either to the police or the SPA Team without delay.</a:t>
            </a:r>
            <a:endParaRPr/>
          </a:p>
          <a:p>
            <a:pPr marL="228600" marR="0" lvl="0" indent="-101600" algn="ctr" rtl="0">
              <a:lnSpc>
                <a:spcPct val="110000"/>
              </a:lnSpc>
              <a:spcBef>
                <a:spcPts val="600"/>
              </a:spcBef>
              <a:spcAft>
                <a:spcPts val="0"/>
              </a:spcAft>
              <a:buClr>
                <a:srgbClr val="178351"/>
              </a:buClr>
              <a:buSzPts val="2000"/>
              <a:buFont typeface="Arial"/>
              <a:buNone/>
            </a:pPr>
            <a:endParaRPr sz="2000" b="0" i="0" u="none" strike="noStrike" cap="none">
              <a:solidFill>
                <a:srgbClr val="525E66"/>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3860e089c09_0_220"/>
          <p:cNvSpPr txBox="1">
            <a:spLocks noGrp="1"/>
          </p:cNvSpPr>
          <p:nvPr>
            <p:ph type="title"/>
          </p:nvPr>
        </p:nvSpPr>
        <p:spPr>
          <a:xfrm>
            <a:off x="310551" y="416495"/>
            <a:ext cx="8475600" cy="1325700"/>
          </a:xfrm>
          <a:prstGeom prst="rect">
            <a:avLst/>
          </a:prstGeom>
          <a:noFill/>
          <a:ln>
            <a:noFill/>
          </a:ln>
        </p:spPr>
        <p:txBody>
          <a:bodyPr spcFirstLastPara="1" wrap="square" lIns="91425" tIns="45700" rIns="91425" bIns="45700" anchor="ctr" anchorCtr="0">
            <a:noAutofit/>
          </a:bodyPr>
          <a:lstStyle/>
          <a:p>
            <a:pPr marL="0" lvl="0" indent="0" algn="l" rtl="0">
              <a:lnSpc>
                <a:spcPct val="120000"/>
              </a:lnSpc>
              <a:spcBef>
                <a:spcPts val="0"/>
              </a:spcBef>
              <a:spcAft>
                <a:spcPts val="0"/>
              </a:spcAft>
              <a:buNone/>
            </a:pPr>
            <a:r>
              <a:rPr lang="en-US">
                <a:solidFill>
                  <a:srgbClr val="525E66"/>
                </a:solidFill>
              </a:rPr>
              <a:t>Family Action Young Carers – RBWM</a:t>
            </a:r>
            <a:endParaRPr/>
          </a:p>
        </p:txBody>
      </p:sp>
      <p:sp>
        <p:nvSpPr>
          <p:cNvPr id="1131" name="Google Shape;1131;g3860e089c09_0_220"/>
          <p:cNvSpPr txBox="1">
            <a:spLocks noGrp="1"/>
          </p:cNvSpPr>
          <p:nvPr>
            <p:ph type="body" idx="1"/>
          </p:nvPr>
        </p:nvSpPr>
        <p:spPr>
          <a:xfrm>
            <a:off x="416065" y="1516874"/>
            <a:ext cx="8370000" cy="30828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SzPts val="2000"/>
              <a:buNone/>
            </a:pPr>
            <a:r>
              <a:rPr lang="en-US"/>
              <a:t>RBWM Family Action is committed to making sure that caring is a positive experience for all young carers. </a:t>
            </a:r>
            <a:endParaRPr/>
          </a:p>
          <a:p>
            <a:pPr marL="0" lvl="0" indent="0" algn="l" rtl="0">
              <a:lnSpc>
                <a:spcPct val="110000"/>
              </a:lnSpc>
              <a:spcBef>
                <a:spcPts val="0"/>
              </a:spcBef>
              <a:spcAft>
                <a:spcPts val="0"/>
              </a:spcAft>
              <a:buSzPts val="2000"/>
              <a:buNone/>
            </a:pPr>
            <a:endParaRPr/>
          </a:p>
          <a:p>
            <a:pPr marL="0" lvl="0" indent="0" algn="l" rtl="0">
              <a:lnSpc>
                <a:spcPct val="110000"/>
              </a:lnSpc>
              <a:spcBef>
                <a:spcPts val="0"/>
              </a:spcBef>
              <a:spcAft>
                <a:spcPts val="0"/>
              </a:spcAft>
              <a:buSzPts val="2000"/>
              <a:buNone/>
            </a:pPr>
            <a:r>
              <a:rPr lang="en-US"/>
              <a:t>We provide a </a:t>
            </a:r>
            <a:r>
              <a:rPr lang="en-US" b="1"/>
              <a:t>6–10 week intervention</a:t>
            </a:r>
            <a:r>
              <a:rPr lang="en-US"/>
              <a:t>. Families can re-refer to our service at any point if there continues to be a support need for a caring role within the family.</a:t>
            </a:r>
            <a:endParaRPr/>
          </a:p>
          <a:p>
            <a:pPr marL="0" lvl="0" indent="0" algn="l" rtl="0">
              <a:lnSpc>
                <a:spcPct val="110000"/>
              </a:lnSpc>
              <a:spcBef>
                <a:spcPts val="0"/>
              </a:spcBef>
              <a:spcAft>
                <a:spcPts val="0"/>
              </a:spcAft>
              <a:buSzPts val="2000"/>
              <a:buNone/>
            </a:pPr>
            <a:endParaRPr/>
          </a:p>
          <a:p>
            <a:pPr marL="228600" lvl="0" indent="-101600" algn="l" rtl="0">
              <a:lnSpc>
                <a:spcPct val="110000"/>
              </a:lnSpc>
              <a:spcBef>
                <a:spcPts val="0"/>
              </a:spcBef>
              <a:spcAft>
                <a:spcPts val="0"/>
              </a:spcAft>
              <a:buClr>
                <a:srgbClr val="178351"/>
              </a:buClr>
              <a:buSzPts val="2000"/>
              <a:buFont typeface="Arial"/>
              <a:buNone/>
            </a:pPr>
            <a:endParaRPr/>
          </a:p>
        </p:txBody>
      </p:sp>
      <p:sp>
        <p:nvSpPr>
          <p:cNvPr id="1132" name="Google Shape;1132;g3860e089c09_0_220"/>
          <p:cNvSpPr txBox="1"/>
          <p:nvPr/>
        </p:nvSpPr>
        <p:spPr>
          <a:xfrm>
            <a:off x="1519309" y="3343646"/>
            <a:ext cx="4475700" cy="3082800"/>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Clr>
                <a:srgbClr val="178351"/>
              </a:buClr>
              <a:buSzPts val="2000"/>
              <a:buFont typeface="Arial"/>
              <a:buNone/>
            </a:pPr>
            <a:r>
              <a:rPr lang="en-US" sz="2000" b="1" i="0" u="none" strike="noStrike" cap="none">
                <a:solidFill>
                  <a:srgbClr val="178351"/>
                </a:solidFill>
                <a:latin typeface="Arial"/>
                <a:ea typeface="Arial"/>
                <a:cs typeface="Arial"/>
                <a:sym typeface="Arial"/>
              </a:rPr>
              <a:t>Our Support Offer includes; </a:t>
            </a:r>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Widening support networks</a:t>
            </a:r>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One to one support</a:t>
            </a:r>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Family sessions</a:t>
            </a:r>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Representation at meetings</a:t>
            </a:r>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Community Outreach programme</a:t>
            </a:r>
            <a:endParaRPr sz="2000" b="0" i="0" u="none" strike="noStrike" cap="none">
              <a:solidFill>
                <a:srgbClr val="525E66"/>
              </a:solidFill>
              <a:latin typeface="Arial"/>
              <a:ea typeface="Arial"/>
              <a:cs typeface="Arial"/>
              <a:sym typeface="Arial"/>
            </a:endParaRPr>
          </a:p>
          <a:p>
            <a:pPr marL="228600" marR="0" lvl="0" indent="-228600" algn="l" rtl="0">
              <a:lnSpc>
                <a:spcPct val="110000"/>
              </a:lnSpc>
              <a:spcBef>
                <a:spcPts val="0"/>
              </a:spcBef>
              <a:spcAft>
                <a:spcPts val="0"/>
              </a:spcAft>
              <a:buClr>
                <a:srgbClr val="178351"/>
              </a:buClr>
              <a:buSzPts val="2000"/>
              <a:buFont typeface="Arial"/>
              <a:buChar char="•"/>
            </a:pPr>
            <a:r>
              <a:rPr lang="en-US" sz="2000" b="0" i="0" u="none" strike="noStrike" cap="none">
                <a:solidFill>
                  <a:srgbClr val="525E66"/>
                </a:solidFill>
                <a:latin typeface="Arial"/>
                <a:ea typeface="Arial"/>
                <a:cs typeface="Arial"/>
                <a:sym typeface="Arial"/>
              </a:rPr>
              <a:t>YC Ambassadors Programme </a:t>
            </a:r>
            <a:endParaRPr/>
          </a:p>
          <a:p>
            <a:pPr marL="228600" marR="0" lvl="0" indent="-101600" algn="l" rtl="0">
              <a:lnSpc>
                <a:spcPct val="110000"/>
              </a:lnSpc>
              <a:spcBef>
                <a:spcPts val="0"/>
              </a:spcBef>
              <a:spcAft>
                <a:spcPts val="0"/>
              </a:spcAft>
              <a:buClr>
                <a:srgbClr val="178351"/>
              </a:buClr>
              <a:buSzPts val="2000"/>
              <a:buFont typeface="Arial"/>
              <a:buNone/>
            </a:pPr>
            <a:endParaRPr sz="2000" b="0" i="0" u="none" strike="noStrike" cap="none">
              <a:solidFill>
                <a:srgbClr val="525E66"/>
              </a:solidFill>
              <a:latin typeface="Arial"/>
              <a:ea typeface="Arial"/>
              <a:cs typeface="Arial"/>
              <a:sym typeface="Arial"/>
            </a:endParaRPr>
          </a:p>
        </p:txBody>
      </p:sp>
      <p:pic>
        <p:nvPicPr>
          <p:cNvPr id="1133" name="Google Shape;1133;g3860e089c09_0_220"/>
          <p:cNvPicPr preferRelativeResize="0"/>
          <p:nvPr/>
        </p:nvPicPr>
        <p:blipFill rotWithShape="1">
          <a:blip r:embed="rId3">
            <a:alphaModFix/>
          </a:blip>
          <a:srcRect/>
          <a:stretch/>
        </p:blipFill>
        <p:spPr>
          <a:xfrm>
            <a:off x="4788772" y="2772830"/>
            <a:ext cx="3939165" cy="274015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g3860e089c09_0_227"/>
          <p:cNvSpPr txBox="1">
            <a:spLocks noGrp="1"/>
          </p:cNvSpPr>
          <p:nvPr>
            <p:ph type="ctrTitle"/>
          </p:nvPr>
        </p:nvSpPr>
        <p:spPr>
          <a:xfrm>
            <a:off x="1099691" y="5134664"/>
            <a:ext cx="7433700" cy="1723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r>
              <a:rPr lang="en-US"/>
              <a:t>Action; </a:t>
            </a:r>
            <a:br>
              <a:rPr lang="en-US"/>
            </a:br>
            <a:r>
              <a:rPr lang="en-US"/>
              <a:t>What do you think your school needs to do to improve the identification of Young Carers?</a:t>
            </a:r>
            <a:br>
              <a:rPr lang="en-US"/>
            </a:b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3860e089c09_0_231"/>
          <p:cNvSpPr txBox="1">
            <a:spLocks noGrp="1"/>
          </p:cNvSpPr>
          <p:nvPr>
            <p:ph type="ctrTitle"/>
          </p:nvPr>
        </p:nvSpPr>
        <p:spPr>
          <a:xfrm>
            <a:off x="310551" y="2791970"/>
            <a:ext cx="5406900" cy="12033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a:t>Thank you</a:t>
            </a:r>
            <a:endParaRPr/>
          </a:p>
        </p:txBody>
      </p:sp>
      <p:sp>
        <p:nvSpPr>
          <p:cNvPr id="1144" name="Google Shape;1144;g3860e089c09_0_231"/>
          <p:cNvSpPr txBox="1">
            <a:spLocks noGrp="1"/>
          </p:cNvSpPr>
          <p:nvPr>
            <p:ph type="body" idx="1"/>
          </p:nvPr>
        </p:nvSpPr>
        <p:spPr>
          <a:xfrm>
            <a:off x="310551" y="4066031"/>
            <a:ext cx="5406900" cy="1203300"/>
          </a:xfrm>
          <a:prstGeom prst="rect">
            <a:avLst/>
          </a:prstGeom>
          <a:noFill/>
          <a:ln>
            <a:noFill/>
          </a:ln>
        </p:spPr>
        <p:txBody>
          <a:bodyPr spcFirstLastPara="1" wrap="square" lIns="91425" tIns="45700" rIns="91425" bIns="45700" anchor="t" anchorCtr="0">
            <a:noAutofit/>
          </a:bodyPr>
          <a:lstStyle/>
          <a:p>
            <a:pPr marL="0" lvl="0" indent="0" algn="l" rtl="0">
              <a:lnSpc>
                <a:spcPct val="110000"/>
              </a:lnSpc>
              <a:spcBef>
                <a:spcPts val="0"/>
              </a:spcBef>
              <a:spcAft>
                <a:spcPts val="0"/>
              </a:spcAft>
              <a:buClr>
                <a:srgbClr val="BDCF3C"/>
              </a:buClr>
              <a:buSzPts val="2000"/>
              <a:buNone/>
            </a:pPr>
            <a:r>
              <a:rPr lang="en-US"/>
              <a:t>Time for questions…</a:t>
            </a:r>
            <a:endParaRPr/>
          </a:p>
        </p:txBody>
      </p:sp>
      <p:sp>
        <p:nvSpPr>
          <p:cNvPr id="1145" name="Google Shape;1145;g3860e089c09_0_231"/>
          <p:cNvSpPr>
            <a:spLocks noGrp="1"/>
          </p:cNvSpPr>
          <p:nvPr>
            <p:ph type="pic" idx="2"/>
          </p:nvPr>
        </p:nvSpPr>
        <p:spPr>
          <a:xfrm>
            <a:off x="6010797" y="-19455"/>
            <a:ext cx="3133200" cy="5787000"/>
          </a:xfrm>
          <a:prstGeom prst="rect">
            <a:avLst/>
          </a:prstGeom>
          <a:solidFill>
            <a:srgbClr val="178351"/>
          </a:solidFill>
          <a:ln>
            <a:noFill/>
          </a:ln>
        </p:spPr>
        <p:txBody>
          <a:bodyPr/>
          <a:lstStyle/>
          <a:p>
            <a:endParaRPr lang="en-GB"/>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g3860e089c09_0_237"/>
          <p:cNvSpPr txBox="1"/>
          <p:nvPr/>
        </p:nvSpPr>
        <p:spPr>
          <a:xfrm>
            <a:off x="1868491" y="1372259"/>
            <a:ext cx="5406900" cy="12033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178351"/>
              </a:buClr>
              <a:buSzPts val="2000"/>
              <a:buFont typeface="Arial"/>
              <a:buNone/>
            </a:pPr>
            <a:r>
              <a:rPr lang="en-US" sz="2000" b="0" i="0" u="sng" strike="noStrike" cap="none">
                <a:solidFill>
                  <a:srgbClr val="525E66"/>
                </a:solidFill>
                <a:latin typeface="Arial"/>
                <a:ea typeface="Arial"/>
                <a:cs typeface="Arial"/>
                <a:sym typeface="Arial"/>
                <a:hlinkClick r:id="rId3">
                  <a:extLst>
                    <a:ext uri="{A12FA001-AC4F-418D-AE19-62706E023703}">
                      <ahyp:hlinkClr xmlns:ahyp="http://schemas.microsoft.com/office/drawing/2018/hyperlinkcolor" val="tx"/>
                    </a:ext>
                  </a:extLst>
                </a:hlinkClick>
              </a:rPr>
              <a:t>Visit our website </a:t>
            </a:r>
            <a:r>
              <a:rPr lang="en-US" sz="2000" b="0" i="0" u="none" strike="noStrike" cap="none">
                <a:solidFill>
                  <a:srgbClr val="FFFFFF"/>
                </a:solidFill>
                <a:latin typeface="Arial"/>
                <a:ea typeface="Arial"/>
                <a:cs typeface="Arial"/>
                <a:sym typeface="Arial"/>
              </a:rPr>
              <a:t>for further resources</a:t>
            </a:r>
            <a:endParaRPr/>
          </a:p>
          <a:p>
            <a:pPr marL="0" marR="0" lvl="0" indent="0" algn="ctr" rtl="0">
              <a:lnSpc>
                <a:spcPct val="110000"/>
              </a:lnSpc>
              <a:spcBef>
                <a:spcPts val="0"/>
              </a:spcBef>
              <a:spcAft>
                <a:spcPts val="0"/>
              </a:spcAft>
              <a:buClr>
                <a:srgbClr val="178351"/>
              </a:buClr>
              <a:buSzPts val="2000"/>
              <a:buFont typeface="Arial"/>
              <a:buNone/>
            </a:pPr>
            <a:r>
              <a:rPr lang="en-US" sz="2000" b="0" i="0" u="none" strike="noStrike" cap="none">
                <a:solidFill>
                  <a:srgbClr val="FFFFFF"/>
                </a:solidFill>
                <a:latin typeface="Arial"/>
                <a:ea typeface="Arial"/>
                <a:cs typeface="Arial"/>
                <a:sym typeface="Arial"/>
              </a:rPr>
              <a:t>Contact the team at </a:t>
            </a:r>
            <a:r>
              <a:rPr lang="en-US" sz="2000" b="0" i="0" u="sng" strike="noStrike" cap="none">
                <a:solidFill>
                  <a:srgbClr val="525E66"/>
                </a:solidFill>
                <a:latin typeface="Arial"/>
                <a:ea typeface="Arial"/>
                <a:cs typeface="Arial"/>
                <a:sym typeface="Arial"/>
                <a:hlinkClick r:id="rId4">
                  <a:extLst>
                    <a:ext uri="{A12FA001-AC4F-418D-AE19-62706E023703}">
                      <ahyp:hlinkClr xmlns:ahyp="http://schemas.microsoft.com/office/drawing/2018/hyperlinkcolor" val="tx"/>
                    </a:ext>
                  </a:extLst>
                </a:hlinkClick>
              </a:rPr>
              <a:t>rbwm.yc@family-action.org.uk</a:t>
            </a:r>
            <a:r>
              <a:rPr lang="en-US" sz="2000" b="0" i="0" u="none" strike="noStrike" cap="none">
                <a:solidFill>
                  <a:srgbClr val="525E66"/>
                </a:solidFill>
                <a:latin typeface="Arial"/>
                <a:ea typeface="Arial"/>
                <a:cs typeface="Arial"/>
                <a:sym typeface="Arial"/>
              </a:rPr>
              <a:t>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p51"/>
          <p:cNvSpPr txBox="1">
            <a:spLocks noGrp="1"/>
          </p:cNvSpPr>
          <p:nvPr>
            <p:ph type="ctrTitle" idx="4294967295"/>
          </p:nvPr>
        </p:nvSpPr>
        <p:spPr>
          <a:xfrm>
            <a:off x="470590" y="3127076"/>
            <a:ext cx="8458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7000"/>
              </a:lnSpc>
              <a:spcBef>
                <a:spcPts val="0"/>
              </a:spcBef>
              <a:spcAft>
                <a:spcPts val="800"/>
              </a:spcAft>
              <a:buClr>
                <a:srgbClr val="000000"/>
              </a:buClr>
              <a:buSzPts val="1400"/>
              <a:buFont typeface="Arial"/>
              <a:buNone/>
            </a:pPr>
            <a:r>
              <a:rPr lang="en-US" sz="4400" b="1" i="0" u="none" strike="noStrike" cap="none">
                <a:solidFill>
                  <a:schemeClr val="lt1"/>
                </a:solidFill>
                <a:latin typeface="Calibri"/>
                <a:ea typeface="Calibri"/>
                <a:cs typeface="Calibri"/>
                <a:sym typeface="Calibri"/>
              </a:rPr>
              <a:t>Questions and </a:t>
            </a:r>
            <a:br>
              <a:rPr lang="en-US" sz="4400" b="1" i="0" u="none" strike="noStrike" cap="none">
                <a:solidFill>
                  <a:schemeClr val="lt1"/>
                </a:solidFill>
                <a:latin typeface="Calibri"/>
                <a:ea typeface="Calibri"/>
                <a:cs typeface="Calibri"/>
                <a:sym typeface="Calibri"/>
              </a:rPr>
            </a:br>
            <a:r>
              <a:rPr lang="en-US" sz="4400" b="1"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Feedback Form</a:t>
            </a:r>
            <a:br>
              <a:rPr lang="en-US" sz="4400" b="0" i="1" u="none" strike="noStrike" cap="none">
                <a:solidFill>
                  <a:schemeClr val="lt1"/>
                </a:solidFill>
                <a:latin typeface="Calibri"/>
                <a:ea typeface="Calibri"/>
                <a:cs typeface="Calibri"/>
                <a:sym typeface="Calibri"/>
              </a:rPr>
            </a:br>
            <a:r>
              <a:rPr lang="en-US" sz="4400" b="1" i="0" u="none" strike="noStrike" cap="none">
                <a:solidFill>
                  <a:schemeClr val="lt1"/>
                </a:solidFill>
                <a:latin typeface="Calibri"/>
                <a:ea typeface="Calibri"/>
                <a:cs typeface="Calibri"/>
                <a:sym typeface="Calibri"/>
              </a:rPr>
              <a:t> </a:t>
            </a:r>
            <a:endParaRPr sz="4400" b="0" i="0" u="none" strike="noStrike" cap="none">
              <a:solidFill>
                <a:schemeClr val="dk1"/>
              </a:solidFill>
              <a:latin typeface="Calibri"/>
              <a:ea typeface="Calibri"/>
              <a:cs typeface="Calibri"/>
              <a:sym typeface="Calibri"/>
            </a:endParaRPr>
          </a:p>
        </p:txBody>
      </p:sp>
      <p:sp>
        <p:nvSpPr>
          <p:cNvPr id="1157" name="Google Shape;1157;p51"/>
          <p:cNvSpPr txBox="1"/>
          <p:nvPr/>
        </p:nvSpPr>
        <p:spPr>
          <a:xfrm>
            <a:off x="5573864" y="341907"/>
            <a:ext cx="2711400" cy="5232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1" i="0" u="sng" strike="noStrike" cap="none">
                <a:solidFill>
                  <a:srgbClr val="8CB3E3"/>
                </a:solidFill>
                <a:latin typeface="Tahoma"/>
                <a:ea typeface="Tahoma"/>
                <a:cs typeface="Tahoma"/>
                <a:sym typeface="Tahoma"/>
                <a:hlinkClick r:id="rId4">
                  <a:extLst>
                    <a:ext uri="{A12FA001-AC4F-418D-AE19-62706E023703}">
                      <ahyp:hlinkClr xmlns:ahyp="http://schemas.microsoft.com/office/drawing/2018/hyperlinkcolor" val="tx"/>
                    </a:ext>
                  </a:extLst>
                </a:hlinkClick>
              </a:rPr>
              <a:t>Leadership Update Website</a:t>
            </a:r>
            <a:r>
              <a:rPr lang="en-US" sz="1400" b="1" i="0" u="none" strike="noStrike" cap="none">
                <a:solidFill>
                  <a:schemeClr val="lt1"/>
                </a:solidFill>
                <a:latin typeface="Tahoma"/>
                <a:ea typeface="Tahoma"/>
                <a:cs typeface="Tahoma"/>
                <a:sym typeface="Tahoma"/>
              </a:rPr>
              <a:t>.</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Tahoma"/>
                <a:ea typeface="Tahoma"/>
                <a:cs typeface="Tahoma"/>
                <a:sym typeface="Tahoma"/>
              </a:rPr>
              <a:t>All things SEMH and more.</a:t>
            </a:r>
            <a:endParaRPr sz="1400" b="0" i="0" u="none" strike="noStrike" cap="none">
              <a:solidFill>
                <a:srgbClr val="000000"/>
              </a:solidFill>
              <a:latin typeface="Arial"/>
              <a:ea typeface="Arial"/>
              <a:cs typeface="Arial"/>
              <a:sym typeface="Arial"/>
            </a:endParaRPr>
          </a:p>
        </p:txBody>
      </p:sp>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
          <p:cNvSpPr txBox="1"/>
          <p:nvPr/>
        </p:nvSpPr>
        <p:spPr>
          <a:xfrm>
            <a:off x="577370" y="3024992"/>
            <a:ext cx="8086061" cy="34163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000000"/>
                </a:solidFill>
                <a:latin typeface="Calibri"/>
                <a:ea typeface="Calibri"/>
                <a:cs typeface="Calibri"/>
                <a:sym typeface="Calibri"/>
              </a:rPr>
              <a:t>Mental Health and Wellbeing request for Primary / Secondary representation on Network  2nd June - email Rebecca Askew</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New Training (Special schools – info)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22222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https://www.leadershipupdate-rbwm.co.uk/send-and-inclusion-training/</a:t>
            </a:r>
            <a:endParaRPr sz="1800" b="1" i="0" u="none" strike="noStrike" cap="none">
              <a:solidFill>
                <a:srgbClr val="222222"/>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Young Carers </a:t>
            </a:r>
            <a:r>
              <a:rPr lang="en-US" sz="1800" b="1" i="0" u="sng" strike="noStrike" cap="none">
                <a:solidFill>
                  <a:srgbClr val="22222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Transition Booklet</a:t>
            </a:r>
            <a:endParaRPr sz="1800" b="1" i="0" u="none" strike="noStrike" cap="none">
              <a:solidFill>
                <a:srgbClr val="222222"/>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Wellbeing  and Schools Bill – </a:t>
            </a:r>
            <a:r>
              <a:rPr lang="en-US" sz="1800" b="1" i="0" u="sng" strike="noStrike" cap="none">
                <a:solidFill>
                  <a:srgbClr val="22222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Policy Summary</a:t>
            </a:r>
            <a:endParaRPr sz="1800" b="1" i="0" u="none" strike="noStrike" cap="none">
              <a:solidFill>
                <a:srgbClr val="222222"/>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Boxalls Update – Only Nurture Partnership schools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Alternative Provision Strategy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FASD (Foetal Alcohol Syndrome) Guidance. Theresa Allen (attached in prior email)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Flexi Schooling</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1" i="0" u="none" strike="noStrike" cap="none">
                <a:solidFill>
                  <a:srgbClr val="222222"/>
                </a:solidFill>
                <a:latin typeface="Calibri"/>
                <a:ea typeface="Calibri"/>
                <a:cs typeface="Calibri"/>
                <a:sym typeface="Calibri"/>
              </a:rPr>
              <a:t>Transition Support</a:t>
            </a:r>
            <a:endParaRPr sz="1400" b="0" i="0" u="none" strike="noStrike" cap="none">
              <a:solidFill>
                <a:srgbClr val="000000"/>
              </a:solidFill>
              <a:latin typeface="Arial"/>
              <a:ea typeface="Arial"/>
              <a:cs typeface="Arial"/>
              <a:sym typeface="Arial"/>
            </a:endParaRPr>
          </a:p>
        </p:txBody>
      </p:sp>
      <p:pic>
        <p:nvPicPr>
          <p:cNvPr id="654" name="Google Shape;654;p8"/>
          <p:cNvPicPr preferRelativeResize="0"/>
          <p:nvPr/>
        </p:nvPicPr>
        <p:blipFill rotWithShape="1">
          <a:blip r:embed="rId6">
            <a:alphaModFix/>
          </a:blip>
          <a:srcRect/>
          <a:stretch/>
        </p:blipFill>
        <p:spPr>
          <a:xfrm>
            <a:off x="6375327" y="126858"/>
            <a:ext cx="2040344" cy="2040344"/>
          </a:xfrm>
          <a:prstGeom prst="rect">
            <a:avLst/>
          </a:prstGeom>
          <a:noFill/>
          <a:ln>
            <a:noFill/>
          </a:ln>
        </p:spPr>
      </p:pic>
      <p:sp>
        <p:nvSpPr>
          <p:cNvPr id="655" name="Google Shape;655;p8"/>
          <p:cNvSpPr txBox="1"/>
          <p:nvPr/>
        </p:nvSpPr>
        <p:spPr>
          <a:xfrm>
            <a:off x="6130225" y="2167202"/>
            <a:ext cx="2870790" cy="30777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Alternative Intervention Directory</a:t>
            </a:r>
            <a:endParaRPr sz="1400" b="0" i="0" u="none" strike="noStrike" cap="none">
              <a:solidFill>
                <a:srgbClr val="000000"/>
              </a:solidFill>
              <a:latin typeface="Arial"/>
              <a:ea typeface="Arial"/>
              <a:cs typeface="Arial"/>
              <a:sym typeface="Arial"/>
            </a:endParaRPr>
          </a:p>
        </p:txBody>
      </p:sp>
      <p:pic>
        <p:nvPicPr>
          <p:cNvPr id="656" name="Google Shape;656;p8"/>
          <p:cNvPicPr preferRelativeResize="0"/>
          <p:nvPr/>
        </p:nvPicPr>
        <p:blipFill rotWithShape="1">
          <a:blip r:embed="rId7">
            <a:alphaModFix/>
          </a:blip>
          <a:srcRect/>
          <a:stretch/>
        </p:blipFill>
        <p:spPr>
          <a:xfrm>
            <a:off x="3600229" y="133094"/>
            <a:ext cx="2040344" cy="2040344"/>
          </a:xfrm>
          <a:prstGeom prst="rect">
            <a:avLst/>
          </a:prstGeom>
          <a:noFill/>
          <a:ln>
            <a:noFill/>
          </a:ln>
        </p:spPr>
      </p:pic>
      <p:sp>
        <p:nvSpPr>
          <p:cNvPr id="657" name="Google Shape;657;p8"/>
          <p:cNvSpPr txBox="1"/>
          <p:nvPr/>
        </p:nvSpPr>
        <p:spPr>
          <a:xfrm>
            <a:off x="3185006" y="2167202"/>
            <a:ext cx="2870790" cy="307777"/>
          </a:xfrm>
          <a:prstGeom prst="rect">
            <a:avLst/>
          </a:prstGeom>
          <a:solidFill>
            <a:schemeClr val="lt1"/>
          </a:solidFill>
          <a:ln w="254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SEMH Intervention Service Page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6"/>
          <p:cNvSpPr txBox="1"/>
          <p:nvPr/>
        </p:nvSpPr>
        <p:spPr>
          <a:xfrm>
            <a:off x="247650" y="2553790"/>
            <a:ext cx="8458200" cy="1470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Arial"/>
              <a:buNone/>
            </a:pPr>
            <a:r>
              <a:rPr lang="en-US" sz="4400">
                <a:solidFill>
                  <a:schemeClr val="lt1"/>
                </a:solidFill>
                <a:latin typeface="Calibri"/>
                <a:ea typeface="Calibri"/>
                <a:cs typeface="Calibri"/>
                <a:sym typeface="Calibri"/>
              </a:rPr>
              <a:t>Carley Seymore</a:t>
            </a:r>
            <a:endParaRPr sz="4400" b="0" i="0" u="none" strike="noStrike" cap="none">
              <a:solidFill>
                <a:schemeClr val="lt1"/>
              </a:solidFill>
              <a:latin typeface="Calibri"/>
              <a:ea typeface="Calibri"/>
              <a:cs typeface="Calibri"/>
              <a:sym typeface="Calibri"/>
            </a:endParaRPr>
          </a:p>
          <a:p>
            <a:pPr marL="0" marR="0" lvl="0" indent="0" algn="ctr" rtl="0">
              <a:lnSpc>
                <a:spcPct val="107000"/>
              </a:lnSpc>
              <a:spcBef>
                <a:spcPts val="0"/>
              </a:spcBef>
              <a:spcAft>
                <a:spcPts val="0"/>
              </a:spcAft>
              <a:buClr>
                <a:srgbClr val="000000"/>
              </a:buClr>
              <a:buSzPts val="1400"/>
              <a:buFont typeface="Arial"/>
              <a:buNone/>
            </a:pPr>
            <a:endParaRPr sz="2800" b="1">
              <a:solidFill>
                <a:schemeClr val="lt1"/>
              </a:solidFill>
              <a:latin typeface="Tahoma"/>
              <a:ea typeface="Tahoma"/>
              <a:cs typeface="Tahoma"/>
              <a:sym typeface="Tahoma"/>
            </a:endParaRPr>
          </a:p>
          <a:p>
            <a:pPr marL="0" marR="0" lvl="0" indent="0" algn="ctr" rtl="0">
              <a:lnSpc>
                <a:spcPct val="107000"/>
              </a:lnSpc>
              <a:spcBef>
                <a:spcPts val="800"/>
              </a:spcBef>
              <a:spcAft>
                <a:spcPts val="800"/>
              </a:spcAft>
              <a:buClr>
                <a:srgbClr val="000000"/>
              </a:buClr>
              <a:buSzPts val="1400"/>
              <a:buFont typeface="Arial"/>
              <a:buNone/>
            </a:pPr>
            <a:r>
              <a:rPr lang="en-US" sz="2800" b="1">
                <a:solidFill>
                  <a:schemeClr val="lt1"/>
                </a:solidFill>
                <a:latin typeface="Tahoma"/>
                <a:ea typeface="Tahoma"/>
                <a:cs typeface="Tahoma"/>
                <a:sym typeface="Tahoma"/>
              </a:rPr>
              <a:t>Kooth</a:t>
            </a:r>
            <a:br>
              <a:rPr lang="en-US" sz="4400" b="0" i="1" u="none" strike="noStrike" cap="none">
                <a:solidFill>
                  <a:schemeClr val="lt1"/>
                </a:solidFill>
                <a:latin typeface="Calibri"/>
                <a:ea typeface="Calibri"/>
                <a:cs typeface="Calibri"/>
                <a:sym typeface="Calibri"/>
              </a:rPr>
            </a:br>
            <a:r>
              <a:rPr lang="en-US" sz="44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663" name="Google Shape;663;p36"/>
          <p:cNvSpPr txBox="1"/>
          <p:nvPr/>
        </p:nvSpPr>
        <p:spPr>
          <a:xfrm>
            <a:off x="5018567" y="6134986"/>
            <a:ext cx="42291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https://uniqueinclusion.wixsite.com/website-1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7"/>
        <p:cNvGrpSpPr/>
        <p:nvPr/>
      </p:nvGrpSpPr>
      <p:grpSpPr>
        <a:xfrm>
          <a:off x="0" y="0"/>
          <a:ext cx="0" cy="0"/>
          <a:chOff x="0" y="0"/>
          <a:chExt cx="0" cy="0"/>
        </a:xfrm>
      </p:grpSpPr>
      <p:sp>
        <p:nvSpPr>
          <p:cNvPr id="668" name="Google Shape;668;g39b2c9dab85_0_1900"/>
          <p:cNvSpPr txBox="1"/>
          <p:nvPr/>
        </p:nvSpPr>
        <p:spPr>
          <a:xfrm>
            <a:off x="618325" y="1796951"/>
            <a:ext cx="7429200" cy="261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rgbClr val="F7A51E"/>
                </a:solidFill>
                <a:latin typeface="Fraunces ExtraBold"/>
                <a:ea typeface="Fraunces ExtraBold"/>
                <a:cs typeface="Fraunces ExtraBold"/>
                <a:sym typeface="Fraunces ExtraBold"/>
              </a:rPr>
              <a:t>Welcome</a:t>
            </a:r>
            <a:br>
              <a:rPr lang="en-US" sz="3400" b="0" i="0" u="none" strike="noStrike" cap="none">
                <a:solidFill>
                  <a:srgbClr val="F7A51E"/>
                </a:solidFill>
                <a:latin typeface="Fraunces ExtraBold"/>
                <a:ea typeface="Fraunces ExtraBold"/>
                <a:cs typeface="Fraunces ExtraBold"/>
                <a:sym typeface="Fraunces ExtraBold"/>
              </a:rPr>
            </a:br>
            <a:r>
              <a:rPr lang="en-US" sz="3400" b="1" i="0" u="none" strike="noStrike" cap="none">
                <a:solidFill>
                  <a:srgbClr val="FAF6F3"/>
                </a:solidFill>
                <a:latin typeface="Fraunces"/>
                <a:ea typeface="Fraunces"/>
                <a:cs typeface="Fraunces"/>
                <a:sym typeface="Fraunces"/>
              </a:rPr>
              <a:t>Training session </a:t>
            </a:r>
            <a:endParaRPr sz="3400" b="1" i="0" u="none" strike="noStrike" cap="none">
              <a:solidFill>
                <a:srgbClr val="FAF6F3"/>
              </a:solidFill>
              <a:latin typeface="Fraunces"/>
              <a:ea typeface="Fraunces"/>
              <a:cs typeface="Fraunces"/>
              <a:sym typeface="Fraunces"/>
            </a:endParaRPr>
          </a:p>
          <a:p>
            <a:pPr marL="0" marR="0" lvl="0" indent="0" algn="l" rtl="0">
              <a:lnSpc>
                <a:spcPct val="100000"/>
              </a:lnSpc>
              <a:spcBef>
                <a:spcPts val="0"/>
              </a:spcBef>
              <a:spcAft>
                <a:spcPts val="0"/>
              </a:spcAft>
              <a:buClr>
                <a:srgbClr val="000000"/>
              </a:buClr>
              <a:buSzPts val="3400"/>
              <a:buFont typeface="Arial"/>
              <a:buNone/>
            </a:pPr>
            <a:r>
              <a:rPr lang="en-US" sz="3400" b="1" i="0" u="none" strike="noStrike" cap="none">
                <a:solidFill>
                  <a:srgbClr val="FAF6F3"/>
                </a:solidFill>
                <a:latin typeface="Fraunces"/>
                <a:ea typeface="Fraunces"/>
                <a:cs typeface="Fraunces"/>
                <a:sym typeface="Fraunces"/>
              </a:rPr>
              <a:t>for healthcare professionals -East Berkshire</a:t>
            </a:r>
            <a:endParaRPr sz="3400" b="1" i="0" u="none" strike="noStrike" cap="none">
              <a:solidFill>
                <a:srgbClr val="FAF6F3"/>
              </a:solidFill>
              <a:latin typeface="Fraunces"/>
              <a:ea typeface="Fraunces"/>
              <a:cs typeface="Fraunces"/>
              <a:sym typeface="Fraunces"/>
            </a:endParaRPr>
          </a:p>
          <a:p>
            <a:pPr marL="0" marR="0" lvl="0" indent="0" algn="l" rtl="0">
              <a:lnSpc>
                <a:spcPct val="100000"/>
              </a:lnSpc>
              <a:spcBef>
                <a:spcPts val="0"/>
              </a:spcBef>
              <a:spcAft>
                <a:spcPts val="0"/>
              </a:spcAft>
              <a:buClr>
                <a:srgbClr val="000000"/>
              </a:buClr>
              <a:buSzPts val="3400"/>
              <a:buFont typeface="Arial"/>
              <a:buNone/>
            </a:pPr>
            <a:endParaRPr sz="3400" b="1" i="0" u="none" strike="noStrike" cap="none">
              <a:solidFill>
                <a:srgbClr val="FAF6F3"/>
              </a:solidFill>
              <a:latin typeface="Fraunces"/>
              <a:ea typeface="Fraunces"/>
              <a:cs typeface="Fraunces"/>
              <a:sym typeface="Fraunces"/>
            </a:endParaRPr>
          </a:p>
        </p:txBody>
      </p:sp>
      <p:sp>
        <p:nvSpPr>
          <p:cNvPr id="669" name="Google Shape;669;g39b2c9dab85_0_1900"/>
          <p:cNvSpPr txBox="1"/>
          <p:nvPr/>
        </p:nvSpPr>
        <p:spPr>
          <a:xfrm>
            <a:off x="618325" y="4585433"/>
            <a:ext cx="4091400" cy="689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rgbClr val="000000"/>
              </a:buClr>
              <a:buSzPts val="1200"/>
              <a:buFont typeface="Arial"/>
              <a:buNone/>
            </a:pPr>
            <a:r>
              <a:rPr lang="en-US" sz="1200" b="0" i="0" u="none" strike="noStrike" cap="none">
                <a:solidFill>
                  <a:srgbClr val="FFFFFF"/>
                </a:solidFill>
                <a:latin typeface="Atkinson Hyperlegible"/>
                <a:ea typeface="Atkinson Hyperlegible"/>
                <a:cs typeface="Atkinson Hyperlegible"/>
                <a:sym typeface="Atkinson Hyperlegible"/>
              </a:rPr>
              <a:t>Free, safe and anonymous digital mental health support</a:t>
            </a:r>
            <a:endParaRPr sz="1100" b="0" i="0" u="none" strike="noStrike" cap="none">
              <a:solidFill>
                <a:srgbClr val="FFFFFF"/>
              </a:solidFill>
              <a:latin typeface="Atkinson Hyperlegible"/>
              <a:ea typeface="Atkinson Hyperlegible"/>
              <a:cs typeface="Atkinson Hyperlegible"/>
              <a:sym typeface="Atkinson Hyperlegible"/>
            </a:endParaRPr>
          </a:p>
        </p:txBody>
      </p:sp>
      <p:pic>
        <p:nvPicPr>
          <p:cNvPr id="670" name="Google Shape;670;g39b2c9dab85_0_1900"/>
          <p:cNvPicPr preferRelativeResize="0"/>
          <p:nvPr/>
        </p:nvPicPr>
        <p:blipFill rotWithShape="1">
          <a:blip r:embed="rId4">
            <a:alphaModFix/>
          </a:blip>
          <a:srcRect/>
          <a:stretch/>
        </p:blipFill>
        <p:spPr>
          <a:xfrm>
            <a:off x="618325" y="809737"/>
            <a:ext cx="1922578" cy="517200"/>
          </a:xfrm>
          <a:prstGeom prst="rect">
            <a:avLst/>
          </a:prstGeom>
          <a:noFill/>
          <a:ln>
            <a:noFill/>
          </a:ln>
        </p:spPr>
      </p:pic>
      <p:pic>
        <p:nvPicPr>
          <p:cNvPr id="671" name="Google Shape;671;g39b2c9dab85_0_1900"/>
          <p:cNvPicPr preferRelativeResize="0"/>
          <p:nvPr/>
        </p:nvPicPr>
        <p:blipFill rotWithShape="1">
          <a:blip r:embed="rId5">
            <a:alphaModFix/>
          </a:blip>
          <a:srcRect/>
          <a:stretch/>
        </p:blipFill>
        <p:spPr>
          <a:xfrm>
            <a:off x="8656100" y="272411"/>
            <a:ext cx="243500" cy="221271"/>
          </a:xfrm>
          <a:prstGeom prst="rect">
            <a:avLst/>
          </a:prstGeom>
          <a:noFill/>
          <a:ln>
            <a:noFill/>
          </a:ln>
        </p:spPr>
      </p:pic>
      <p:pic>
        <p:nvPicPr>
          <p:cNvPr id="672" name="Google Shape;672;g39b2c9dab85_0_1900"/>
          <p:cNvPicPr preferRelativeResize="0"/>
          <p:nvPr/>
        </p:nvPicPr>
        <p:blipFill rotWithShape="1">
          <a:blip r:embed="rId6">
            <a:alphaModFix/>
          </a:blip>
          <a:srcRect/>
          <a:stretch/>
        </p:blipFill>
        <p:spPr>
          <a:xfrm>
            <a:off x="707354" y="5430700"/>
            <a:ext cx="618674" cy="618327"/>
          </a:xfrm>
          <a:prstGeom prst="rect">
            <a:avLst/>
          </a:prstGeom>
          <a:noFill/>
          <a:ln>
            <a:noFill/>
          </a:ln>
        </p:spPr>
      </p:pic>
      <p:sp>
        <p:nvSpPr>
          <p:cNvPr id="673" name="Google Shape;673;g39b2c9dab85_0_1900"/>
          <p:cNvSpPr/>
          <p:nvPr/>
        </p:nvSpPr>
        <p:spPr>
          <a:xfrm flipH="1">
            <a:off x="5890200" y="5910833"/>
            <a:ext cx="3253800" cy="1125300"/>
          </a:xfrm>
          <a:prstGeom prst="round1Rect">
            <a:avLst>
              <a:gd name="adj" fmla="val 14154"/>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4" name="Google Shape;674;g39b2c9dab85_0_1900"/>
          <p:cNvPicPr preferRelativeResize="0"/>
          <p:nvPr/>
        </p:nvPicPr>
        <p:blipFill rotWithShape="1">
          <a:blip r:embed="rId7">
            <a:alphaModFix/>
          </a:blip>
          <a:srcRect l="10517" t="12415" r="8824" b="34528"/>
          <a:stretch/>
        </p:blipFill>
        <p:spPr>
          <a:xfrm>
            <a:off x="6322325" y="6196785"/>
            <a:ext cx="1056197" cy="472701"/>
          </a:xfrm>
          <a:prstGeom prst="rect">
            <a:avLst/>
          </a:prstGeom>
          <a:noFill/>
          <a:ln>
            <a:noFill/>
          </a:ln>
        </p:spPr>
      </p:pic>
      <p:pic>
        <p:nvPicPr>
          <p:cNvPr id="675" name="Google Shape;675;g39b2c9dab85_0_1900"/>
          <p:cNvPicPr preferRelativeResize="0"/>
          <p:nvPr/>
        </p:nvPicPr>
        <p:blipFill rotWithShape="1">
          <a:blip r:embed="rId8">
            <a:alphaModFix/>
          </a:blip>
          <a:srcRect/>
          <a:stretch/>
        </p:blipFill>
        <p:spPr>
          <a:xfrm>
            <a:off x="7715878" y="6248992"/>
            <a:ext cx="1056204" cy="2542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79"/>
        <p:cNvGrpSpPr/>
        <p:nvPr/>
      </p:nvGrpSpPr>
      <p:grpSpPr>
        <a:xfrm>
          <a:off x="0" y="0"/>
          <a:ext cx="0" cy="0"/>
          <a:chOff x="0" y="0"/>
          <a:chExt cx="0" cy="0"/>
        </a:xfrm>
      </p:grpSpPr>
      <p:sp>
        <p:nvSpPr>
          <p:cNvPr id="680" name="Google Shape;680;g39b2c9dab85_0_1911"/>
          <p:cNvSpPr txBox="1"/>
          <p:nvPr/>
        </p:nvSpPr>
        <p:spPr>
          <a:xfrm>
            <a:off x="524550" y="635400"/>
            <a:ext cx="8296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D002D"/>
              </a:buClr>
              <a:buSzPts val="2400"/>
              <a:buFont typeface="Fraunces"/>
              <a:buNone/>
            </a:pPr>
            <a:r>
              <a:rPr lang="en-US" sz="2400" b="1" i="0" u="none" strike="noStrike" cap="none">
                <a:solidFill>
                  <a:srgbClr val="351C5F"/>
                </a:solidFill>
                <a:latin typeface="Fraunces"/>
                <a:ea typeface="Fraunces"/>
                <a:cs typeface="Fraunces"/>
                <a:sym typeface="Fraunces"/>
              </a:rPr>
              <a:t>This session covers</a:t>
            </a:r>
            <a:endParaRPr sz="2400" b="1" i="0" u="none" strike="noStrike" cap="none">
              <a:solidFill>
                <a:srgbClr val="351C5F"/>
              </a:solidFill>
              <a:latin typeface="Fraunces"/>
              <a:ea typeface="Fraunces"/>
              <a:cs typeface="Fraunces"/>
              <a:sym typeface="Fraunces"/>
            </a:endParaRPr>
          </a:p>
        </p:txBody>
      </p:sp>
      <p:sp>
        <p:nvSpPr>
          <p:cNvPr id="681" name="Google Shape;681;g39b2c9dab85_0_1911"/>
          <p:cNvSpPr/>
          <p:nvPr/>
        </p:nvSpPr>
        <p:spPr>
          <a:xfrm>
            <a:off x="1331306" y="1794256"/>
            <a:ext cx="6483739" cy="764493"/>
          </a:xfrm>
          <a:custGeom>
            <a:avLst/>
            <a:gdLst/>
            <a:ahLst/>
            <a:cxnLst/>
            <a:rect l="l" t="t" r="r" b="b"/>
            <a:pathLst>
              <a:path w="2263085" h="200129" extrusionOk="0">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39b2c9dab85_0_1911"/>
          <p:cNvSpPr/>
          <p:nvPr/>
        </p:nvSpPr>
        <p:spPr>
          <a:xfrm>
            <a:off x="1331306" y="2787165"/>
            <a:ext cx="6483739" cy="764493"/>
          </a:xfrm>
          <a:custGeom>
            <a:avLst/>
            <a:gdLst/>
            <a:ahLst/>
            <a:cxnLst/>
            <a:rect l="l" t="t" r="r" b="b"/>
            <a:pathLst>
              <a:path w="2263085" h="200129" extrusionOk="0">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39b2c9dab85_0_1911"/>
          <p:cNvSpPr txBox="1"/>
          <p:nvPr/>
        </p:nvSpPr>
        <p:spPr>
          <a:xfrm>
            <a:off x="1632275" y="2008100"/>
            <a:ext cx="5408400" cy="246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D2243"/>
                </a:solidFill>
                <a:latin typeface="Fraunces"/>
                <a:ea typeface="Fraunces"/>
                <a:cs typeface="Fraunces"/>
                <a:sym typeface="Fraunces"/>
              </a:rPr>
              <a:t>Kooth as a mental health support service</a:t>
            </a:r>
            <a:endParaRPr sz="700" b="1" i="0" u="none" strike="noStrike" cap="none">
              <a:solidFill>
                <a:srgbClr val="000000"/>
              </a:solidFill>
              <a:latin typeface="Fraunces"/>
              <a:ea typeface="Fraunces"/>
              <a:cs typeface="Fraunces"/>
              <a:sym typeface="Fraunces"/>
            </a:endParaRPr>
          </a:p>
        </p:txBody>
      </p:sp>
      <p:sp>
        <p:nvSpPr>
          <p:cNvPr id="684" name="Google Shape;684;g39b2c9dab85_0_1911"/>
          <p:cNvSpPr txBox="1"/>
          <p:nvPr/>
        </p:nvSpPr>
        <p:spPr>
          <a:xfrm>
            <a:off x="1632275" y="3001000"/>
            <a:ext cx="5497500" cy="246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D2243"/>
                </a:solidFill>
                <a:latin typeface="Fraunces"/>
                <a:ea typeface="Fraunces"/>
                <a:cs typeface="Fraunces"/>
                <a:sym typeface="Fraunces"/>
              </a:rPr>
              <a:t>The evidence based outcomes from online delivery</a:t>
            </a:r>
            <a:endParaRPr sz="700" b="1" i="0" u="none" strike="noStrike" cap="none">
              <a:solidFill>
                <a:srgbClr val="000000"/>
              </a:solidFill>
              <a:latin typeface="Fraunces"/>
              <a:ea typeface="Fraunces"/>
              <a:cs typeface="Fraunces"/>
              <a:sym typeface="Fraunces"/>
            </a:endParaRPr>
          </a:p>
        </p:txBody>
      </p:sp>
      <p:sp>
        <p:nvSpPr>
          <p:cNvPr id="685" name="Google Shape;685;g39b2c9dab85_0_1911"/>
          <p:cNvSpPr/>
          <p:nvPr/>
        </p:nvSpPr>
        <p:spPr>
          <a:xfrm>
            <a:off x="1331306" y="3780073"/>
            <a:ext cx="6483739" cy="764493"/>
          </a:xfrm>
          <a:custGeom>
            <a:avLst/>
            <a:gdLst/>
            <a:ahLst/>
            <a:cxnLst/>
            <a:rect l="l" t="t" r="r" b="b"/>
            <a:pathLst>
              <a:path w="2263085" h="200129" extrusionOk="0">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g39b2c9dab85_0_1911"/>
          <p:cNvSpPr txBox="1"/>
          <p:nvPr/>
        </p:nvSpPr>
        <p:spPr>
          <a:xfrm>
            <a:off x="1632275" y="3993900"/>
            <a:ext cx="5360400" cy="246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D2243"/>
                </a:solidFill>
                <a:latin typeface="Fraunces"/>
                <a:ea typeface="Fraunces"/>
                <a:cs typeface="Fraunces"/>
                <a:sym typeface="Fraunces"/>
              </a:rPr>
              <a:t>How we support you to refer young people to Kooth</a:t>
            </a:r>
            <a:endParaRPr sz="700" b="1" i="0" u="none" strike="noStrike" cap="none">
              <a:solidFill>
                <a:srgbClr val="000000"/>
              </a:solidFill>
              <a:latin typeface="Fraunces"/>
              <a:ea typeface="Fraunces"/>
              <a:cs typeface="Fraunces"/>
              <a:sym typeface="Fraunces"/>
            </a:endParaRPr>
          </a:p>
        </p:txBody>
      </p:sp>
      <p:sp>
        <p:nvSpPr>
          <p:cNvPr id="687" name="Google Shape;687;g39b2c9dab85_0_1911"/>
          <p:cNvSpPr/>
          <p:nvPr/>
        </p:nvSpPr>
        <p:spPr>
          <a:xfrm>
            <a:off x="1331306" y="4772983"/>
            <a:ext cx="6483739" cy="764493"/>
          </a:xfrm>
          <a:custGeom>
            <a:avLst/>
            <a:gdLst/>
            <a:ahLst/>
            <a:cxnLst/>
            <a:rect l="l" t="t" r="r" b="b"/>
            <a:pathLst>
              <a:path w="2263085" h="200129" extrusionOk="0">
                <a:moveTo>
                  <a:pt x="59724" y="0"/>
                </a:moveTo>
                <a:lnTo>
                  <a:pt x="2203360" y="0"/>
                </a:lnTo>
                <a:cubicBezTo>
                  <a:pt x="2236345" y="0"/>
                  <a:pt x="2263085" y="26739"/>
                  <a:pt x="2263085" y="59724"/>
                </a:cubicBezTo>
                <a:lnTo>
                  <a:pt x="2263085" y="140405"/>
                </a:lnTo>
                <a:cubicBezTo>
                  <a:pt x="2263085" y="156245"/>
                  <a:pt x="2256792" y="171436"/>
                  <a:pt x="2245592" y="182637"/>
                </a:cubicBezTo>
                <a:cubicBezTo>
                  <a:pt x="2234392" y="193837"/>
                  <a:pt x="2219200" y="200129"/>
                  <a:pt x="2203360" y="200129"/>
                </a:cubicBezTo>
                <a:lnTo>
                  <a:pt x="59724" y="200129"/>
                </a:lnTo>
                <a:cubicBezTo>
                  <a:pt x="26739" y="200129"/>
                  <a:pt x="0" y="173390"/>
                  <a:pt x="0" y="140405"/>
                </a:cubicBezTo>
                <a:lnTo>
                  <a:pt x="0" y="59724"/>
                </a:lnTo>
                <a:cubicBezTo>
                  <a:pt x="0" y="43884"/>
                  <a:pt x="6292" y="28693"/>
                  <a:pt x="17493" y="17493"/>
                </a:cubicBezTo>
                <a:cubicBezTo>
                  <a:pt x="28693" y="6292"/>
                  <a:pt x="43884" y="0"/>
                  <a:pt x="59724" y="0"/>
                </a:cubicBezTo>
                <a:close/>
              </a:path>
            </a:pathLst>
          </a:custGeom>
          <a:solidFill>
            <a:srgbClr val="FFFFFF"/>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39b2c9dab85_0_1911"/>
          <p:cNvSpPr txBox="1"/>
          <p:nvPr/>
        </p:nvSpPr>
        <p:spPr>
          <a:xfrm>
            <a:off x="1632275" y="4986800"/>
            <a:ext cx="5202900" cy="2463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1600"/>
              <a:buFont typeface="Arial"/>
              <a:buNone/>
            </a:pPr>
            <a:r>
              <a:rPr lang="en-US" sz="1600" b="1" i="0" u="none" strike="noStrike" cap="none">
                <a:solidFill>
                  <a:srgbClr val="0D2243"/>
                </a:solidFill>
                <a:latin typeface="Fraunces"/>
                <a:ea typeface="Fraunces"/>
                <a:cs typeface="Fraunces"/>
                <a:sym typeface="Fraunces"/>
              </a:rPr>
              <a:t>Q&amp;A</a:t>
            </a:r>
            <a:endParaRPr sz="700" b="1" i="0" u="none" strike="noStrike" cap="none">
              <a:solidFill>
                <a:srgbClr val="000000"/>
              </a:solidFill>
              <a:latin typeface="Fraunces"/>
              <a:ea typeface="Fraunces"/>
              <a:cs typeface="Fraunces"/>
              <a:sym typeface="Fraunces"/>
            </a:endParaRPr>
          </a:p>
        </p:txBody>
      </p:sp>
      <p:pic>
        <p:nvPicPr>
          <p:cNvPr id="689" name="Google Shape;689;g39b2c9dab85_0_1911"/>
          <p:cNvPicPr preferRelativeResize="0"/>
          <p:nvPr/>
        </p:nvPicPr>
        <p:blipFill rotWithShape="1">
          <a:blip r:embed="rId4">
            <a:alphaModFix/>
          </a:blip>
          <a:srcRect/>
          <a:stretch/>
        </p:blipFill>
        <p:spPr>
          <a:xfrm>
            <a:off x="8656100" y="272400"/>
            <a:ext cx="243500" cy="221275"/>
          </a:xfrm>
          <a:prstGeom prst="rect">
            <a:avLst/>
          </a:prstGeom>
          <a:noFill/>
          <a:ln>
            <a:noFill/>
          </a:ln>
        </p:spPr>
      </p:pic>
      <p:pic>
        <p:nvPicPr>
          <p:cNvPr id="690" name="Google Shape;690;g39b2c9dab85_0_1911"/>
          <p:cNvPicPr preferRelativeResize="0"/>
          <p:nvPr/>
        </p:nvPicPr>
        <p:blipFill rotWithShape="1">
          <a:blip r:embed="rId5">
            <a:alphaModFix/>
          </a:blip>
          <a:srcRect/>
          <a:stretch/>
        </p:blipFill>
        <p:spPr>
          <a:xfrm>
            <a:off x="7270250" y="1915767"/>
            <a:ext cx="391100" cy="391100"/>
          </a:xfrm>
          <a:prstGeom prst="rect">
            <a:avLst/>
          </a:prstGeom>
          <a:noFill/>
          <a:ln>
            <a:noFill/>
          </a:ln>
        </p:spPr>
      </p:pic>
      <p:pic>
        <p:nvPicPr>
          <p:cNvPr id="691" name="Google Shape;691;g39b2c9dab85_0_1911"/>
          <p:cNvPicPr preferRelativeResize="0"/>
          <p:nvPr/>
        </p:nvPicPr>
        <p:blipFill rotWithShape="1">
          <a:blip r:embed="rId5">
            <a:alphaModFix/>
          </a:blip>
          <a:srcRect/>
          <a:stretch/>
        </p:blipFill>
        <p:spPr>
          <a:xfrm>
            <a:off x="7270250" y="2908667"/>
            <a:ext cx="391100" cy="391100"/>
          </a:xfrm>
          <a:prstGeom prst="rect">
            <a:avLst/>
          </a:prstGeom>
          <a:noFill/>
          <a:ln>
            <a:noFill/>
          </a:ln>
        </p:spPr>
      </p:pic>
      <p:pic>
        <p:nvPicPr>
          <p:cNvPr id="692" name="Google Shape;692;g39b2c9dab85_0_1911"/>
          <p:cNvPicPr preferRelativeResize="0"/>
          <p:nvPr/>
        </p:nvPicPr>
        <p:blipFill rotWithShape="1">
          <a:blip r:embed="rId5">
            <a:alphaModFix/>
          </a:blip>
          <a:srcRect/>
          <a:stretch/>
        </p:blipFill>
        <p:spPr>
          <a:xfrm>
            <a:off x="7270250" y="3901584"/>
            <a:ext cx="391100" cy="391100"/>
          </a:xfrm>
          <a:prstGeom prst="rect">
            <a:avLst/>
          </a:prstGeom>
          <a:noFill/>
          <a:ln>
            <a:noFill/>
          </a:ln>
        </p:spPr>
      </p:pic>
      <p:pic>
        <p:nvPicPr>
          <p:cNvPr id="693" name="Google Shape;693;g39b2c9dab85_0_1911"/>
          <p:cNvPicPr preferRelativeResize="0"/>
          <p:nvPr/>
        </p:nvPicPr>
        <p:blipFill rotWithShape="1">
          <a:blip r:embed="rId5">
            <a:alphaModFix/>
          </a:blip>
          <a:srcRect/>
          <a:stretch/>
        </p:blipFill>
        <p:spPr>
          <a:xfrm>
            <a:off x="7270250" y="4894484"/>
            <a:ext cx="391100" cy="391100"/>
          </a:xfrm>
          <a:prstGeom prst="rect">
            <a:avLst/>
          </a:prstGeom>
          <a:noFill/>
          <a:ln>
            <a:noFill/>
          </a:ln>
        </p:spPr>
      </p:pic>
    </p:spTree>
  </p:cSld>
  <p:clrMapOvr>
    <a:masterClrMapping/>
  </p:clrMapOvr>
</p:sld>
</file>

<file path=ppt/theme/theme1.xml><?xml version="1.0" encoding="utf-8"?>
<a:theme xmlns:a="http://schemas.openxmlformats.org/drawingml/2006/main" name="1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owerpoint_master_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amily Action">
      <a:dk1>
        <a:srgbClr val="525E66"/>
      </a:dk1>
      <a:lt1>
        <a:srgbClr val="FFFFFF"/>
      </a:lt1>
      <a:dk2>
        <a:srgbClr val="178351"/>
      </a:dk2>
      <a:lt2>
        <a:srgbClr val="E7E6E6"/>
      </a:lt2>
      <a:accent1>
        <a:srgbClr val="7758A5"/>
      </a:accent1>
      <a:accent2>
        <a:srgbClr val="397DC0"/>
      </a:accent2>
      <a:accent3>
        <a:srgbClr val="F47C5B"/>
      </a:accent3>
      <a:accent4>
        <a:srgbClr val="00BADA"/>
      </a:accent4>
      <a:accent5>
        <a:srgbClr val="F89621"/>
      </a:accent5>
      <a:accent6>
        <a:srgbClr val="88B540"/>
      </a:accent6>
      <a:hlink>
        <a:srgbClr val="EF5098"/>
      </a:hlink>
      <a:folHlink>
        <a:srgbClr val="EF509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4063</Words>
  <Application>Microsoft Office PowerPoint</Application>
  <PresentationFormat>On-screen Show (4:3)</PresentationFormat>
  <Paragraphs>521</Paragraphs>
  <Slides>55</Slides>
  <Notes>55</Notes>
  <HiddenSlides>0</HiddenSlides>
  <MMClips>0</MMClips>
  <ScaleCrop>false</ScaleCrop>
  <HeadingPairs>
    <vt:vector size="6" baseType="variant">
      <vt:variant>
        <vt:lpstr>Fonts Used</vt:lpstr>
      </vt:variant>
      <vt:variant>
        <vt:i4>13</vt:i4>
      </vt:variant>
      <vt:variant>
        <vt:lpstr>Theme</vt:lpstr>
      </vt:variant>
      <vt:variant>
        <vt:i4>9</vt:i4>
      </vt:variant>
      <vt:variant>
        <vt:lpstr>Slide Titles</vt:lpstr>
      </vt:variant>
      <vt:variant>
        <vt:i4>55</vt:i4>
      </vt:variant>
    </vt:vector>
  </HeadingPairs>
  <TitlesOfParts>
    <vt:vector size="77" baseType="lpstr">
      <vt:lpstr>Arial</vt:lpstr>
      <vt:lpstr>Tahoma</vt:lpstr>
      <vt:lpstr>Sarabun</vt:lpstr>
      <vt:lpstr>Maitree</vt:lpstr>
      <vt:lpstr>Fraunces</vt:lpstr>
      <vt:lpstr>Fraunces ExtraBold</vt:lpstr>
      <vt:lpstr>Manrope</vt:lpstr>
      <vt:lpstr>Figtree</vt:lpstr>
      <vt:lpstr>Montserrat Light</vt:lpstr>
      <vt:lpstr>Calibri</vt:lpstr>
      <vt:lpstr>Fraunces Medium</vt:lpstr>
      <vt:lpstr>Atkinson Hyperlegible</vt:lpstr>
      <vt:lpstr>Roboto</vt:lpstr>
      <vt:lpstr>1_Powerpoint_master_template</vt:lpstr>
      <vt:lpstr>2_Powerpoint_master_template</vt:lpstr>
      <vt:lpstr>Office Theme</vt:lpstr>
      <vt:lpstr>Simple Light</vt:lpstr>
      <vt:lpstr>Simple Light</vt:lpstr>
      <vt:lpstr>Simple Light</vt:lpstr>
      <vt:lpstr>Simple Light</vt:lpstr>
      <vt:lpstr>Simple Light</vt:lpstr>
      <vt:lpstr>Simple Light</vt:lpstr>
      <vt:lpstr>SEMH Network Meeting   Tuesday 21st October 2025  </vt:lpstr>
      <vt:lpstr>Agenda for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referral  process is still possible for Professionals:</vt:lpstr>
      <vt:lpstr>PowerPoint Presentation</vt:lpstr>
      <vt:lpstr>PowerPoint Presentation</vt:lpstr>
      <vt:lpstr>PowerPoint Presentation</vt:lpstr>
      <vt:lpstr>PowerPoint Presentation</vt:lpstr>
      <vt:lpstr>PowerPoint Presentation</vt:lpstr>
      <vt:lpstr>20% registrations from minority ethnic communities</vt:lpstr>
      <vt:lpstr>PowerPoint Presentation</vt:lpstr>
      <vt:lpstr>Community Support</vt:lpstr>
      <vt:lpstr>Self-help </vt:lpstr>
      <vt:lpstr>Professional Support</vt:lpstr>
      <vt:lpstr>PowerPoint Presentation</vt:lpstr>
      <vt:lpstr>PowerPoint Presentation</vt:lpstr>
      <vt:lpstr>PowerPoint Presentation</vt:lpstr>
      <vt:lpstr>PowerPoint Presentation</vt:lpstr>
      <vt:lpstr>PowerPoint Presentation</vt:lpstr>
      <vt:lpstr>A trusted ‘front door’ for those who might not otherwise seek support</vt:lpstr>
      <vt:lpstr>PowerPoint Presentation</vt:lpstr>
      <vt:lpstr>Structured Pathway </vt:lpstr>
      <vt:lpstr>Turning the tide on a growing crisis</vt:lpstr>
      <vt:lpstr>Fit for the Future</vt:lpstr>
      <vt:lpstr>The role of education and the wider community</vt:lpstr>
      <vt:lpstr>PowerPoint Presentation</vt:lpstr>
      <vt:lpstr>PowerPoint Presentation</vt:lpstr>
      <vt:lpstr>PowerPoint Presentation</vt:lpstr>
      <vt:lpstr>PowerPoint Presentation</vt:lpstr>
      <vt:lpstr>PowerPoint Presentation</vt:lpstr>
      <vt:lpstr>PowerPoint Presentation</vt:lpstr>
      <vt:lpstr>Supporting Young Carers in Education</vt:lpstr>
      <vt:lpstr>Who is a Young Carer?</vt:lpstr>
      <vt:lpstr>Young Carers’ Lived Experience</vt:lpstr>
      <vt:lpstr>Consider; What processes does your school have in place to identify Young Carers? </vt:lpstr>
      <vt:lpstr>Identify and code Young Carers</vt:lpstr>
      <vt:lpstr>Identify and code Young Carers</vt:lpstr>
      <vt:lpstr>Impact of Caring - Education</vt:lpstr>
      <vt:lpstr>Young Carers Pre-Screening Tool</vt:lpstr>
      <vt:lpstr>Confidentiality &amp; Safeguarding</vt:lpstr>
      <vt:lpstr>Family Action Young Carers – RBWM</vt:lpstr>
      <vt:lpstr>Action;  What do you think your school needs to do to improve the identification of Young Carers? </vt:lpstr>
      <vt:lpstr>Thank you</vt:lpstr>
      <vt:lpstr>PowerPoint Presentation</vt:lpstr>
      <vt:lpstr>Questions and  Feedback Form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User1</dc:creator>
  <cp:lastModifiedBy>Alasdair Whitelaw (AfC)</cp:lastModifiedBy>
  <cp:revision>1</cp:revision>
  <dcterms:created xsi:type="dcterms:W3CDTF">2013-04-23T07:58:54Z</dcterms:created>
  <dcterms:modified xsi:type="dcterms:W3CDTF">2025-11-20T13:09:44Z</dcterms:modified>
</cp:coreProperties>
</file>