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382" r:id="rId2"/>
    <p:sldId id="418" r:id="rId3"/>
    <p:sldId id="386" r:id="rId4"/>
    <p:sldId id="387" r:id="rId5"/>
    <p:sldId id="392" r:id="rId6"/>
    <p:sldId id="398" r:id="rId7"/>
    <p:sldId id="416" r:id="rId8"/>
    <p:sldId id="427" r:id="rId9"/>
    <p:sldId id="415" r:id="rId10"/>
    <p:sldId id="301" r:id="rId11"/>
    <p:sldId id="369" r:id="rId12"/>
    <p:sldId id="428" r:id="rId13"/>
    <p:sldId id="429" r:id="rId14"/>
    <p:sldId id="430" r:id="rId15"/>
    <p:sldId id="431" r:id="rId16"/>
    <p:sldId id="432" r:id="rId17"/>
    <p:sldId id="391" r:id="rId18"/>
    <p:sldId id="424" r:id="rId19"/>
    <p:sldId id="425" r:id="rId20"/>
    <p:sldId id="426" r:id="rId21"/>
    <p:sldId id="423" r:id="rId22"/>
    <p:sldId id="421"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02" autoAdjust="0"/>
    <p:restoredTop sz="94660"/>
  </p:normalViewPr>
  <p:slideViewPr>
    <p:cSldViewPr snapToGrid="0">
      <p:cViewPr varScale="1">
        <p:scale>
          <a:sx n="74" d="100"/>
          <a:sy n="74" d="100"/>
        </p:scale>
        <p:origin x="4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247F15-C639-435C-9868-AF38B9CD9F98}" type="datetimeFigureOut">
              <a:rPr lang="en-GB" smtClean="0"/>
              <a:t>12/09/2025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D24B96-6AA3-458F-8FE1-7E34021BFEC0}" type="slidenum">
              <a:rPr lang="en-GB" smtClean="0"/>
              <a:t>‹#›</a:t>
            </a:fld>
            <a:endParaRPr lang="en-GB"/>
          </a:p>
        </p:txBody>
      </p:sp>
    </p:spTree>
    <p:extLst>
      <p:ext uri="{BB962C8B-B14F-4D97-AF65-F5344CB8AC3E}">
        <p14:creationId xmlns:p14="http://schemas.microsoft.com/office/powerpoint/2010/main" val="37914881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22" name="Google Shape;34;p2:notes">
            <a:extLst>
              <a:ext uri="{FF2B5EF4-FFF2-40B4-BE49-F238E27FC236}">
                <a16:creationId xmlns:a16="http://schemas.microsoft.com/office/drawing/2014/main" id="{A175FB84-3090-300E-F75C-1EB12E97B78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buSzPts val="1400"/>
            </a:pPr>
            <a:endParaRPr lang="en-US" altLang="en-US"/>
          </a:p>
        </p:txBody>
      </p:sp>
      <p:sp>
        <p:nvSpPr>
          <p:cNvPr id="30723" name="Google Shape;35;p2:notes">
            <a:extLst>
              <a:ext uri="{FF2B5EF4-FFF2-40B4-BE49-F238E27FC236}">
                <a16:creationId xmlns:a16="http://schemas.microsoft.com/office/drawing/2014/main" id="{F765353C-ED6E-1DC1-6E12-E62D5058B19C}"/>
              </a:ext>
            </a:extLst>
          </p:cNvPr>
          <p:cNvSpPr>
            <a:spLocks noGrp="1" noRot="1" noChangeAspect="1" noTextEdit="1"/>
          </p:cNvSpPr>
          <p:nvPr>
            <p:ph type="sldImg" idx="2"/>
          </p:nvPr>
        </p:nvSpPr>
        <p:spPr bwMode="auto">
          <a:custGeom>
            <a:avLst/>
            <a:gdLst>
              <a:gd name="T0" fmla="*/ 0 w 120000"/>
              <a:gd name="T1" fmla="*/ 0 h 120000"/>
              <a:gd name="T2" fmla="*/ 205353400 w 120000"/>
              <a:gd name="T3" fmla="*/ 0 h 120000"/>
              <a:gd name="T4" fmla="*/ 205353400 w 120000"/>
              <a:gd name="T5" fmla="*/ 115486654 h 120000"/>
              <a:gd name="T6" fmla="*/ 0 w 120000"/>
              <a:gd name="T7" fmla="*/ 115486654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cap="flat">
            <a:solidFill>
              <a:srgbClr val="0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8AA04BA0-BD7C-F2D4-ED20-09FBB8E140B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7C4A5EF1-2FBB-0C4A-E9FC-ED8D364A539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2772" name="Slide Number Placeholder 3">
            <a:extLst>
              <a:ext uri="{FF2B5EF4-FFF2-40B4-BE49-F238E27FC236}">
                <a16:creationId xmlns:a16="http://schemas.microsoft.com/office/drawing/2014/main" id="{42C26E1F-C0A2-F99A-F78D-F42357A7C6F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1225126-E7A9-4114-AB71-218B6616F3C8}" type="slidenum">
              <a:rPr lang="en-GB" altLang="en-US" smtClean="0">
                <a:latin typeface="Arial" panose="020B0604020202020204" pitchFamily="34" charset="0"/>
              </a:rPr>
              <a:pPr>
                <a:spcBef>
                  <a:spcPct val="0"/>
                </a:spcBef>
              </a:pPr>
              <a:t>11</a:t>
            </a:fld>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Grey Background)">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E51577BD-9BF6-443C-B0FB-938C418D6E0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a:extLst>
              <a:ext uri="{FF2B5EF4-FFF2-40B4-BE49-F238E27FC236}">
                <a16:creationId xmlns:a16="http://schemas.microsoft.com/office/drawing/2014/main" id="{442A3F41-92E6-4A7C-8E9D-394D54CF983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9818" y="5662614"/>
            <a:ext cx="3972983"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7257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ullets only">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FE25BE9D-8126-4FB8-A359-6D2EA49A08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2544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Portrait image with text">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A305F356-910E-43AA-AEEB-6BCA0E80A8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7680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break (on grey background)">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CF637B64-4793-4D00-8B0C-D7EFF9ABC2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5468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cSld name="Strapline">
    <p:spTree>
      <p:nvGrpSpPr>
        <p:cNvPr id="1" name=""/>
        <p:cNvGrpSpPr/>
        <p:nvPr/>
      </p:nvGrpSpPr>
      <p:grpSpPr>
        <a:xfrm>
          <a:off x="0" y="0"/>
          <a:ext cx="0" cy="0"/>
          <a:chOff x="0" y="0"/>
          <a:chExt cx="0" cy="0"/>
        </a:xfrm>
      </p:grpSpPr>
      <p:pic>
        <p:nvPicPr>
          <p:cNvPr id="2" name="Picture 6" descr="AfC_PPT_Corporate_13A_backgrounds_2.eps">
            <a:extLst>
              <a:ext uri="{FF2B5EF4-FFF2-40B4-BE49-F238E27FC236}">
                <a16:creationId xmlns:a16="http://schemas.microsoft.com/office/drawing/2014/main" id="{79C53C9F-C71B-48B5-82E8-DC9CF92C28D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240684"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7686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End slide (on grey background)">
    <p:spTree>
      <p:nvGrpSpPr>
        <p:cNvPr id="1" name=""/>
        <p:cNvGrpSpPr/>
        <p:nvPr/>
      </p:nvGrpSpPr>
      <p:grpSpPr>
        <a:xfrm>
          <a:off x="0" y="0"/>
          <a:ext cx="0" cy="0"/>
          <a:chOff x="0" y="0"/>
          <a:chExt cx="0" cy="0"/>
        </a:xfrm>
      </p:grpSpPr>
      <p:pic>
        <p:nvPicPr>
          <p:cNvPr id="3" name="Picture 6">
            <a:extLst>
              <a:ext uri="{FF2B5EF4-FFF2-40B4-BE49-F238E27FC236}">
                <a16:creationId xmlns:a16="http://schemas.microsoft.com/office/drawing/2014/main" id="{BB0C7DE4-08C6-4DEC-91E9-444CCEB4AB2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 name="Straight Connector 3">
            <a:extLst>
              <a:ext uri="{FF2B5EF4-FFF2-40B4-BE49-F238E27FC236}">
                <a16:creationId xmlns:a16="http://schemas.microsoft.com/office/drawing/2014/main" id="{1EB3C347-40B0-4E52-9D92-0DB814717502}"/>
              </a:ext>
            </a:extLst>
          </p:cNvPr>
          <p:cNvCxnSpPr/>
          <p:nvPr/>
        </p:nvCxnSpPr>
        <p:spPr>
          <a:xfrm>
            <a:off x="4527551" y="3460750"/>
            <a:ext cx="3246967" cy="0"/>
          </a:xfrm>
          <a:prstGeom prst="line">
            <a:avLst/>
          </a:prstGeom>
          <a:ln w="9525" cmpd="sng">
            <a:solidFill>
              <a:srgbClr val="F4C239"/>
            </a:solidFill>
          </a:ln>
          <a:effectLst/>
        </p:spPr>
        <p:style>
          <a:lnRef idx="2">
            <a:schemeClr val="accent1"/>
          </a:lnRef>
          <a:fillRef idx="0">
            <a:schemeClr val="accent1"/>
          </a:fillRef>
          <a:effectRef idx="1">
            <a:schemeClr val="accent1"/>
          </a:effectRef>
          <a:fontRef idx="minor">
            <a:schemeClr val="tx1"/>
          </a:fontRef>
        </p:style>
      </p:cxnSp>
      <p:pic>
        <p:nvPicPr>
          <p:cNvPr id="5" name="Picture 8">
            <a:extLst>
              <a:ext uri="{FF2B5EF4-FFF2-40B4-BE49-F238E27FC236}">
                <a16:creationId xmlns:a16="http://schemas.microsoft.com/office/drawing/2014/main" id="{C8A006C0-7A89-4A72-BF83-6964545C3B0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9818" y="5662614"/>
            <a:ext cx="3972983"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Placeholder 8"/>
          <p:cNvSpPr>
            <a:spLocks noGrp="1"/>
          </p:cNvSpPr>
          <p:nvPr>
            <p:ph type="body" sz="quarter" idx="10"/>
          </p:nvPr>
        </p:nvSpPr>
        <p:spPr>
          <a:xfrm>
            <a:off x="2466244" y="2627089"/>
            <a:ext cx="7263840" cy="780685"/>
          </a:xfrm>
        </p:spPr>
        <p:txBody>
          <a:bodyPr>
            <a:normAutofit/>
          </a:bodyPr>
          <a:lstStyle>
            <a:lvl1pPr marL="0" indent="0" algn="ctr">
              <a:buFontTx/>
              <a:buNone/>
              <a:defRPr sz="3600" b="1" baseline="0">
                <a:solidFill>
                  <a:schemeClr val="bg1"/>
                </a:solidFill>
                <a:latin typeface="+mj-lt"/>
              </a:defRPr>
            </a:lvl1pPr>
          </a:lstStyle>
          <a:p>
            <a:pPr lvl="0"/>
            <a:r>
              <a:rPr lang="en-US"/>
              <a:t>Click to edit Master text styles</a:t>
            </a:r>
          </a:p>
        </p:txBody>
      </p:sp>
    </p:spTree>
    <p:extLst>
      <p:ext uri="{BB962C8B-B14F-4D97-AF65-F5344CB8AC3E}">
        <p14:creationId xmlns:p14="http://schemas.microsoft.com/office/powerpoint/2010/main" val="3363375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609600" y="2401888"/>
            <a:ext cx="11277600" cy="1470025"/>
          </a:xfrm>
        </p:spPr>
        <p:txBody>
          <a:bodyPr anchor="b"/>
          <a:lstStyle>
            <a:lvl1pPr>
              <a:defRPr sz="4400">
                <a:solidFill>
                  <a:schemeClr val="bg1"/>
                </a:solidFill>
              </a:defRPr>
            </a:lvl1pPr>
          </a:lstStyle>
          <a:p>
            <a:r>
              <a:rPr lang="en-US"/>
              <a:t>Click to edit Master title style</a:t>
            </a:r>
          </a:p>
        </p:txBody>
      </p:sp>
      <p:sp>
        <p:nvSpPr>
          <p:cNvPr id="9" name="Subtitle 8"/>
          <p:cNvSpPr>
            <a:spLocks noGrp="1"/>
          </p:cNvSpPr>
          <p:nvPr>
            <p:ph type="subTitle" idx="1"/>
          </p:nvPr>
        </p:nvSpPr>
        <p:spPr>
          <a:xfrm>
            <a:off x="609600" y="3899938"/>
            <a:ext cx="6604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7">
            <a:extLst>
              <a:ext uri="{FF2B5EF4-FFF2-40B4-BE49-F238E27FC236}">
                <a16:creationId xmlns:a16="http://schemas.microsoft.com/office/drawing/2014/main" id="{7D059F10-1249-4553-941E-AA0E4C4B4864}"/>
              </a:ext>
            </a:extLst>
          </p:cNvPr>
          <p:cNvSpPr>
            <a:spLocks noGrp="1"/>
          </p:cNvSpPr>
          <p:nvPr>
            <p:ph type="dt" sz="half" idx="10"/>
          </p:nvPr>
        </p:nvSpPr>
        <p:spPr>
          <a:xfrm>
            <a:off x="8940800" y="4206875"/>
            <a:ext cx="1280584" cy="457200"/>
          </a:xfrm>
        </p:spPr>
        <p:txBody>
          <a:bodyPr/>
          <a:lstStyle>
            <a:lvl1pPr>
              <a:defRPr/>
            </a:lvl1pPr>
          </a:lstStyle>
          <a:p>
            <a:pPr>
              <a:defRPr/>
            </a:pPr>
            <a:fld id="{8141B06D-53AB-4D19-8FB3-66FE7492C93B}" type="datetimeFigureOut">
              <a:rPr lang="en-US"/>
              <a:pPr>
                <a:defRPr/>
              </a:pPr>
              <a:t>9/12/2025</a:t>
            </a:fld>
            <a:endParaRPr lang="en-GB"/>
          </a:p>
        </p:txBody>
      </p:sp>
      <p:sp>
        <p:nvSpPr>
          <p:cNvPr id="5" name="Footer Placeholder 16">
            <a:extLst>
              <a:ext uri="{FF2B5EF4-FFF2-40B4-BE49-F238E27FC236}">
                <a16:creationId xmlns:a16="http://schemas.microsoft.com/office/drawing/2014/main" id="{7E7ECC3E-3CFB-4F41-BCC9-8BE2EC503511}"/>
              </a:ext>
            </a:extLst>
          </p:cNvPr>
          <p:cNvSpPr>
            <a:spLocks noGrp="1"/>
          </p:cNvSpPr>
          <p:nvPr>
            <p:ph type="ftr" sz="quarter" idx="11"/>
          </p:nvPr>
        </p:nvSpPr>
        <p:spPr>
          <a:xfrm>
            <a:off x="7213600" y="4205288"/>
            <a:ext cx="1727200" cy="457200"/>
          </a:xfrm>
        </p:spPr>
        <p:txBody>
          <a:bodyPr/>
          <a:lstStyle>
            <a:lvl1pPr>
              <a:defRPr/>
            </a:lvl1pPr>
          </a:lstStyle>
          <a:p>
            <a:pPr>
              <a:defRPr/>
            </a:pPr>
            <a:endParaRPr lang="en-GB"/>
          </a:p>
        </p:txBody>
      </p:sp>
      <p:sp>
        <p:nvSpPr>
          <p:cNvPr id="6" name="Slide Number Placeholder 28">
            <a:extLst>
              <a:ext uri="{FF2B5EF4-FFF2-40B4-BE49-F238E27FC236}">
                <a16:creationId xmlns:a16="http://schemas.microsoft.com/office/drawing/2014/main" id="{689C63CF-86D5-4B4E-9948-2AAA856472F8}"/>
              </a:ext>
            </a:extLst>
          </p:cNvPr>
          <p:cNvSpPr>
            <a:spLocks noGrp="1"/>
          </p:cNvSpPr>
          <p:nvPr>
            <p:ph type="sldNum" sz="quarter" idx="12"/>
          </p:nvPr>
        </p:nvSpPr>
        <p:spPr>
          <a:xfrm>
            <a:off x="11093451" y="1589"/>
            <a:ext cx="996949" cy="365125"/>
          </a:xfrm>
        </p:spPr>
        <p:txBody>
          <a:bodyPr/>
          <a:lstStyle>
            <a:lvl1pPr>
              <a:defRPr sz="1800">
                <a:solidFill>
                  <a:schemeClr val="bg1"/>
                </a:solidFill>
              </a:defRPr>
            </a:lvl1pPr>
          </a:lstStyle>
          <a:p>
            <a:pPr>
              <a:defRPr/>
            </a:pPr>
            <a:fld id="{58B8ED36-1FC1-405F-9E50-DC31985C07CF}" type="slidenum">
              <a:rPr lang="en-GB" altLang="en-US"/>
              <a:pPr>
                <a:defRPr/>
              </a:pPr>
              <a:t>‹#›</a:t>
            </a:fld>
            <a:endParaRPr lang="en-GB" altLang="en-US"/>
          </a:p>
        </p:txBody>
      </p:sp>
    </p:spTree>
    <p:extLst>
      <p:ext uri="{BB962C8B-B14F-4D97-AF65-F5344CB8AC3E}">
        <p14:creationId xmlns:p14="http://schemas.microsoft.com/office/powerpoint/2010/main" val="670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2D3F42-53C1-4B6C-A920-E0F445E2D260}"/>
              </a:ext>
            </a:extLst>
          </p:cNvPr>
          <p:cNvSpPr>
            <a:spLocks noGrp="1"/>
          </p:cNvSpPr>
          <p:nvPr>
            <p:ph type="dt" sz="half" idx="10"/>
          </p:nvPr>
        </p:nvSpPr>
        <p:spPr/>
        <p:txBody>
          <a:bodyPr/>
          <a:lstStyle>
            <a:lvl1pPr>
              <a:defRPr/>
            </a:lvl1pPr>
          </a:lstStyle>
          <a:p>
            <a:pPr>
              <a:defRPr/>
            </a:pPr>
            <a:fld id="{C530498F-F266-412B-A6C8-9FA1E5CF6775}" type="datetimeFigureOut">
              <a:rPr lang="en-US"/>
              <a:pPr>
                <a:defRPr/>
              </a:pPr>
              <a:t>9/12/2025</a:t>
            </a:fld>
            <a:endParaRPr lang="en-GB"/>
          </a:p>
        </p:txBody>
      </p:sp>
      <p:sp>
        <p:nvSpPr>
          <p:cNvPr id="5" name="Footer Placeholder 4">
            <a:extLst>
              <a:ext uri="{FF2B5EF4-FFF2-40B4-BE49-F238E27FC236}">
                <a16:creationId xmlns:a16="http://schemas.microsoft.com/office/drawing/2014/main" id="{4479CA6B-577D-406F-BA18-6C5297EEA3A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3359220-1D74-492F-A4B3-91EA1E199547}"/>
              </a:ext>
            </a:extLst>
          </p:cNvPr>
          <p:cNvSpPr>
            <a:spLocks noGrp="1"/>
          </p:cNvSpPr>
          <p:nvPr>
            <p:ph type="sldNum" sz="quarter" idx="12"/>
          </p:nvPr>
        </p:nvSpPr>
        <p:spPr/>
        <p:txBody>
          <a:bodyPr/>
          <a:lstStyle>
            <a:lvl1pPr>
              <a:defRPr/>
            </a:lvl1pPr>
          </a:lstStyle>
          <a:p>
            <a:pPr>
              <a:defRPr/>
            </a:pPr>
            <a:fld id="{7E405609-20B5-442F-98EF-150A69C2995E}" type="slidenum">
              <a:rPr lang="en-GB" altLang="en-US"/>
              <a:pPr>
                <a:defRPr/>
              </a:pPr>
              <a:t>‹#›</a:t>
            </a:fld>
            <a:endParaRPr lang="en-GB" altLang="en-US"/>
          </a:p>
        </p:txBody>
      </p:sp>
    </p:spTree>
    <p:extLst>
      <p:ext uri="{BB962C8B-B14F-4D97-AF65-F5344CB8AC3E}">
        <p14:creationId xmlns:p14="http://schemas.microsoft.com/office/powerpoint/2010/main" val="1351438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2249425"/>
            <a:ext cx="5384800" cy="4525963"/>
          </a:xfrm>
        </p:spPr>
        <p:txBody>
          <a:bodyPr/>
          <a:lstStyle>
            <a:lvl1pPr>
              <a:defRPr sz="2000"/>
            </a:lvl1pPr>
            <a:lvl2pPr>
              <a:defRPr sz="19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2249425"/>
            <a:ext cx="5384800" cy="4525963"/>
          </a:xfrm>
        </p:spPr>
        <p:txBody>
          <a:bodyPr/>
          <a:lstStyle>
            <a:lvl1pPr>
              <a:defRPr sz="2000"/>
            </a:lvl1pPr>
            <a:lvl2pPr>
              <a:defRPr sz="19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3C552280-DE3A-4DDF-B2EC-A5066D8C6D68}"/>
              </a:ext>
            </a:extLst>
          </p:cNvPr>
          <p:cNvSpPr>
            <a:spLocks noGrp="1"/>
          </p:cNvSpPr>
          <p:nvPr>
            <p:ph type="dt" sz="half" idx="10"/>
          </p:nvPr>
        </p:nvSpPr>
        <p:spPr/>
        <p:txBody>
          <a:bodyPr/>
          <a:lstStyle>
            <a:lvl1pPr>
              <a:defRPr/>
            </a:lvl1pPr>
          </a:lstStyle>
          <a:p>
            <a:pPr>
              <a:defRPr/>
            </a:pPr>
            <a:fld id="{0648508D-4D19-4F5A-9C77-BDBF73F4F750}" type="datetimeFigureOut">
              <a:rPr lang="en-US"/>
              <a:pPr>
                <a:defRPr/>
              </a:pPr>
              <a:t>9/12/2025</a:t>
            </a:fld>
            <a:endParaRPr lang="en-GB"/>
          </a:p>
        </p:txBody>
      </p:sp>
      <p:sp>
        <p:nvSpPr>
          <p:cNvPr id="6" name="Footer Placeholder 4">
            <a:extLst>
              <a:ext uri="{FF2B5EF4-FFF2-40B4-BE49-F238E27FC236}">
                <a16:creationId xmlns:a16="http://schemas.microsoft.com/office/drawing/2014/main" id="{4F74661A-3B6B-4FED-A410-2A0EAC51C0D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9CEA4A07-1B4C-4A8D-AB7F-B82AE8C9BEED}"/>
              </a:ext>
            </a:extLst>
          </p:cNvPr>
          <p:cNvSpPr>
            <a:spLocks noGrp="1"/>
          </p:cNvSpPr>
          <p:nvPr>
            <p:ph type="sldNum" sz="quarter" idx="12"/>
          </p:nvPr>
        </p:nvSpPr>
        <p:spPr/>
        <p:txBody>
          <a:bodyPr/>
          <a:lstStyle>
            <a:lvl1pPr>
              <a:defRPr/>
            </a:lvl1pPr>
          </a:lstStyle>
          <a:p>
            <a:pPr>
              <a:defRPr/>
            </a:pPr>
            <a:fld id="{C2294E44-F9CA-41B4-9A2E-A2980E397492}" type="slidenum">
              <a:rPr lang="en-GB" altLang="en-US"/>
              <a:pPr>
                <a:defRPr/>
              </a:pPr>
              <a:t>‹#›</a:t>
            </a:fld>
            <a:endParaRPr lang="en-GB" altLang="en-US"/>
          </a:p>
        </p:txBody>
      </p:sp>
    </p:spTree>
    <p:extLst>
      <p:ext uri="{BB962C8B-B14F-4D97-AF65-F5344CB8AC3E}">
        <p14:creationId xmlns:p14="http://schemas.microsoft.com/office/powerpoint/2010/main" val="3056193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1143000"/>
            <a:ext cx="11176000" cy="1069848"/>
          </a:xfrm>
        </p:spPr>
        <p:txBody>
          <a:bodyPr/>
          <a:lstStyle>
            <a:lvl1pPr>
              <a:defRPr sz="4000" b="0" i="0" cap="none" baseline="0"/>
            </a:lvl1pPr>
          </a:lstStyle>
          <a:p>
            <a:r>
              <a:rPr lang="en-US"/>
              <a:t>Click to edit Master title style</a:t>
            </a:r>
          </a:p>
        </p:txBody>
      </p:sp>
      <p:sp>
        <p:nvSpPr>
          <p:cNvPr id="3" name="Text Placeholder 2"/>
          <p:cNvSpPr>
            <a:spLocks noGrp="1"/>
          </p:cNvSpPr>
          <p:nvPr>
            <p:ph type="body" idx="1"/>
          </p:nvPr>
        </p:nvSpPr>
        <p:spPr>
          <a:xfrm>
            <a:off x="508000" y="2244970"/>
            <a:ext cx="5388864"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6294968" y="2244970"/>
            <a:ext cx="5389033"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508000" y="2708519"/>
            <a:ext cx="5388864" cy="3886200"/>
          </a:xfrm>
        </p:spPr>
        <p:txBody>
          <a:bodyPr/>
          <a:lstStyle>
            <a:lvl1pPr>
              <a:defRPr sz="20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291073" y="2708519"/>
            <a:ext cx="5389033" cy="3886200"/>
          </a:xfrm>
        </p:spPr>
        <p:txBody>
          <a:bodyPr/>
          <a:lstStyle>
            <a:lvl1pPr>
              <a:defRPr sz="20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69F33A7D-2468-434B-9653-2C6D93E815DE}"/>
              </a:ext>
            </a:extLst>
          </p:cNvPr>
          <p:cNvSpPr>
            <a:spLocks noGrp="1"/>
          </p:cNvSpPr>
          <p:nvPr>
            <p:ph type="dt" sz="half" idx="10"/>
          </p:nvPr>
        </p:nvSpPr>
        <p:spPr/>
        <p:txBody>
          <a:bodyPr/>
          <a:lstStyle>
            <a:lvl1pPr>
              <a:defRPr/>
            </a:lvl1pPr>
          </a:lstStyle>
          <a:p>
            <a:pPr>
              <a:defRPr/>
            </a:pPr>
            <a:fld id="{DB0FB314-4D94-4BCC-B3DE-1DBC331EAC28}" type="datetimeFigureOut">
              <a:rPr lang="en-US"/>
              <a:pPr>
                <a:defRPr/>
              </a:pPr>
              <a:t>9/12/2025</a:t>
            </a:fld>
            <a:endParaRPr lang="en-GB"/>
          </a:p>
        </p:txBody>
      </p:sp>
      <p:sp>
        <p:nvSpPr>
          <p:cNvPr id="8" name="Footer Placeholder 4">
            <a:extLst>
              <a:ext uri="{FF2B5EF4-FFF2-40B4-BE49-F238E27FC236}">
                <a16:creationId xmlns:a16="http://schemas.microsoft.com/office/drawing/2014/main" id="{12EE211E-236F-44B8-B353-E714A84380E3}"/>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A2462E71-09CA-4ABD-B6FC-DD597A081162}"/>
              </a:ext>
            </a:extLst>
          </p:cNvPr>
          <p:cNvSpPr>
            <a:spLocks noGrp="1"/>
          </p:cNvSpPr>
          <p:nvPr>
            <p:ph type="sldNum" sz="quarter" idx="12"/>
          </p:nvPr>
        </p:nvSpPr>
        <p:spPr/>
        <p:txBody>
          <a:bodyPr/>
          <a:lstStyle>
            <a:lvl1pPr>
              <a:defRPr/>
            </a:lvl1pPr>
          </a:lstStyle>
          <a:p>
            <a:pPr>
              <a:defRPr/>
            </a:pPr>
            <a:fld id="{DD160018-CCD4-4ADD-990B-4CD65545FE71}" type="slidenum">
              <a:rPr lang="en-GB" altLang="en-US"/>
              <a:pPr>
                <a:defRPr/>
              </a:pPr>
              <a:t>‹#›</a:t>
            </a:fld>
            <a:endParaRPr lang="en-GB" altLang="en-US"/>
          </a:p>
        </p:txBody>
      </p:sp>
    </p:spTree>
    <p:extLst>
      <p:ext uri="{BB962C8B-B14F-4D97-AF65-F5344CB8AC3E}">
        <p14:creationId xmlns:p14="http://schemas.microsoft.com/office/powerpoint/2010/main" val="2536236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D9FC9B8-F308-469C-9FA0-B14C1C758CD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19D66757-D75F-4F4E-A5BD-541616F44E3E}"/>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31FEDE28-7EB9-4005-B98A-BC9B80932190}"/>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fld id="{E5B00773-FC34-4631-A825-5C7A7A9DAE2E}" type="datetimeFigureOut">
              <a:rPr lang="en-US"/>
              <a:pPr>
                <a:defRPr/>
              </a:pPr>
              <a:t>9/12/2025</a:t>
            </a:fld>
            <a:endParaRPr lang="en-GB"/>
          </a:p>
        </p:txBody>
      </p:sp>
      <p:sp>
        <p:nvSpPr>
          <p:cNvPr id="5" name="Footer Placeholder 4">
            <a:extLst>
              <a:ext uri="{FF2B5EF4-FFF2-40B4-BE49-F238E27FC236}">
                <a16:creationId xmlns:a16="http://schemas.microsoft.com/office/drawing/2014/main" id="{F67F8A25-9816-4FCA-8A2F-8F7E707C8CD2}"/>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696FCFEC-8A9F-48EC-8127-D69618A88511}"/>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0BB7F6E1-3475-49BF-8029-1F9B15A10757}" type="slidenum">
              <a:rPr lang="en-GB" altLang="en-US"/>
              <a:pPr>
                <a:defRPr/>
              </a:pPr>
              <a:t>‹#›</a:t>
            </a:fld>
            <a:endParaRPr lang="en-GB" altLang="en-US"/>
          </a:p>
        </p:txBody>
      </p:sp>
    </p:spTree>
    <p:extLst>
      <p:ext uri="{BB962C8B-B14F-4D97-AF65-F5344CB8AC3E}">
        <p14:creationId xmlns:p14="http://schemas.microsoft.com/office/powerpoint/2010/main" val="35113648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1" r:id="rId1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leadershipupdate-rbwm.co.uk/clerks-and-governance-professionals-briefing-april/" TargetMode="External"/><Relationship Id="rId2" Type="http://schemas.openxmlformats.org/officeDocument/2006/relationships/hyperlink" Target="http://www.leadershipupdate-rbwm.co.uk/"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www.leadershipupdate-rbwm.co.uk/clerks-and-governance-professionals-briefing-sept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leadershipupdate-rbwm.co.uk/core-training-programme-for-governors-and-clerk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gov.uk/guidance/governance-in-maintained-school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gov.uk/guidance/-governance-in-academy-trust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leadershipupdate-rbwm.co.uk/page/?title=Fully%2DFunded+Cyber+Security+Training+for+Your+School&amp;pid=337"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schoolgovernors.thekeysupport.com/school-improvement-and-strategy/government-policies-legislation/changes-in-education-202526/#heading-5" TargetMode="External"/><Relationship Id="rId13" Type="http://schemas.openxmlformats.org/officeDocument/2006/relationships/hyperlink" Target="https://schoolgovernors.thekeysupport.com/school-improvement-and-strategy/government-policies-legislation/changes-in-education-202526/#heading-10" TargetMode="External"/><Relationship Id="rId3" Type="http://schemas.openxmlformats.org/officeDocument/2006/relationships/hyperlink" Target="https://schoolgovernors.thekeysupport.com/school-improvement-and-strategy/government-policies-legislation/changes-in-education-202526/#heading-0" TargetMode="External"/><Relationship Id="rId7" Type="http://schemas.openxmlformats.org/officeDocument/2006/relationships/hyperlink" Target="https://schoolgovernors.thekeysupport.com/school-improvement-and-strategy/government-policies-legislation/changes-in-education-202526/#heading-4" TargetMode="External"/><Relationship Id="rId12" Type="http://schemas.openxmlformats.org/officeDocument/2006/relationships/hyperlink" Target="https://schoolgovernors.thekeysupport.com/school-improvement-and-strategy/government-policies-legislation/changes-in-education-202526/#heading-9" TargetMode="Externa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hyperlink" Target="https://schoolgovernors.thekeysupport.com/school-improvement-and-strategy/government-policies-legislation/changes-in-education-202526/#heading-3" TargetMode="External"/><Relationship Id="rId11" Type="http://schemas.openxmlformats.org/officeDocument/2006/relationships/hyperlink" Target="https://schoolgovernors.thekeysupport.com/school-improvement-and-strategy/government-policies-legislation/changes-in-education-202526/#heading-8" TargetMode="External"/><Relationship Id="rId5" Type="http://schemas.openxmlformats.org/officeDocument/2006/relationships/hyperlink" Target="https://schoolgovernors.thekeysupport.com/school-improvement-and-strategy/government-policies-legislation/changes-in-education-202526/#heading-2" TargetMode="External"/><Relationship Id="rId10" Type="http://schemas.openxmlformats.org/officeDocument/2006/relationships/hyperlink" Target="https://schoolgovernors.thekeysupport.com/school-improvement-and-strategy/government-policies-legislation/changes-in-education-202526/#heading-7" TargetMode="External"/><Relationship Id="rId4" Type="http://schemas.openxmlformats.org/officeDocument/2006/relationships/hyperlink" Target="https://schoolgovernors.thekeysupport.com/school-improvement-and-strategy/government-policies-legislation/changes-in-education-202526/#heading-1" TargetMode="External"/><Relationship Id="rId9" Type="http://schemas.openxmlformats.org/officeDocument/2006/relationships/hyperlink" Target="https://schoolgovernors.thekeysupport.com/school-improvement-and-strategy/government-policies-legislation/changes-in-education-202526/#heading-6" TargetMode="External"/><Relationship Id="rId14" Type="http://schemas.openxmlformats.org/officeDocument/2006/relationships/hyperlink" Target="https://schoolgovernors.thekeysupport.com/school-improvement-and-strategy/government-policies-legislation/changes-in-education-202526/"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schoolgovernors.thekeysupport.com/the-governing-body/the-role-of-the-board/maintained-schools-governance-guide-summary-of-changes/?origin=governorhub&amp;sync=true#heading-6" TargetMode="External"/><Relationship Id="rId3" Type="http://schemas.openxmlformats.org/officeDocument/2006/relationships/hyperlink" Target="https://schoolgovernors.thekeysupport.com/the-governing-body/the-role-of-the-board/maintained-schools-governance-guide-summary-of-changes/?origin=governorhub&amp;sync=true#heading-1" TargetMode="External"/><Relationship Id="rId7" Type="http://schemas.openxmlformats.org/officeDocument/2006/relationships/hyperlink" Target="https://schoolgovernors.thekeysupport.com/the-governing-body/the-role-of-the-board/maintained-schools-governance-guide-summary-of-changes/?origin=governorhub&amp;sync=true#heading-5" TargetMode="External"/><Relationship Id="rId12" Type="http://schemas.openxmlformats.org/officeDocument/2006/relationships/hyperlink" Target="https://schoolgovernors.thekeysupport.com/the-governing-body/the-role-of-the-board/maintained-schools-governance-guide-summary-of-changes/?origin=governorhub&amp;sync=true" TargetMode="External"/><Relationship Id="rId2" Type="http://schemas.openxmlformats.org/officeDocument/2006/relationships/hyperlink" Target="https://schoolgovernors.thekeysupport.com/the-governing-body/the-role-of-the-board/maintained-schools-governance-guide-summary-of-changes/?origin=governorhub&amp;sync=true#heading-0" TargetMode="External"/><Relationship Id="rId1" Type="http://schemas.openxmlformats.org/officeDocument/2006/relationships/slideLayout" Target="../slideLayouts/slideLayout2.xml"/><Relationship Id="rId6" Type="http://schemas.openxmlformats.org/officeDocument/2006/relationships/hyperlink" Target="https://schoolgovernors.thekeysupport.com/the-governing-body/the-role-of-the-board/maintained-schools-governance-guide-summary-of-changes/?origin=governorhub&amp;sync=true#heading-4" TargetMode="External"/><Relationship Id="rId11" Type="http://schemas.openxmlformats.org/officeDocument/2006/relationships/slide" Target="slide16.xml"/><Relationship Id="rId5" Type="http://schemas.openxmlformats.org/officeDocument/2006/relationships/hyperlink" Target="https://schoolgovernors.thekeysupport.com/the-governing-body/the-role-of-the-board/maintained-schools-governance-guide-summary-of-changes/?origin=governorhub&amp;sync=true#heading-3" TargetMode="External"/><Relationship Id="rId10" Type="http://schemas.openxmlformats.org/officeDocument/2006/relationships/hyperlink" Target="https://schoolgovernors.thekeysupport.com/the-governing-body/the-role-of-the-board/maintained-schools-governance-guide-summary-of-changes/?origin=governorhub&amp;sync=true#heading-8" TargetMode="External"/><Relationship Id="rId4" Type="http://schemas.openxmlformats.org/officeDocument/2006/relationships/hyperlink" Target="https://schoolgovernors.thekeysupport.com/the-governing-body/the-role-of-the-board/maintained-schools-governance-guide-summary-of-changes/?origin=governorhub&amp;sync=true#heading-2" TargetMode="External"/><Relationship Id="rId9" Type="http://schemas.openxmlformats.org/officeDocument/2006/relationships/hyperlink" Target="https://schoolgovernors.thekeysupport.com/the-governing-body/the-role-of-the-board/maintained-schools-governance-guide-summary-of-changes/?origin=governorhub&amp;sync=true#heading-7"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gov.uk/government/publications/statutory-policies-for-schools-and-academy-trust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leadershipupdate-rbwm.co.uk/example-year-planner/"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4">
            <a:extLst>
              <a:ext uri="{FF2B5EF4-FFF2-40B4-BE49-F238E27FC236}">
                <a16:creationId xmlns:a16="http://schemas.microsoft.com/office/drawing/2014/main" id="{752B53F3-02EF-4121-9ED7-FE9176D24B5A}"/>
              </a:ext>
            </a:extLst>
          </p:cNvPr>
          <p:cNvSpPr txBox="1">
            <a:spLocks/>
          </p:cNvSpPr>
          <p:nvPr/>
        </p:nvSpPr>
        <p:spPr>
          <a:xfrm>
            <a:off x="1524000" y="342901"/>
            <a:ext cx="9144000" cy="2733674"/>
          </a:xfrm>
          <a:prstGeom prst="rect">
            <a:avLst/>
          </a:prstGeom>
        </p:spPr>
        <p:txBody>
          <a:bodyPr>
            <a:normAutofit fontScale="97500"/>
          </a:bodyPr>
          <a:lst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endParaRPr lang="en-GB" dirty="0"/>
          </a:p>
        </p:txBody>
      </p:sp>
      <p:sp>
        <p:nvSpPr>
          <p:cNvPr id="4" name="Subtitle 2">
            <a:extLst>
              <a:ext uri="{FF2B5EF4-FFF2-40B4-BE49-F238E27FC236}">
                <a16:creationId xmlns:a16="http://schemas.microsoft.com/office/drawing/2014/main" id="{6315C1F0-73E1-489A-83B4-DD9204EADA9B}"/>
              </a:ext>
            </a:extLst>
          </p:cNvPr>
          <p:cNvSpPr txBox="1">
            <a:spLocks/>
          </p:cNvSpPr>
          <p:nvPr/>
        </p:nvSpPr>
        <p:spPr>
          <a:xfrm>
            <a:off x="1419225" y="2754313"/>
            <a:ext cx="9144000" cy="674687"/>
          </a:xfrm>
          <a:prstGeom prst="rect">
            <a:avLst/>
          </a:prstGeom>
        </p:spPr>
        <p:txBody>
          <a:bodyPr>
            <a:normAutofit/>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endParaRPr lang="en-GB"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 name="Title 1">
            <a:extLst>
              <a:ext uri="{FF2B5EF4-FFF2-40B4-BE49-F238E27FC236}">
                <a16:creationId xmlns:a16="http://schemas.microsoft.com/office/drawing/2014/main" id="{9E861309-54C7-6050-E46F-704112F4DF03}"/>
              </a:ext>
            </a:extLst>
          </p:cNvPr>
          <p:cNvSpPr txBox="1">
            <a:spLocks/>
          </p:cNvSpPr>
          <p:nvPr/>
        </p:nvSpPr>
        <p:spPr bwMode="auto">
          <a:xfrm>
            <a:off x="1291903" y="1047750"/>
            <a:ext cx="9271322"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eaLnBrk="1" hangingPunct="1"/>
            <a:r>
              <a:rPr lang="en-GB" altLang="en-US" b="1" dirty="0">
                <a:solidFill>
                  <a:schemeClr val="bg1"/>
                </a:solidFill>
              </a:rPr>
              <a:t>Clerks’ &amp; Governance Professionals’ Briefing – September 2025</a:t>
            </a:r>
          </a:p>
        </p:txBody>
      </p:sp>
      <p:sp>
        <p:nvSpPr>
          <p:cNvPr id="7" name="Subtitle 2">
            <a:extLst>
              <a:ext uri="{FF2B5EF4-FFF2-40B4-BE49-F238E27FC236}">
                <a16:creationId xmlns:a16="http://schemas.microsoft.com/office/drawing/2014/main" id="{BDD9A164-3942-2547-10F5-3121AE832642}"/>
              </a:ext>
            </a:extLst>
          </p:cNvPr>
          <p:cNvSpPr txBox="1">
            <a:spLocks/>
          </p:cNvSpPr>
          <p:nvPr/>
        </p:nvSpPr>
        <p:spPr bwMode="auto">
          <a:xfrm>
            <a:off x="2603500" y="2881677"/>
            <a:ext cx="7488238"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eaLnBrk="1" fontAlgn="auto" hangingPunct="1">
              <a:spcAft>
                <a:spcPts val="0"/>
              </a:spcAft>
              <a:defRPr/>
            </a:pPr>
            <a:r>
              <a:rPr lang="en-GB" altLang="en-US" dirty="0">
                <a:solidFill>
                  <a:schemeClr val="bg1"/>
                </a:solidFill>
              </a:rPr>
              <a:t>Wednesday 17</a:t>
            </a:r>
            <a:r>
              <a:rPr lang="en-GB" altLang="en-US" baseline="30000" dirty="0">
                <a:solidFill>
                  <a:schemeClr val="bg1"/>
                </a:solidFill>
              </a:rPr>
              <a:t>th</a:t>
            </a:r>
            <a:r>
              <a:rPr lang="en-GB" altLang="en-US" dirty="0">
                <a:solidFill>
                  <a:schemeClr val="bg1"/>
                </a:solidFill>
              </a:rPr>
              <a:t> September</a:t>
            </a:r>
          </a:p>
          <a:p>
            <a:pPr eaLnBrk="1" fontAlgn="auto" hangingPunct="1">
              <a:spcAft>
                <a:spcPts val="0"/>
              </a:spcAft>
              <a:defRPr/>
            </a:pPr>
            <a:r>
              <a:rPr lang="en-GB" altLang="en-US" dirty="0">
                <a:solidFill>
                  <a:schemeClr val="bg1"/>
                </a:solidFill>
              </a:rPr>
              <a:t>Thursday 18</a:t>
            </a:r>
            <a:r>
              <a:rPr lang="en-GB" altLang="en-US" baseline="30000" dirty="0">
                <a:solidFill>
                  <a:schemeClr val="bg1"/>
                </a:solidFill>
              </a:rPr>
              <a:t>th</a:t>
            </a:r>
            <a:r>
              <a:rPr lang="en-GB" altLang="en-US" dirty="0">
                <a:solidFill>
                  <a:schemeClr val="bg1"/>
                </a:solidFill>
              </a:rPr>
              <a:t> September</a:t>
            </a:r>
          </a:p>
          <a:p>
            <a:pPr eaLnBrk="1" fontAlgn="auto" hangingPunct="1">
              <a:spcAft>
                <a:spcPts val="0"/>
              </a:spcAft>
              <a:defRPr/>
            </a:pPr>
            <a:endParaRPr lang="en-GB" altLang="en-US" dirty="0">
              <a:solidFill>
                <a:schemeClr val="bg1"/>
              </a:solidFill>
            </a:endParaRPr>
          </a:p>
          <a:p>
            <a:pPr marL="0" indent="0" eaLnBrk="1" fontAlgn="auto" hangingPunct="1">
              <a:spcAft>
                <a:spcPts val="0"/>
              </a:spcAft>
              <a:buFont typeface="Arial" panose="020B0604020202020204" pitchFamily="34" charset="0"/>
              <a:buNone/>
              <a:defRPr/>
            </a:pPr>
            <a:r>
              <a:rPr lang="en-GB" altLang="en-US" dirty="0">
                <a:solidFill>
                  <a:schemeClr val="bg1"/>
                </a:solidFill>
              </a:rPr>
              <a:t>Clive Haines &amp; Vicky Brand</a:t>
            </a:r>
          </a:p>
          <a:p>
            <a:pPr marL="0" indent="0" eaLnBrk="1" fontAlgn="auto" hangingPunct="1">
              <a:spcAft>
                <a:spcPts val="0"/>
              </a:spcAft>
              <a:buFont typeface="Arial" panose="020B0604020202020204" pitchFamily="34" charset="0"/>
              <a:buNone/>
              <a:defRPr/>
            </a:pPr>
            <a:endParaRPr lang="en-GB" altLang="en-US" dirty="0">
              <a:solidFill>
                <a:schemeClr val="bg1"/>
              </a:solidFill>
            </a:endParaRPr>
          </a:p>
        </p:txBody>
      </p:sp>
      <p:pic>
        <p:nvPicPr>
          <p:cNvPr id="6" name="Picture 5" descr="A close up of a sign&#10;&#10;Description automatically generated">
            <a:extLst>
              <a:ext uri="{FF2B5EF4-FFF2-40B4-BE49-F238E27FC236}">
                <a16:creationId xmlns:a16="http://schemas.microsoft.com/office/drawing/2014/main" id="{3CCE7B4E-9F32-57D0-992F-43203D66B5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490" y="5690188"/>
            <a:ext cx="5570220" cy="1120140"/>
          </a:xfrm>
          <a:prstGeom prst="rect">
            <a:avLst/>
          </a:prstGeom>
        </p:spPr>
      </p:pic>
    </p:spTree>
    <p:extLst>
      <p:ext uri="{BB962C8B-B14F-4D97-AF65-F5344CB8AC3E}">
        <p14:creationId xmlns:p14="http://schemas.microsoft.com/office/powerpoint/2010/main" val="3238980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987BC-41E2-C16D-9CB3-DAEECB6F946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AFFE92-5087-CA5E-8DA3-6C044334DC0D}"/>
              </a:ext>
            </a:extLst>
          </p:cNvPr>
          <p:cNvSpPr txBox="1">
            <a:spLocks/>
          </p:cNvSpPr>
          <p:nvPr/>
        </p:nvSpPr>
        <p:spPr bwMode="auto">
          <a:xfrm>
            <a:off x="1726148" y="2589817"/>
            <a:ext cx="8739704" cy="1361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spcBef>
                <a:spcPts val="0"/>
              </a:spcBef>
              <a:spcAft>
                <a:spcPts val="600"/>
              </a:spcAft>
              <a:buClr>
                <a:schemeClr val="tx2"/>
              </a:buClr>
              <a:buNone/>
            </a:pPr>
            <a:r>
              <a:rPr lang="en-GB" altLang="en-US" sz="6000" b="1" dirty="0">
                <a:ln w="22225">
                  <a:solidFill>
                    <a:schemeClr val="accent1">
                      <a:lumMod val="60000"/>
                      <a:lumOff val="40000"/>
                    </a:schemeClr>
                  </a:solidFill>
                  <a:prstDash val="solid"/>
                </a:ln>
                <a:solidFill>
                  <a:schemeClr val="accent5">
                    <a:lumMod val="60000"/>
                    <a:lumOff val="40000"/>
                  </a:schemeClr>
                </a:solidFill>
                <a:latin typeface="Amasis MT Pro Black" panose="02040A04050005020304" pitchFamily="18" charset="0"/>
                <a:cs typeface="Aldhabi" panose="01000000000000000000" pitchFamily="2" charset="-78"/>
              </a:rPr>
              <a:t>Welcome!</a:t>
            </a:r>
            <a:endParaRPr lang="en-GB" altLang="en-US" sz="2400" dirty="0"/>
          </a:p>
        </p:txBody>
      </p:sp>
    </p:spTree>
    <p:extLst>
      <p:ext uri="{BB962C8B-B14F-4D97-AF65-F5344CB8AC3E}">
        <p14:creationId xmlns:p14="http://schemas.microsoft.com/office/powerpoint/2010/main" val="2855041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656AB-1FC5-378C-A94C-CC7487BF0B94}"/>
              </a:ext>
            </a:extLst>
          </p:cNvPr>
          <p:cNvSpPr txBox="1">
            <a:spLocks/>
          </p:cNvSpPr>
          <p:nvPr/>
        </p:nvSpPr>
        <p:spPr>
          <a:xfrm>
            <a:off x="599441" y="-434255"/>
            <a:ext cx="6765214" cy="15721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2800" b="1" dirty="0"/>
              <a:t>AGENDA</a:t>
            </a:r>
          </a:p>
        </p:txBody>
      </p:sp>
      <p:sp>
        <p:nvSpPr>
          <p:cNvPr id="3" name="Content Placeholder 2">
            <a:extLst>
              <a:ext uri="{FF2B5EF4-FFF2-40B4-BE49-F238E27FC236}">
                <a16:creationId xmlns:a16="http://schemas.microsoft.com/office/drawing/2014/main" id="{88FDCAFA-26D5-9795-5D6D-D89CC0B0D8FC}"/>
              </a:ext>
            </a:extLst>
          </p:cNvPr>
          <p:cNvSpPr txBox="1">
            <a:spLocks/>
          </p:cNvSpPr>
          <p:nvPr/>
        </p:nvSpPr>
        <p:spPr bwMode="auto">
          <a:xfrm>
            <a:off x="692533" y="648270"/>
            <a:ext cx="10900026" cy="6057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0"/>
              </a:spcBef>
              <a:spcAft>
                <a:spcPts val="1800"/>
              </a:spcAft>
              <a:buClr>
                <a:schemeClr val="tx2"/>
              </a:buClr>
            </a:pPr>
            <a:r>
              <a:rPr lang="en-GB" altLang="en-US" sz="2100" dirty="0"/>
              <a:t>Welcome</a:t>
            </a:r>
          </a:p>
          <a:p>
            <a:pPr>
              <a:spcBef>
                <a:spcPts val="0"/>
              </a:spcBef>
              <a:spcAft>
                <a:spcPts val="1800"/>
              </a:spcAft>
              <a:buClr>
                <a:schemeClr val="tx2"/>
              </a:buClr>
            </a:pPr>
            <a:r>
              <a:rPr lang="en-GB" altLang="en-US" sz="2100" dirty="0"/>
              <a:t>Leadership Update for September 2025 - Highlights</a:t>
            </a:r>
          </a:p>
          <a:p>
            <a:pPr>
              <a:spcBef>
                <a:spcPts val="0"/>
              </a:spcBef>
              <a:spcAft>
                <a:spcPts val="1800"/>
              </a:spcAft>
              <a:buClr>
                <a:schemeClr val="tx2"/>
              </a:buClr>
            </a:pPr>
            <a:r>
              <a:rPr lang="en-GB" altLang="en-US" sz="2100" dirty="0"/>
              <a:t>Governance Training</a:t>
            </a:r>
          </a:p>
          <a:p>
            <a:pPr>
              <a:spcBef>
                <a:spcPts val="0"/>
              </a:spcBef>
              <a:spcAft>
                <a:spcPts val="1800"/>
              </a:spcAft>
              <a:buClr>
                <a:schemeClr val="tx2"/>
              </a:buClr>
            </a:pPr>
            <a:r>
              <a:rPr lang="en-GB" altLang="en-US" sz="2100" dirty="0"/>
              <a:t>Ofsted Update</a:t>
            </a:r>
          </a:p>
          <a:p>
            <a:pPr>
              <a:spcBef>
                <a:spcPts val="0"/>
              </a:spcBef>
              <a:spcAft>
                <a:spcPts val="1800"/>
              </a:spcAft>
              <a:buClr>
                <a:schemeClr val="tx2"/>
              </a:buClr>
            </a:pPr>
            <a:r>
              <a:rPr lang="en-GB" altLang="en-US" sz="2100" dirty="0"/>
              <a:t>Keeping Children Safe in Education Updates</a:t>
            </a:r>
          </a:p>
          <a:p>
            <a:pPr>
              <a:spcBef>
                <a:spcPts val="0"/>
              </a:spcBef>
              <a:spcAft>
                <a:spcPts val="1800"/>
              </a:spcAft>
              <a:buClr>
                <a:schemeClr val="tx2"/>
              </a:buClr>
            </a:pPr>
            <a:r>
              <a:rPr lang="en-US" sz="2200" dirty="0"/>
              <a:t>Guidance changes coming up for September</a:t>
            </a:r>
            <a:endParaRPr lang="en-US" sz="2200" dirty="0">
              <a:solidFill>
                <a:srgbClr val="222222"/>
              </a:solidFill>
            </a:endParaRPr>
          </a:p>
          <a:p>
            <a:pPr>
              <a:spcBef>
                <a:spcPts val="0"/>
              </a:spcBef>
              <a:spcAft>
                <a:spcPts val="1800"/>
              </a:spcAft>
              <a:buClr>
                <a:schemeClr val="tx2"/>
              </a:buClr>
            </a:pPr>
            <a:r>
              <a:rPr lang="en-US" altLang="en-US" sz="2100" dirty="0">
                <a:solidFill>
                  <a:srgbClr val="222222"/>
                </a:solidFill>
              </a:rPr>
              <a:t>Cyber Support Training</a:t>
            </a:r>
          </a:p>
          <a:p>
            <a:pPr>
              <a:spcBef>
                <a:spcPts val="0"/>
              </a:spcBef>
              <a:spcAft>
                <a:spcPts val="1800"/>
              </a:spcAft>
              <a:buClr>
                <a:schemeClr val="tx2"/>
              </a:buClr>
            </a:pPr>
            <a:r>
              <a:rPr lang="en-US" sz="2100" dirty="0">
                <a:solidFill>
                  <a:srgbClr val="242424"/>
                </a:solidFill>
                <a:latin typeface="modernEra"/>
              </a:rPr>
              <a:t>Changes in education 2025/26</a:t>
            </a:r>
          </a:p>
          <a:p>
            <a:pPr>
              <a:spcBef>
                <a:spcPts val="0"/>
              </a:spcBef>
              <a:spcAft>
                <a:spcPts val="1800"/>
              </a:spcAft>
              <a:buClr>
                <a:schemeClr val="tx2"/>
              </a:buClr>
            </a:pPr>
            <a:r>
              <a:rPr lang="en-US" sz="2100" dirty="0">
                <a:solidFill>
                  <a:srgbClr val="242424"/>
                </a:solidFill>
                <a:latin typeface="modernEra"/>
              </a:rPr>
              <a:t>Maintained schools' governance guide: summary</a:t>
            </a:r>
          </a:p>
          <a:p>
            <a:pPr eaLnBrk="1" hangingPunct="1">
              <a:spcBef>
                <a:spcPts val="0"/>
              </a:spcBef>
              <a:spcAft>
                <a:spcPts val="1800"/>
              </a:spcAft>
              <a:buClr>
                <a:schemeClr val="tx2"/>
              </a:buClr>
            </a:pPr>
            <a:r>
              <a:rPr lang="en-GB" altLang="en-US" sz="2100" dirty="0"/>
              <a:t>Autumn term governance activity </a:t>
            </a:r>
          </a:p>
          <a:p>
            <a:pPr eaLnBrk="1" hangingPunct="1">
              <a:spcBef>
                <a:spcPts val="0"/>
              </a:spcBef>
              <a:spcAft>
                <a:spcPts val="1800"/>
              </a:spcAft>
              <a:buClr>
                <a:schemeClr val="tx2"/>
              </a:buClr>
            </a:pPr>
            <a:r>
              <a:rPr lang="en-GB" altLang="en-US" sz="2100" dirty="0"/>
              <a:t>Discussion forum… and questions</a:t>
            </a:r>
            <a:br>
              <a:rPr lang="en-GB" altLang="en-US" sz="2200" dirty="0">
                <a:highlight>
                  <a:srgbClr val="FFFF00"/>
                </a:highlight>
              </a:rPr>
            </a:br>
            <a:br>
              <a:rPr lang="en-GB" altLang="en-US" sz="2400" dirty="0">
                <a:highlight>
                  <a:srgbClr val="FFFF00"/>
                </a:highlight>
              </a:rPr>
            </a:br>
            <a:endParaRPr lang="en-GB" altLang="en-US" sz="2400" dirty="0">
              <a:highlight>
                <a:srgbClr val="FFFF00"/>
              </a:highlight>
            </a:endParaRPr>
          </a:p>
        </p:txBody>
      </p:sp>
    </p:spTree>
    <p:extLst>
      <p:ext uri="{BB962C8B-B14F-4D97-AF65-F5344CB8AC3E}">
        <p14:creationId xmlns:p14="http://schemas.microsoft.com/office/powerpoint/2010/main" val="196128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74F29D1-DF81-FF82-B7FA-13B5A5A99E83}"/>
              </a:ext>
            </a:extLst>
          </p:cNvPr>
          <p:cNvSpPr txBox="1">
            <a:spLocks/>
          </p:cNvSpPr>
          <p:nvPr/>
        </p:nvSpPr>
        <p:spPr>
          <a:xfrm>
            <a:off x="796760" y="295332"/>
            <a:ext cx="6335713" cy="1066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2800" b="1" dirty="0"/>
              <a:t>NEW LOOK LEADERSHIP UPDATE – September 2025</a:t>
            </a:r>
          </a:p>
        </p:txBody>
      </p:sp>
      <p:sp>
        <p:nvSpPr>
          <p:cNvPr id="6" name="Content Placeholder 2">
            <a:extLst>
              <a:ext uri="{FF2B5EF4-FFF2-40B4-BE49-F238E27FC236}">
                <a16:creationId xmlns:a16="http://schemas.microsoft.com/office/drawing/2014/main" id="{DB322814-C358-0EEB-839E-DEB359F0B3C3}"/>
              </a:ext>
            </a:extLst>
          </p:cNvPr>
          <p:cNvSpPr txBox="1">
            <a:spLocks/>
          </p:cNvSpPr>
          <p:nvPr/>
        </p:nvSpPr>
        <p:spPr bwMode="auto">
          <a:xfrm>
            <a:off x="7985902" y="2038966"/>
            <a:ext cx="3999621" cy="199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eaLnBrk="1" hangingPunct="1">
              <a:buClr>
                <a:schemeClr val="tx2"/>
              </a:buClr>
              <a:buFont typeface="Arial" panose="020B0604020202020204" pitchFamily="34" charset="0"/>
              <a:buNone/>
              <a:defRPr/>
            </a:pPr>
            <a:r>
              <a:rPr lang="en-GB" altLang="en-US" sz="2000" dirty="0">
                <a:hlinkClick r:id="rId2"/>
              </a:rPr>
              <a:t>www.leadershipupdate-rbwm.co.uk/</a:t>
            </a:r>
            <a:endParaRPr lang="en-GB" altLang="en-US" sz="2000" dirty="0"/>
          </a:p>
          <a:p>
            <a:pPr marL="0" indent="0" eaLnBrk="1" hangingPunct="1">
              <a:buClr>
                <a:schemeClr val="tx2"/>
              </a:buClr>
              <a:buFont typeface="Arial" panose="020B0604020202020204" pitchFamily="34" charset="0"/>
              <a:buNone/>
              <a:defRPr/>
            </a:pPr>
            <a:endParaRPr lang="en-GB" altLang="en-US" sz="2000" dirty="0"/>
          </a:p>
          <a:p>
            <a:pPr marL="0" indent="0" eaLnBrk="1" hangingPunct="1">
              <a:buClr>
                <a:schemeClr val="tx2"/>
              </a:buClr>
              <a:buFont typeface="Arial" panose="020B0604020202020204" pitchFamily="34" charset="0"/>
              <a:buNone/>
              <a:defRPr/>
            </a:pPr>
            <a:r>
              <a:rPr lang="en-GB" altLang="en-US" sz="2000" dirty="0"/>
              <a:t>The Leadership Update Word Document will be circulated following the briefings.  It can also be downloaded from</a:t>
            </a:r>
            <a:r>
              <a:rPr lang="en-GB" altLang="en-US" sz="2000" b="1" dirty="0"/>
              <a:t>:</a:t>
            </a:r>
          </a:p>
          <a:p>
            <a:pPr marL="0" indent="0" eaLnBrk="1" hangingPunct="1">
              <a:buClr>
                <a:schemeClr val="tx2"/>
              </a:buClr>
              <a:buFont typeface="Arial" panose="020B0604020202020204" pitchFamily="34" charset="0"/>
              <a:buNone/>
              <a:defRPr/>
            </a:pPr>
            <a:endParaRPr lang="en-GB" altLang="en-US" sz="2000" b="1" dirty="0"/>
          </a:p>
          <a:p>
            <a:pPr marL="0" indent="0" eaLnBrk="1" hangingPunct="1">
              <a:buClr>
                <a:schemeClr val="tx2"/>
              </a:buClr>
              <a:buFont typeface="Arial" panose="020B0604020202020204" pitchFamily="34" charset="0"/>
              <a:buNone/>
              <a:defRPr/>
            </a:pPr>
            <a:r>
              <a:rPr lang="en-GB" sz="2400" dirty="0">
                <a:hlinkClick r:id="rId3"/>
              </a:rPr>
              <a:t>Clerks' and Governance </a:t>
            </a:r>
            <a:r>
              <a:rPr lang="en-GB" sz="2400" dirty="0">
                <a:hlinkClick r:id="rId4"/>
              </a:rPr>
              <a:t>Professional's</a:t>
            </a:r>
            <a:r>
              <a:rPr lang="en-GB" sz="2400" dirty="0">
                <a:hlinkClick r:id="rId3"/>
              </a:rPr>
              <a:t> Briefing September 2025 | Leadership Update and Schools Bulletin</a:t>
            </a:r>
            <a:endParaRPr lang="en-GB" altLang="en-US" sz="2400" dirty="0"/>
          </a:p>
          <a:p>
            <a:pPr marL="0" indent="0" eaLnBrk="1" hangingPunct="1">
              <a:buClr>
                <a:schemeClr val="tx2"/>
              </a:buClr>
              <a:buFont typeface="Arial" panose="020B0604020202020204" pitchFamily="34" charset="0"/>
              <a:buNone/>
              <a:defRPr/>
            </a:pPr>
            <a:endParaRPr lang="en-GB" altLang="en-US" sz="2400" dirty="0"/>
          </a:p>
        </p:txBody>
      </p:sp>
      <p:pic>
        <p:nvPicPr>
          <p:cNvPr id="7" name="Picture 6">
            <a:extLst>
              <a:ext uri="{FF2B5EF4-FFF2-40B4-BE49-F238E27FC236}">
                <a16:creationId xmlns:a16="http://schemas.microsoft.com/office/drawing/2014/main" id="{A7D10C33-68F3-F0B0-15DB-01498D7C957E}"/>
              </a:ext>
            </a:extLst>
          </p:cNvPr>
          <p:cNvPicPr>
            <a:picLocks noChangeAspect="1"/>
          </p:cNvPicPr>
          <p:nvPr/>
        </p:nvPicPr>
        <p:blipFill>
          <a:blip r:embed="rId5"/>
          <a:stretch>
            <a:fillRect/>
          </a:stretch>
        </p:blipFill>
        <p:spPr>
          <a:xfrm>
            <a:off x="206477" y="1520890"/>
            <a:ext cx="7747106" cy="4021494"/>
          </a:xfrm>
          <a:prstGeom prst="rect">
            <a:avLst/>
          </a:prstGeom>
        </p:spPr>
      </p:pic>
    </p:spTree>
    <p:extLst>
      <p:ext uri="{BB962C8B-B14F-4D97-AF65-F5344CB8AC3E}">
        <p14:creationId xmlns:p14="http://schemas.microsoft.com/office/powerpoint/2010/main" val="592542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656AB-1FC5-378C-A94C-CC7487BF0B94}"/>
              </a:ext>
            </a:extLst>
          </p:cNvPr>
          <p:cNvSpPr txBox="1">
            <a:spLocks/>
          </p:cNvSpPr>
          <p:nvPr/>
        </p:nvSpPr>
        <p:spPr>
          <a:xfrm>
            <a:off x="611560" y="295332"/>
            <a:ext cx="10770815" cy="1066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2800" b="1" dirty="0"/>
              <a:t>Governance and clerking training schedule for 2025/26</a:t>
            </a:r>
          </a:p>
        </p:txBody>
      </p:sp>
      <p:sp>
        <p:nvSpPr>
          <p:cNvPr id="12" name="TextBox 11">
            <a:extLst>
              <a:ext uri="{FF2B5EF4-FFF2-40B4-BE49-F238E27FC236}">
                <a16:creationId xmlns:a16="http://schemas.microsoft.com/office/drawing/2014/main" id="{780D26B3-F2F5-B14E-345B-E2CE04508F97}"/>
              </a:ext>
            </a:extLst>
          </p:cNvPr>
          <p:cNvSpPr txBox="1"/>
          <p:nvPr/>
        </p:nvSpPr>
        <p:spPr>
          <a:xfrm>
            <a:off x="714198" y="6117314"/>
            <a:ext cx="10280933" cy="677108"/>
          </a:xfrm>
          <a:prstGeom prst="rect">
            <a:avLst/>
          </a:prstGeom>
          <a:noFill/>
        </p:spPr>
        <p:txBody>
          <a:bodyPr wrap="square">
            <a:spAutoFit/>
          </a:bodyPr>
          <a:lstStyle/>
          <a:p>
            <a:r>
              <a:rPr lang="en-GB" sz="2000" dirty="0">
                <a:hlinkClick r:id="rId2"/>
              </a:rPr>
              <a:t>https://www.leadershipupdate-rbwm.co.uk/core-training-programme-for-governors-and-clerks/</a:t>
            </a:r>
            <a:endParaRPr lang="en-GB" sz="2000" dirty="0"/>
          </a:p>
          <a:p>
            <a:endParaRPr lang="en-GB" dirty="0"/>
          </a:p>
        </p:txBody>
      </p:sp>
      <p:pic>
        <p:nvPicPr>
          <p:cNvPr id="4" name="Picture 3">
            <a:extLst>
              <a:ext uri="{FF2B5EF4-FFF2-40B4-BE49-F238E27FC236}">
                <a16:creationId xmlns:a16="http://schemas.microsoft.com/office/drawing/2014/main" id="{26C87737-8CC6-4324-14E8-4EE3E356C88F}"/>
              </a:ext>
            </a:extLst>
          </p:cNvPr>
          <p:cNvPicPr>
            <a:picLocks noChangeAspect="1"/>
          </p:cNvPicPr>
          <p:nvPr/>
        </p:nvPicPr>
        <p:blipFill>
          <a:blip r:embed="rId3"/>
          <a:stretch>
            <a:fillRect/>
          </a:stretch>
        </p:blipFill>
        <p:spPr>
          <a:xfrm>
            <a:off x="4804422" y="1407010"/>
            <a:ext cx="5801641" cy="4410986"/>
          </a:xfrm>
          <a:prstGeom prst="rect">
            <a:avLst/>
          </a:prstGeom>
        </p:spPr>
      </p:pic>
      <p:sp>
        <p:nvSpPr>
          <p:cNvPr id="5" name="TextBox 4">
            <a:extLst>
              <a:ext uri="{FF2B5EF4-FFF2-40B4-BE49-F238E27FC236}">
                <a16:creationId xmlns:a16="http://schemas.microsoft.com/office/drawing/2014/main" id="{2D3EBAF9-325B-A803-CD4B-7F588624B3DD}"/>
              </a:ext>
            </a:extLst>
          </p:cNvPr>
          <p:cNvSpPr txBox="1"/>
          <p:nvPr/>
        </p:nvSpPr>
        <p:spPr>
          <a:xfrm>
            <a:off x="864158" y="1668026"/>
            <a:ext cx="3677697" cy="2031325"/>
          </a:xfrm>
          <a:prstGeom prst="rect">
            <a:avLst/>
          </a:prstGeom>
          <a:noFill/>
        </p:spPr>
        <p:txBody>
          <a:bodyPr wrap="square" rtlCol="0">
            <a:spAutoFit/>
          </a:bodyPr>
          <a:lstStyle/>
          <a:p>
            <a:r>
              <a:rPr lang="en-US" dirty="0"/>
              <a:t>The whole year is planned with a few spaces to respond to changes, particularly Ofsted.</a:t>
            </a:r>
          </a:p>
          <a:p>
            <a:endParaRPr lang="en-US" dirty="0"/>
          </a:p>
          <a:p>
            <a:r>
              <a:rPr lang="en-US" dirty="0"/>
              <a:t>Please also note Educational Leadership Forum dates have also been included for Chairs.</a:t>
            </a:r>
            <a:endParaRPr lang="en-GB" dirty="0"/>
          </a:p>
        </p:txBody>
      </p:sp>
    </p:spTree>
    <p:extLst>
      <p:ext uri="{BB962C8B-B14F-4D97-AF65-F5344CB8AC3E}">
        <p14:creationId xmlns:p14="http://schemas.microsoft.com/office/powerpoint/2010/main" val="2676230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780D26B3-F2F5-B14E-345B-E2CE04508F97}"/>
              </a:ext>
            </a:extLst>
          </p:cNvPr>
          <p:cNvSpPr txBox="1"/>
          <p:nvPr/>
        </p:nvSpPr>
        <p:spPr>
          <a:xfrm>
            <a:off x="611560" y="1330466"/>
            <a:ext cx="11710918" cy="5416868"/>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GB" sz="2200" dirty="0"/>
              <a:t>Wednesday 24</a:t>
            </a:r>
            <a:r>
              <a:rPr lang="en-GB" sz="2200" baseline="30000" dirty="0"/>
              <a:t>th</a:t>
            </a:r>
            <a:r>
              <a:rPr lang="en-GB" sz="2200" dirty="0"/>
              <a:t> Sept – The Role of the Safeguarding Governor</a:t>
            </a:r>
          </a:p>
          <a:p>
            <a:pPr marL="342900" indent="-342900">
              <a:spcAft>
                <a:spcPts val="600"/>
              </a:spcAft>
              <a:buFont typeface="Arial" panose="020B0604020202020204" pitchFamily="34" charset="0"/>
              <a:buChar char="•"/>
            </a:pPr>
            <a:r>
              <a:rPr lang="en-GB" sz="2200" dirty="0"/>
              <a:t>Wednesday 1</a:t>
            </a:r>
            <a:r>
              <a:rPr lang="en-GB" sz="2200" baseline="30000" dirty="0"/>
              <a:t>st</a:t>
            </a:r>
            <a:r>
              <a:rPr lang="en-GB" sz="2200" dirty="0"/>
              <a:t> Oct  - New Governors Induction Part 1 – Strategic Leadership</a:t>
            </a:r>
          </a:p>
          <a:p>
            <a:pPr marL="342900" indent="-342900">
              <a:spcAft>
                <a:spcPts val="600"/>
              </a:spcAft>
              <a:buFont typeface="Arial" panose="020B0604020202020204" pitchFamily="34" charset="0"/>
              <a:buChar char="•"/>
            </a:pPr>
            <a:r>
              <a:rPr lang="en-GB" sz="2200" dirty="0"/>
              <a:t>Wednesday 8</a:t>
            </a:r>
            <a:r>
              <a:rPr lang="en-GB" sz="2200" baseline="30000" dirty="0"/>
              <a:t>th</a:t>
            </a:r>
            <a:r>
              <a:rPr lang="en-GB" sz="2200" dirty="0"/>
              <a:t> Oct - New Governors Induction Part 2 – The Support and Challenge Role</a:t>
            </a:r>
          </a:p>
          <a:p>
            <a:pPr marL="342900" indent="-342900">
              <a:spcAft>
                <a:spcPts val="600"/>
              </a:spcAft>
              <a:buFont typeface="Arial" panose="020B0604020202020204" pitchFamily="34" charset="0"/>
              <a:buChar char="•"/>
            </a:pPr>
            <a:r>
              <a:rPr lang="en-GB" sz="2200" dirty="0"/>
              <a:t>Wednesday 15</a:t>
            </a:r>
            <a:r>
              <a:rPr lang="en-GB" sz="2200" baseline="30000" dirty="0"/>
              <a:t>th</a:t>
            </a:r>
            <a:r>
              <a:rPr lang="en-GB" sz="2200" dirty="0"/>
              <a:t> Oct -  New Governors Induction Part 3 – Accountability in School Governance</a:t>
            </a:r>
          </a:p>
          <a:p>
            <a:pPr marL="342900" indent="-342900">
              <a:spcAft>
                <a:spcPts val="600"/>
              </a:spcAft>
              <a:buFont typeface="Arial" panose="020B0604020202020204" pitchFamily="34" charset="0"/>
              <a:buChar char="•"/>
            </a:pPr>
            <a:r>
              <a:rPr lang="en-GB" sz="2200" dirty="0"/>
              <a:t>Wednesday 5</a:t>
            </a:r>
            <a:r>
              <a:rPr lang="en-GB" sz="2200" baseline="30000" dirty="0"/>
              <a:t>th</a:t>
            </a:r>
            <a:r>
              <a:rPr lang="en-GB" sz="2200" dirty="0"/>
              <a:t> Nov – New Governors Induction Part  4 – Safeguarding: the governors role</a:t>
            </a:r>
          </a:p>
          <a:p>
            <a:pPr marL="342900" indent="-342900">
              <a:spcAft>
                <a:spcPts val="600"/>
              </a:spcAft>
              <a:buFont typeface="Arial" panose="020B0604020202020204" pitchFamily="34" charset="0"/>
              <a:buChar char="•"/>
            </a:pPr>
            <a:r>
              <a:rPr lang="en-GB" sz="2200" dirty="0">
                <a:solidFill>
                  <a:srgbClr val="FF0000"/>
                </a:solidFill>
              </a:rPr>
              <a:t>Friday 7</a:t>
            </a:r>
            <a:r>
              <a:rPr lang="en-GB" sz="2200" baseline="30000" dirty="0">
                <a:solidFill>
                  <a:srgbClr val="FF0000"/>
                </a:solidFill>
              </a:rPr>
              <a:t>th</a:t>
            </a:r>
            <a:r>
              <a:rPr lang="en-GB" sz="2200" dirty="0">
                <a:solidFill>
                  <a:srgbClr val="FF0000"/>
                </a:solidFill>
              </a:rPr>
              <a:t> Nov – Education Leadership Forum – Chairs of Governors (RBWM Schools) – OFSTED </a:t>
            </a:r>
          </a:p>
          <a:p>
            <a:pPr marL="342900" indent="-342900">
              <a:spcAft>
                <a:spcPts val="600"/>
              </a:spcAft>
              <a:buFont typeface="Arial" panose="020B0604020202020204" pitchFamily="34" charset="0"/>
              <a:buChar char="•"/>
            </a:pPr>
            <a:r>
              <a:rPr lang="en-GB" sz="2200" dirty="0"/>
              <a:t>Wednesday 19</a:t>
            </a:r>
            <a:r>
              <a:rPr lang="en-GB" sz="2200" baseline="30000" dirty="0"/>
              <a:t>th</a:t>
            </a:r>
            <a:r>
              <a:rPr lang="en-GB" sz="2200" dirty="0"/>
              <a:t> Nov - School Complaints – Investigation and Panels</a:t>
            </a:r>
          </a:p>
          <a:p>
            <a:pPr marL="342900" indent="-342900">
              <a:spcAft>
                <a:spcPts val="600"/>
              </a:spcAft>
              <a:buFont typeface="Arial" panose="020B0604020202020204" pitchFamily="34" charset="0"/>
              <a:buChar char="•"/>
            </a:pPr>
            <a:r>
              <a:rPr lang="en-GB" sz="2200" dirty="0"/>
              <a:t>Wednesday 26</a:t>
            </a:r>
            <a:r>
              <a:rPr lang="en-GB" sz="2200" baseline="30000" dirty="0"/>
              <a:t>th</a:t>
            </a:r>
            <a:r>
              <a:rPr lang="en-GB" sz="2200" dirty="0"/>
              <a:t> Nov – Governor Visits to School</a:t>
            </a:r>
          </a:p>
          <a:p>
            <a:pPr marL="342900" indent="-342900">
              <a:spcAft>
                <a:spcPts val="600"/>
              </a:spcAft>
              <a:buFont typeface="Arial" panose="020B0604020202020204" pitchFamily="34" charset="0"/>
              <a:buChar char="•"/>
            </a:pPr>
            <a:r>
              <a:rPr lang="en-GB" sz="2200" dirty="0"/>
              <a:t>Wednesday 3</a:t>
            </a:r>
            <a:r>
              <a:rPr lang="en-GB" sz="2200" baseline="30000" dirty="0"/>
              <a:t>rd</a:t>
            </a:r>
            <a:r>
              <a:rPr lang="en-GB" sz="2200" dirty="0"/>
              <a:t> Dec - C</a:t>
            </a:r>
            <a:r>
              <a:rPr lang="en-US" sz="2200" dirty="0"/>
              <a:t>hairs and clerks/governance professionals joint surgery</a:t>
            </a:r>
          </a:p>
          <a:p>
            <a:pPr marL="342900" indent="-342900">
              <a:spcAft>
                <a:spcPts val="600"/>
              </a:spcAft>
              <a:buFont typeface="Arial" panose="020B0604020202020204" pitchFamily="34" charset="0"/>
              <a:buChar char="•"/>
            </a:pPr>
            <a:r>
              <a:rPr lang="en-US" sz="2200" dirty="0"/>
              <a:t>Friday 5</a:t>
            </a:r>
            <a:r>
              <a:rPr lang="en-US" sz="2200" baseline="30000" dirty="0"/>
              <a:t>th</a:t>
            </a:r>
            <a:r>
              <a:rPr lang="en-US" sz="2200" dirty="0"/>
              <a:t> Dec – Safer Recruitment </a:t>
            </a:r>
            <a:endParaRPr lang="en-GB" sz="2200" dirty="0"/>
          </a:p>
          <a:p>
            <a:pPr marL="342900" indent="-342900">
              <a:spcAft>
                <a:spcPts val="600"/>
              </a:spcAft>
              <a:buFont typeface="Arial" panose="020B0604020202020204" pitchFamily="34" charset="0"/>
              <a:buChar char="•"/>
            </a:pPr>
            <a:endParaRPr lang="en-GB" sz="2200" i="1" dirty="0"/>
          </a:p>
          <a:p>
            <a:pPr>
              <a:spcAft>
                <a:spcPts val="600"/>
              </a:spcAft>
            </a:pPr>
            <a:r>
              <a:rPr lang="en-GB" sz="2200" i="1" dirty="0"/>
              <a:t>Education Leadership Forum (chairs of schools in RBWM are invited) – </a:t>
            </a:r>
            <a:r>
              <a:rPr lang="en-GB" sz="2200" i="1" dirty="0">
                <a:solidFill>
                  <a:srgbClr val="FF0000"/>
                </a:solidFill>
              </a:rPr>
              <a:t>Friday 7</a:t>
            </a:r>
            <a:r>
              <a:rPr lang="en-GB" sz="2200" i="1" baseline="30000" dirty="0">
                <a:solidFill>
                  <a:srgbClr val="FF0000"/>
                </a:solidFill>
              </a:rPr>
              <a:t>th</a:t>
            </a:r>
            <a:r>
              <a:rPr lang="en-GB" sz="2200" i="1" dirty="0">
                <a:solidFill>
                  <a:srgbClr val="FF0000"/>
                </a:solidFill>
              </a:rPr>
              <a:t> November 2025</a:t>
            </a:r>
          </a:p>
          <a:p>
            <a:endParaRPr lang="en-GB" sz="2200" dirty="0"/>
          </a:p>
        </p:txBody>
      </p:sp>
      <p:sp>
        <p:nvSpPr>
          <p:cNvPr id="4" name="Title 1">
            <a:extLst>
              <a:ext uri="{FF2B5EF4-FFF2-40B4-BE49-F238E27FC236}">
                <a16:creationId xmlns:a16="http://schemas.microsoft.com/office/drawing/2014/main" id="{57A186B5-1E7E-694E-2609-09AB12CBCA22}"/>
              </a:ext>
            </a:extLst>
          </p:cNvPr>
          <p:cNvSpPr txBox="1">
            <a:spLocks/>
          </p:cNvSpPr>
          <p:nvPr/>
        </p:nvSpPr>
        <p:spPr>
          <a:xfrm>
            <a:off x="611560" y="295332"/>
            <a:ext cx="10770815" cy="1066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2800" b="1" dirty="0"/>
              <a:t>Governance and clerking training schedule for autumn 2025</a:t>
            </a:r>
          </a:p>
        </p:txBody>
      </p:sp>
    </p:spTree>
    <p:extLst>
      <p:ext uri="{BB962C8B-B14F-4D97-AF65-F5344CB8AC3E}">
        <p14:creationId xmlns:p14="http://schemas.microsoft.com/office/powerpoint/2010/main" val="2170212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DB322814-C358-0EEB-839E-DEB359F0B3C3}"/>
              </a:ext>
            </a:extLst>
          </p:cNvPr>
          <p:cNvSpPr txBox="1">
            <a:spLocks/>
          </p:cNvSpPr>
          <p:nvPr/>
        </p:nvSpPr>
        <p:spPr bwMode="auto">
          <a:xfrm>
            <a:off x="527453" y="1306150"/>
            <a:ext cx="11058057" cy="2859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eaLnBrk="1" hangingPunct="1">
              <a:buClr>
                <a:schemeClr val="tx2"/>
              </a:buClr>
              <a:buNone/>
              <a:defRPr/>
            </a:pPr>
            <a:endParaRPr lang="en-GB" altLang="en-US" sz="2000" dirty="0"/>
          </a:p>
          <a:p>
            <a:pPr marL="0" indent="0" eaLnBrk="1" hangingPunct="1">
              <a:buClr>
                <a:schemeClr val="tx2"/>
              </a:buClr>
              <a:buFont typeface="Arial" panose="020B0604020202020204" pitchFamily="34" charset="0"/>
              <a:buNone/>
              <a:defRPr/>
            </a:pPr>
            <a:endParaRPr lang="en-GB" altLang="en-US" sz="2400" dirty="0"/>
          </a:p>
        </p:txBody>
      </p:sp>
      <p:sp>
        <p:nvSpPr>
          <p:cNvPr id="5" name="TextBox 4">
            <a:extLst>
              <a:ext uri="{FF2B5EF4-FFF2-40B4-BE49-F238E27FC236}">
                <a16:creationId xmlns:a16="http://schemas.microsoft.com/office/drawing/2014/main" id="{1675B951-98DE-3809-F750-19C546B6992B}"/>
              </a:ext>
            </a:extLst>
          </p:cNvPr>
          <p:cNvSpPr txBox="1"/>
          <p:nvPr/>
        </p:nvSpPr>
        <p:spPr>
          <a:xfrm>
            <a:off x="447869" y="295333"/>
            <a:ext cx="11322972" cy="4154984"/>
          </a:xfrm>
          <a:prstGeom prst="rect">
            <a:avLst/>
          </a:prstGeom>
          <a:noFill/>
        </p:spPr>
        <p:txBody>
          <a:bodyPr wrap="square">
            <a:spAutoFit/>
          </a:bodyPr>
          <a:lstStyle/>
          <a:p>
            <a:r>
              <a:rPr lang="en-US" sz="2200" b="1" dirty="0"/>
              <a:t>Breaking News: Ofsted Confirm New-Look Inspections</a:t>
            </a:r>
            <a:endParaRPr lang="en-US" sz="2200" dirty="0"/>
          </a:p>
          <a:p>
            <a:br>
              <a:rPr lang="en-US" sz="2200" dirty="0"/>
            </a:br>
            <a:r>
              <a:rPr lang="en-US" sz="2200" dirty="0"/>
              <a:t>Ofsted has confirmed its changes to school inspections, moving the system to a new “report card” format for every school from November. Single-word judgements are replaced by a new five-point grading scale across six to eight judgement areas, and a separate judgement for safeguarding.</a:t>
            </a:r>
            <a:br>
              <a:rPr lang="en-US" sz="2200" dirty="0"/>
            </a:br>
            <a:br>
              <a:rPr lang="en-US" sz="2200" dirty="0"/>
            </a:br>
            <a:r>
              <a:rPr lang="en-US" sz="2200" dirty="0"/>
              <a:t>Governance is more prominent in this framework and is included in a refined “leadership and governance” evaluation area, while “inclusion” is also added as a standalone evaluation area for the first time. At the same time, the Department have also explained their updated approach to accountability, including the introduction of school profiles and additional improvement support for struggling schools.</a:t>
            </a:r>
            <a:br>
              <a:rPr lang="en-US" sz="2200" dirty="0"/>
            </a:br>
            <a:r>
              <a:rPr lang="en-US" sz="2200" dirty="0"/>
              <a:t> </a:t>
            </a:r>
            <a:endParaRPr lang="en-US" sz="2200" b="0" i="0" dirty="0">
              <a:solidFill>
                <a:srgbClr val="000000"/>
              </a:solidFill>
              <a:effectLst/>
            </a:endParaRPr>
          </a:p>
        </p:txBody>
      </p:sp>
      <p:sp>
        <p:nvSpPr>
          <p:cNvPr id="8" name="Title 1">
            <a:extLst>
              <a:ext uri="{FF2B5EF4-FFF2-40B4-BE49-F238E27FC236}">
                <a16:creationId xmlns:a16="http://schemas.microsoft.com/office/drawing/2014/main" id="{3B7C1A55-3635-4B75-9AF4-02F8B8BF68B5}"/>
              </a:ext>
            </a:extLst>
          </p:cNvPr>
          <p:cNvSpPr txBox="1">
            <a:spLocks/>
          </p:cNvSpPr>
          <p:nvPr/>
        </p:nvSpPr>
        <p:spPr>
          <a:xfrm>
            <a:off x="611560" y="295332"/>
            <a:ext cx="10417224" cy="1066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altLang="en-US" sz="2800" b="1" dirty="0">
              <a:highlight>
                <a:srgbClr val="FFFF00"/>
              </a:highlight>
            </a:endParaRPr>
          </a:p>
        </p:txBody>
      </p:sp>
    </p:spTree>
    <p:extLst>
      <p:ext uri="{BB962C8B-B14F-4D97-AF65-F5344CB8AC3E}">
        <p14:creationId xmlns:p14="http://schemas.microsoft.com/office/powerpoint/2010/main" val="2024002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9ACF65-BB39-4B60-1293-F557D337C99D}"/>
              </a:ext>
            </a:extLst>
          </p:cNvPr>
          <p:cNvSpPr txBox="1"/>
          <p:nvPr/>
        </p:nvSpPr>
        <p:spPr>
          <a:xfrm>
            <a:off x="1306286" y="718457"/>
            <a:ext cx="9890449" cy="5786199"/>
          </a:xfrm>
          <a:prstGeom prst="rect">
            <a:avLst/>
          </a:prstGeom>
          <a:noFill/>
        </p:spPr>
        <p:txBody>
          <a:bodyPr wrap="square" rtlCol="0">
            <a:spAutoFit/>
          </a:bodyPr>
          <a:lstStyle/>
          <a:p>
            <a:r>
              <a:rPr lang="en-US" sz="2200" b="1" dirty="0"/>
              <a:t>What will Leadership and governance be evaluated against?</a:t>
            </a:r>
          </a:p>
          <a:p>
            <a:endParaRPr lang="en-US" dirty="0"/>
          </a:p>
          <a:p>
            <a:r>
              <a:rPr lang="en-US" dirty="0"/>
              <a:t> </a:t>
            </a:r>
            <a:r>
              <a:rPr lang="en-US" sz="2200" dirty="0"/>
              <a:t>Under the leadership and governance evaluation areas, inspectors will consider the extent to which governors/trustees:#</a:t>
            </a:r>
          </a:p>
          <a:p>
            <a:endParaRPr lang="en-US" sz="2200" dirty="0"/>
          </a:p>
          <a:p>
            <a:pPr marL="342900" indent="-342900">
              <a:buFont typeface="Arial" panose="020B0604020202020204" pitchFamily="34" charset="0"/>
              <a:buChar char="•"/>
            </a:pPr>
            <a:r>
              <a:rPr lang="en-US" sz="2200" dirty="0"/>
              <a:t> are knowledgeable about their statutory duties and carry them out effectively</a:t>
            </a:r>
          </a:p>
          <a:p>
            <a:pPr marL="342900" indent="-342900">
              <a:buFont typeface="Arial" panose="020B0604020202020204" pitchFamily="34" charset="0"/>
              <a:buChar char="•"/>
            </a:pPr>
            <a:r>
              <a:rPr lang="en-US" sz="2200" dirty="0"/>
              <a:t> support and challenge the school’s leaders effectively </a:t>
            </a:r>
          </a:p>
          <a:p>
            <a:pPr marL="342900" indent="-342900">
              <a:buFont typeface="Arial" panose="020B0604020202020204" pitchFamily="34" charset="0"/>
              <a:buChar char="•"/>
            </a:pPr>
            <a:r>
              <a:rPr lang="en-US" sz="2200" dirty="0"/>
              <a:t>understand their role in considering and addressing leaders’ workload and wellbeing</a:t>
            </a:r>
          </a:p>
          <a:p>
            <a:pPr marL="342900" indent="-342900">
              <a:buFont typeface="Arial" panose="020B0604020202020204" pitchFamily="34" charset="0"/>
              <a:buChar char="•"/>
            </a:pPr>
            <a:r>
              <a:rPr lang="en-US" sz="2200" dirty="0"/>
              <a:t> assure themselves that leaders have an accurate understanding of the school’s context and are </a:t>
            </a:r>
            <a:r>
              <a:rPr lang="en-US" sz="2200" dirty="0" err="1"/>
              <a:t>prioritising</a:t>
            </a:r>
            <a:r>
              <a:rPr lang="en-US" sz="2200" dirty="0"/>
              <a:t> the right actions for improvement</a:t>
            </a:r>
          </a:p>
          <a:p>
            <a:pPr marL="342900" indent="-342900">
              <a:buFont typeface="Arial" panose="020B0604020202020204" pitchFamily="34" charset="0"/>
              <a:buChar char="•"/>
            </a:pPr>
            <a:r>
              <a:rPr lang="en-US" sz="2200" dirty="0"/>
              <a:t> ensure that systems for monitoring and quality assurance are fair, valid and constructive, and inform continuous improvement </a:t>
            </a:r>
          </a:p>
          <a:p>
            <a:pPr marL="342900" indent="-342900">
              <a:buFont typeface="Arial" panose="020B0604020202020204" pitchFamily="34" charset="0"/>
              <a:buChar char="•"/>
            </a:pPr>
            <a:r>
              <a:rPr lang="en-US" sz="2200" dirty="0"/>
              <a:t>hold leaders to account for the impact of the school’s professional learning </a:t>
            </a:r>
            <a:r>
              <a:rPr lang="en-US" sz="2200" dirty="0" err="1"/>
              <a:t>programme</a:t>
            </a:r>
            <a:r>
              <a:rPr lang="en-US" sz="2200" dirty="0"/>
              <a:t> for staff </a:t>
            </a:r>
          </a:p>
          <a:p>
            <a:pPr marL="342900" indent="-342900">
              <a:buFont typeface="Arial" panose="020B0604020202020204" pitchFamily="34" charset="0"/>
              <a:buChar char="•"/>
            </a:pPr>
            <a:r>
              <a:rPr lang="en-US" sz="2200" dirty="0"/>
              <a:t>hold leaders to account for the school’s support and provision for disadvantaged pupils who may face barriers to their learning and/or wellbeing</a:t>
            </a:r>
            <a:endParaRPr lang="en-GB" sz="2200" dirty="0"/>
          </a:p>
        </p:txBody>
      </p:sp>
    </p:spTree>
    <p:extLst>
      <p:ext uri="{BB962C8B-B14F-4D97-AF65-F5344CB8AC3E}">
        <p14:creationId xmlns:p14="http://schemas.microsoft.com/office/powerpoint/2010/main" val="4144735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B04BA12-1B50-764F-CBC5-7CC20AC28862}"/>
              </a:ext>
            </a:extLst>
          </p:cNvPr>
          <p:cNvSpPr txBox="1"/>
          <p:nvPr/>
        </p:nvSpPr>
        <p:spPr>
          <a:xfrm>
            <a:off x="741871" y="607715"/>
            <a:ext cx="8667390" cy="3580467"/>
          </a:xfrm>
          <a:prstGeom prst="rect">
            <a:avLst/>
          </a:prstGeom>
          <a:noFill/>
        </p:spPr>
        <p:txBody>
          <a:bodyPr wrap="square">
            <a:spAutoFit/>
          </a:bodyPr>
          <a:lstStyle/>
          <a:p>
            <a:pPr algn="l">
              <a:spcAft>
                <a:spcPts val="750"/>
              </a:spcAft>
              <a:buFont typeface="Arial" panose="020B0604020202020204" pitchFamily="34" charset="0"/>
              <a:buChar char="•"/>
            </a:pPr>
            <a:r>
              <a:rPr lang="en-GB" b="0" i="0" dirty="0">
                <a:solidFill>
                  <a:srgbClr val="0B0C0C"/>
                </a:solidFill>
                <a:effectLst/>
                <a:latin typeface="GDS Transport"/>
              </a:rPr>
              <a:t>A </a:t>
            </a:r>
            <a:r>
              <a:rPr lang="en-GB" b="1" i="0" dirty="0">
                <a:solidFill>
                  <a:srgbClr val="0B0C0C"/>
                </a:solidFill>
                <a:effectLst/>
                <a:latin typeface="GDS Transport"/>
              </a:rPr>
              <a:t>new 5-point grading scale</a:t>
            </a:r>
            <a:r>
              <a:rPr lang="en-GB" b="0" i="0" dirty="0">
                <a:solidFill>
                  <a:srgbClr val="0B0C0C"/>
                </a:solidFill>
                <a:effectLst/>
                <a:latin typeface="GDS Transport"/>
              </a:rPr>
              <a:t> to set high expectations, while encouraging improvement where it is needed. In response to feedback from professionals and parents about the proposed terminology, the final set of grades has changed to:</a:t>
            </a:r>
          </a:p>
          <a:p>
            <a:pPr marL="742950" lvl="1" indent="-285750" algn="l">
              <a:spcAft>
                <a:spcPts val="750"/>
              </a:spcAft>
              <a:buFont typeface="Arial" panose="020B0604020202020204" pitchFamily="34" charset="0"/>
              <a:buChar char="•"/>
            </a:pPr>
            <a:r>
              <a:rPr lang="en-GB" b="0" i="0" dirty="0">
                <a:solidFill>
                  <a:srgbClr val="0B0C0C"/>
                </a:solidFill>
                <a:effectLst/>
                <a:latin typeface="GDS Transport"/>
              </a:rPr>
              <a:t>Urgent improvement</a:t>
            </a:r>
          </a:p>
          <a:p>
            <a:pPr marL="742950" lvl="1" indent="-285750" algn="l">
              <a:spcAft>
                <a:spcPts val="750"/>
              </a:spcAft>
              <a:buFont typeface="Arial" panose="020B0604020202020204" pitchFamily="34" charset="0"/>
              <a:buChar char="•"/>
            </a:pPr>
            <a:r>
              <a:rPr lang="en-GB" b="0" i="0" dirty="0">
                <a:solidFill>
                  <a:srgbClr val="0B0C0C"/>
                </a:solidFill>
                <a:effectLst/>
                <a:latin typeface="GDS Transport"/>
              </a:rPr>
              <a:t>Needs attention</a:t>
            </a:r>
          </a:p>
          <a:p>
            <a:pPr marL="742950" lvl="1" indent="-285750" algn="l">
              <a:spcAft>
                <a:spcPts val="750"/>
              </a:spcAft>
              <a:buFont typeface="Arial" panose="020B0604020202020204" pitchFamily="34" charset="0"/>
              <a:buChar char="•"/>
            </a:pPr>
            <a:r>
              <a:rPr lang="en-GB" b="0" i="0" dirty="0">
                <a:solidFill>
                  <a:srgbClr val="0B0C0C"/>
                </a:solidFill>
                <a:effectLst/>
                <a:latin typeface="GDS Transport"/>
              </a:rPr>
              <a:t>Expected standard</a:t>
            </a:r>
          </a:p>
          <a:p>
            <a:pPr marL="742950" lvl="1" indent="-285750" algn="l">
              <a:spcAft>
                <a:spcPts val="750"/>
              </a:spcAft>
              <a:buFont typeface="Arial" panose="020B0604020202020204" pitchFamily="34" charset="0"/>
              <a:buChar char="•"/>
            </a:pPr>
            <a:r>
              <a:rPr lang="en-GB" b="0" i="0" dirty="0">
                <a:solidFill>
                  <a:srgbClr val="0B0C0C"/>
                </a:solidFill>
                <a:effectLst/>
                <a:latin typeface="GDS Transport"/>
              </a:rPr>
              <a:t>Strong standard</a:t>
            </a:r>
          </a:p>
          <a:p>
            <a:pPr marL="742950" lvl="1" indent="-285750" algn="l">
              <a:spcAft>
                <a:spcPts val="750"/>
              </a:spcAft>
              <a:buFont typeface="Arial" panose="020B0604020202020204" pitchFamily="34" charset="0"/>
              <a:buChar char="•"/>
            </a:pPr>
            <a:r>
              <a:rPr lang="en-GB" b="0" i="0" dirty="0">
                <a:solidFill>
                  <a:srgbClr val="0B0C0C"/>
                </a:solidFill>
                <a:effectLst/>
                <a:latin typeface="GDS Transport"/>
              </a:rPr>
              <a:t>Exceptional</a:t>
            </a:r>
          </a:p>
          <a:p>
            <a:pPr marL="742950" lvl="1" indent="-285750" algn="l">
              <a:spcAft>
                <a:spcPts val="750"/>
              </a:spcAft>
              <a:buFont typeface="Arial" panose="020B0604020202020204" pitchFamily="34" charset="0"/>
              <a:buChar char="•"/>
            </a:pPr>
            <a:endParaRPr lang="en-GB" dirty="0">
              <a:solidFill>
                <a:srgbClr val="0B0C0C"/>
              </a:solidFill>
              <a:latin typeface="GDS Transport"/>
            </a:endParaRPr>
          </a:p>
          <a:p>
            <a:pPr marL="742950" lvl="1" indent="-285750" algn="l">
              <a:spcAft>
                <a:spcPts val="750"/>
              </a:spcAft>
              <a:buFont typeface="Arial" panose="020B0604020202020204" pitchFamily="34" charset="0"/>
              <a:buChar char="•"/>
            </a:pPr>
            <a:r>
              <a:rPr lang="en-GB" b="1" i="0" dirty="0">
                <a:solidFill>
                  <a:srgbClr val="0B0C0C"/>
                </a:solidFill>
                <a:effectLst/>
                <a:latin typeface="GDS Transport"/>
              </a:rPr>
              <a:t>Safeguarding MET or NOT</a:t>
            </a:r>
          </a:p>
        </p:txBody>
      </p:sp>
      <p:pic>
        <p:nvPicPr>
          <p:cNvPr id="6" name="Picture 5" descr="A screenshot of a cell phone&#10;&#10;AI-generated content may be incorrect.">
            <a:extLst>
              <a:ext uri="{FF2B5EF4-FFF2-40B4-BE49-F238E27FC236}">
                <a16:creationId xmlns:a16="http://schemas.microsoft.com/office/drawing/2014/main" id="{2B8314E5-D7A9-4EF5-AB89-E0E0A65049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2739" y="1611951"/>
            <a:ext cx="12190476" cy="5142857"/>
          </a:xfrm>
          <a:prstGeom prst="rect">
            <a:avLst/>
          </a:prstGeom>
        </p:spPr>
      </p:pic>
    </p:spTree>
    <p:extLst>
      <p:ext uri="{BB962C8B-B14F-4D97-AF65-F5344CB8AC3E}">
        <p14:creationId xmlns:p14="http://schemas.microsoft.com/office/powerpoint/2010/main" val="3411984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Google Shape;37;p2">
            <a:extLst>
              <a:ext uri="{FF2B5EF4-FFF2-40B4-BE49-F238E27FC236}">
                <a16:creationId xmlns:a16="http://schemas.microsoft.com/office/drawing/2014/main" id="{AC46924B-8A0D-1E09-1E58-F83070AF6F66}"/>
              </a:ext>
            </a:extLst>
          </p:cNvPr>
          <p:cNvSpPr txBox="1">
            <a:spLocks noGrp="1" noChangeArrowheads="1"/>
          </p:cNvSpPr>
          <p:nvPr>
            <p:ph type="title" idx="4294967295"/>
          </p:nvPr>
        </p:nvSpPr>
        <p:spPr>
          <a:xfrm>
            <a:off x="373224" y="260350"/>
            <a:ext cx="6736703" cy="800100"/>
          </a:xfrm>
        </p:spPr>
        <p:txBody>
          <a:bodyPr vert="horz" wrap="square" lIns="68569" tIns="34275" rIns="68569" bIns="34275" numCol="1" anchor="ctr" anchorCtr="0" compatLnSpc="1">
            <a:prstTxWarp prst="textNoShape">
              <a:avLst/>
            </a:prstTxWarp>
          </a:bodyPr>
          <a:lstStyle/>
          <a:p>
            <a:pPr eaLnBrk="1" hangingPunct="1">
              <a:buSzPts val="2800"/>
            </a:pPr>
            <a:r>
              <a:rPr lang="en-US" altLang="en-US" sz="2100" b="1" dirty="0">
                <a:latin typeface="Calibri" panose="020F0502020204030204" pitchFamily="34" charset="0"/>
                <a:cs typeface="Calibri" panose="020F0502020204030204" pitchFamily="34" charset="0"/>
                <a:sym typeface="Calibri" panose="020F0502020204030204" pitchFamily="34" charset="0"/>
              </a:rPr>
              <a:t>Keeping Children Safe in Education – Updates 2025 </a:t>
            </a:r>
            <a:endParaRPr lang="en-US" altLang="en-US" b="1" dirty="0">
              <a:latin typeface="Calibri" panose="020F0502020204030204" pitchFamily="34" charset="0"/>
              <a:cs typeface="Calibri" panose="020F0502020204030204" pitchFamily="34" charset="0"/>
              <a:sym typeface="Calibri" panose="020F0502020204030204" pitchFamily="34" charset="0"/>
            </a:endParaRPr>
          </a:p>
        </p:txBody>
      </p:sp>
      <p:sp>
        <p:nvSpPr>
          <p:cNvPr id="2" name="Content Placeholder 5">
            <a:extLst>
              <a:ext uri="{FF2B5EF4-FFF2-40B4-BE49-F238E27FC236}">
                <a16:creationId xmlns:a16="http://schemas.microsoft.com/office/drawing/2014/main" id="{A2109810-5F2F-80D4-1FEE-D2C913028D0D}"/>
              </a:ext>
            </a:extLst>
          </p:cNvPr>
          <p:cNvSpPr txBox="1">
            <a:spLocks/>
          </p:cNvSpPr>
          <p:nvPr/>
        </p:nvSpPr>
        <p:spPr>
          <a:xfrm>
            <a:off x="5159376" y="1557339"/>
            <a:ext cx="5184775" cy="4486275"/>
          </a:xfrm>
          <a:prstGeom prst="rect">
            <a:avLst/>
          </a:prstGeom>
        </p:spPr>
        <p:txBody>
          <a:bodyPr>
            <a:normAutofit fontScale="92500" lnSpcReduction="20000"/>
          </a:bodyPr>
          <a:lst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panose="020B0604020202020204" pitchFamily="34" charset="0"/>
              <a:defRPr sz="1000">
                <a:solidFill>
                  <a:srgbClr val="000000"/>
                </a:solidFill>
                <a:latin typeface="Arial"/>
                <a:ea typeface="Arial"/>
                <a:cs typeface="Arial"/>
                <a:sym typeface="Arial" panose="020B0604020202020204" pitchFamily="34" charset="0"/>
              </a:defRPr>
            </a:lvl1pPr>
            <a:lvl2pPr lvl="1" algn="l" rtl="0" eaLnBrk="0" fontAlgn="base" hangingPunct="0">
              <a:spcBef>
                <a:spcPct val="0"/>
              </a:spcBef>
              <a:spcAft>
                <a:spcPct val="0"/>
              </a:spcAft>
              <a:buClr>
                <a:srgbClr val="000000"/>
              </a:buClr>
              <a:buFont typeface="Arial" panose="020B0604020202020204" pitchFamily="34" charset="0"/>
              <a:defRPr sz="1000">
                <a:solidFill>
                  <a:srgbClr val="000000"/>
                </a:solidFill>
                <a:latin typeface="Arial"/>
                <a:ea typeface="Arial"/>
                <a:cs typeface="Arial"/>
                <a:sym typeface="Arial" panose="020B0604020202020204" pitchFamily="34" charset="0"/>
              </a:defRPr>
            </a:lvl2pPr>
            <a:lvl3pPr lvl="2" algn="l" rtl="0" eaLnBrk="0" fontAlgn="base" hangingPunct="0">
              <a:spcBef>
                <a:spcPct val="0"/>
              </a:spcBef>
              <a:spcAft>
                <a:spcPct val="0"/>
              </a:spcAft>
              <a:buClr>
                <a:srgbClr val="000000"/>
              </a:buClr>
              <a:buFont typeface="Arial" panose="020B0604020202020204" pitchFamily="34" charset="0"/>
              <a:defRPr sz="1000">
                <a:solidFill>
                  <a:srgbClr val="000000"/>
                </a:solidFill>
                <a:latin typeface="Arial"/>
                <a:ea typeface="Arial"/>
                <a:cs typeface="Arial"/>
                <a:sym typeface="Arial" panose="020B0604020202020204" pitchFamily="34" charset="0"/>
              </a:defRPr>
            </a:lvl3pPr>
            <a:lvl4pPr lvl="3" algn="l" rtl="0" eaLnBrk="0" fontAlgn="base" hangingPunct="0">
              <a:spcBef>
                <a:spcPct val="0"/>
              </a:spcBef>
              <a:spcAft>
                <a:spcPct val="0"/>
              </a:spcAft>
              <a:buClr>
                <a:srgbClr val="000000"/>
              </a:buClr>
              <a:buFont typeface="Arial" panose="020B0604020202020204" pitchFamily="34" charset="0"/>
              <a:defRPr sz="1000">
                <a:solidFill>
                  <a:srgbClr val="000000"/>
                </a:solidFill>
                <a:latin typeface="Arial"/>
                <a:ea typeface="Arial"/>
                <a:cs typeface="Arial"/>
                <a:sym typeface="Arial" panose="020B0604020202020204" pitchFamily="34" charset="0"/>
              </a:defRPr>
            </a:lvl4pPr>
            <a:lvl5pPr lvl="4" algn="l" rtl="0" eaLnBrk="0" fontAlgn="base" hangingPunct="0">
              <a:spcBef>
                <a:spcPct val="0"/>
              </a:spcBef>
              <a:spcAft>
                <a:spcPct val="0"/>
              </a:spcAft>
              <a:buClr>
                <a:srgbClr val="000000"/>
              </a:buClr>
              <a:buFont typeface="Arial" panose="020B0604020202020204" pitchFamily="34" charset="0"/>
              <a:defRPr sz="1000">
                <a:solidFill>
                  <a:srgbClr val="000000"/>
                </a:solidFill>
                <a:latin typeface="Arial"/>
                <a:ea typeface="Arial"/>
                <a:cs typeface="Arial"/>
                <a:sym typeface="Arial" panose="020B0604020202020204" pitchFamily="34" charset="0"/>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a:lstStyle>
          <a:p>
            <a:pPr>
              <a:lnSpc>
                <a:spcPct val="120000"/>
              </a:lnSpc>
              <a:defRPr/>
            </a:pPr>
            <a:r>
              <a:rPr lang="en-GB" sz="2800" dirty="0">
                <a:latin typeface="Calibri" panose="020F0502020204030204" pitchFamily="34" charset="0"/>
                <a:cs typeface="Calibri" panose="020F0502020204030204" pitchFamily="34" charset="0"/>
              </a:rPr>
              <a:t>The 2025 update to "Keeping Children Safe in Education" (KCSIE) includes several key changes, primarily focusing on aligning with other recent </a:t>
            </a:r>
            <a:r>
              <a:rPr lang="en-GB" sz="2800" b="1" dirty="0">
                <a:latin typeface="Calibri" panose="020F0502020204030204" pitchFamily="34" charset="0"/>
                <a:cs typeface="Calibri" panose="020F0502020204030204" pitchFamily="34" charset="0"/>
              </a:rPr>
              <a:t>guidance</a:t>
            </a:r>
            <a:r>
              <a:rPr lang="en-GB" sz="2800" dirty="0">
                <a:latin typeface="Calibri" panose="020F0502020204030204" pitchFamily="34" charset="0"/>
                <a:cs typeface="Calibri" panose="020F0502020204030204" pitchFamily="34" charset="0"/>
              </a:rPr>
              <a:t>, strengthening safeguarding practices, and clarifying responsibilities. These changes emphasize early help, evidence-based decision-making, and enhanced online safety measures. </a:t>
            </a:r>
            <a:endParaRPr lang="en-US" sz="2800" kern="0" dirty="0">
              <a:latin typeface="Calibri" panose="020F0502020204030204" pitchFamily="34" charset="0"/>
              <a:cs typeface="Calibri" panose="020F0502020204030204" pitchFamily="34" charset="0"/>
            </a:endParaRPr>
          </a:p>
          <a:p>
            <a:pPr>
              <a:defRPr/>
            </a:pPr>
            <a:endParaRPr lang="en-US" sz="2000" kern="0" dirty="0"/>
          </a:p>
          <a:p>
            <a:pPr>
              <a:defRPr/>
            </a:pPr>
            <a:endParaRPr lang="en-US" sz="2000" kern="0" dirty="0"/>
          </a:p>
        </p:txBody>
      </p:sp>
      <p:pic>
        <p:nvPicPr>
          <p:cNvPr id="3" name="Picture 2">
            <a:extLst>
              <a:ext uri="{FF2B5EF4-FFF2-40B4-BE49-F238E27FC236}">
                <a16:creationId xmlns:a16="http://schemas.microsoft.com/office/drawing/2014/main" id="{15333B41-4ECB-73CE-94B7-67DFF29B8BA4}"/>
              </a:ext>
            </a:extLst>
          </p:cNvPr>
          <p:cNvPicPr>
            <a:picLocks noChangeAspect="1"/>
          </p:cNvPicPr>
          <p:nvPr/>
        </p:nvPicPr>
        <p:blipFill>
          <a:blip r:embed="rId3"/>
          <a:srcRect/>
          <a:stretch/>
        </p:blipFill>
        <p:spPr>
          <a:xfrm>
            <a:off x="2032000" y="1885951"/>
            <a:ext cx="2736850" cy="37750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2A5D8C7B-81FA-5918-52A7-38BCA2752861}"/>
              </a:ext>
            </a:extLst>
          </p:cNvPr>
          <p:cNvSpPr>
            <a:spLocks noGrp="1"/>
          </p:cNvSpPr>
          <p:nvPr>
            <p:ph type="title" idx="4294967295"/>
          </p:nvPr>
        </p:nvSpPr>
        <p:spPr>
          <a:xfrm>
            <a:off x="1944689" y="188914"/>
            <a:ext cx="8728075" cy="865187"/>
          </a:xfrm>
        </p:spPr>
        <p:txBody>
          <a:bodyPr/>
          <a:lstStyle/>
          <a:p>
            <a:pPr algn="l" eaLnBrk="1" hangingPunct="1">
              <a:tabLst>
                <a:tab pos="7346950" algn="l"/>
              </a:tabLst>
            </a:pPr>
            <a:r>
              <a:rPr lang="en-GB" altLang="en-US" sz="2800" b="1"/>
              <a:t>Key Themes: Keeping Children safe in Education </a:t>
            </a:r>
          </a:p>
        </p:txBody>
      </p:sp>
      <p:sp>
        <p:nvSpPr>
          <p:cNvPr id="7171" name="Content Placeholder 2">
            <a:extLst>
              <a:ext uri="{FF2B5EF4-FFF2-40B4-BE49-F238E27FC236}">
                <a16:creationId xmlns:a16="http://schemas.microsoft.com/office/drawing/2014/main" id="{7943F511-B8E3-1AEF-097F-BBA981D274EA}"/>
              </a:ext>
            </a:extLst>
          </p:cNvPr>
          <p:cNvSpPr>
            <a:spLocks noGrp="1"/>
          </p:cNvSpPr>
          <p:nvPr>
            <p:ph sz="half" idx="4294967295"/>
          </p:nvPr>
        </p:nvSpPr>
        <p:spPr>
          <a:xfrm>
            <a:off x="2063750" y="1054101"/>
            <a:ext cx="7416800" cy="5688013"/>
          </a:xfrm>
        </p:spPr>
        <p:txBody>
          <a:bodyPr rtlCol="0">
            <a:normAutofit fontScale="25000" lnSpcReduction="20000"/>
          </a:bodyPr>
          <a:lstStyle/>
          <a:p>
            <a:pPr>
              <a:defRPr/>
            </a:pPr>
            <a:r>
              <a:rPr lang="en-GB" sz="6400" b="1" dirty="0"/>
              <a:t>Alternative Providers: </a:t>
            </a:r>
            <a:r>
              <a:rPr lang="en-GB" sz="6400" dirty="0"/>
              <a:t>KCSIE 2025 clarifies that schools need to obtain written confirmation from alternative providers regarding the safeguarding checks they have carried out on their staff. </a:t>
            </a:r>
          </a:p>
          <a:p>
            <a:pPr>
              <a:defRPr/>
            </a:pPr>
            <a:endParaRPr lang="en-GB" sz="6400" dirty="0"/>
          </a:p>
          <a:p>
            <a:pPr>
              <a:defRPr/>
            </a:pPr>
            <a:r>
              <a:rPr lang="en-GB" sz="6400" b="1" dirty="0"/>
              <a:t>Online Safety: </a:t>
            </a:r>
            <a:r>
              <a:rPr lang="en-GB" sz="6400" dirty="0"/>
              <a:t>The guidance now includes links to the DfE's filtering and monitoring self-assessment tool, cybersecurity standards, and new guidance on the use of generative AI. </a:t>
            </a:r>
          </a:p>
          <a:p>
            <a:pPr>
              <a:defRPr/>
            </a:pPr>
            <a:endParaRPr lang="en-GB" sz="6400" dirty="0"/>
          </a:p>
          <a:p>
            <a:pPr>
              <a:defRPr/>
            </a:pPr>
            <a:r>
              <a:rPr lang="en-GB" sz="6400" b="1" dirty="0"/>
              <a:t>Sexual Violence and Sexual Harassment: </a:t>
            </a:r>
            <a:r>
              <a:rPr lang="en-GB" sz="6400" dirty="0"/>
              <a:t>The document incorporates the DfE's advice on sexual violence and sexual harassment between children in schools and colleges. </a:t>
            </a:r>
          </a:p>
          <a:p>
            <a:pPr>
              <a:defRPr/>
            </a:pPr>
            <a:endParaRPr lang="en-GB" sz="6400" dirty="0"/>
          </a:p>
          <a:p>
            <a:pPr>
              <a:defRPr/>
            </a:pPr>
            <a:r>
              <a:rPr lang="en-GB" sz="6400" b="1" dirty="0"/>
              <a:t>Attendance: </a:t>
            </a:r>
            <a:r>
              <a:rPr lang="en-GB" sz="6400" dirty="0"/>
              <a:t>The "Working Together to Improve School Attendance" guidance is now statutory, reflecting the daily data-sharing duty introduced in 2024. </a:t>
            </a:r>
          </a:p>
          <a:p>
            <a:pPr>
              <a:defRPr/>
            </a:pPr>
            <a:endParaRPr lang="en-GB" sz="6400" dirty="0"/>
          </a:p>
          <a:p>
            <a:pPr>
              <a:defRPr/>
            </a:pPr>
            <a:r>
              <a:rPr lang="en-GB" sz="6400" b="1" dirty="0"/>
              <a:t>Low-Level Concerns: </a:t>
            </a:r>
            <a:r>
              <a:rPr lang="en-GB" sz="6400" dirty="0"/>
              <a:t>The guidance provides more information on managing low-level concerns related to safeguarding. </a:t>
            </a:r>
          </a:p>
          <a:p>
            <a:pPr>
              <a:defRPr/>
            </a:pPr>
            <a:endParaRPr lang="en-GB" sz="6400" dirty="0"/>
          </a:p>
          <a:p>
            <a:pPr>
              <a:defRPr/>
            </a:pPr>
            <a:r>
              <a:rPr lang="en-GB" sz="6400" b="1" dirty="0"/>
              <a:t>Human Rights and Equality Legislation: </a:t>
            </a:r>
            <a:r>
              <a:rPr lang="en-GB" sz="6400" dirty="0"/>
              <a:t>KCSIE 2025 sets out the safeguarding implications for schools related to human rights and equality legislation. </a:t>
            </a:r>
          </a:p>
          <a:p>
            <a:pPr>
              <a:defRPr/>
            </a:pPr>
            <a:endParaRPr lang="en-GB" sz="6400" dirty="0"/>
          </a:p>
          <a:p>
            <a:pPr>
              <a:defRPr/>
            </a:pPr>
            <a:r>
              <a:rPr lang="en-GB" sz="6400" b="1" dirty="0"/>
              <a:t>Data Sharing: </a:t>
            </a:r>
            <a:r>
              <a:rPr lang="en-GB" sz="6400" dirty="0"/>
              <a:t>The guidance emphasises the importance of information sharing, particularly daily data-sharing for school attendance. </a:t>
            </a:r>
          </a:p>
          <a:p>
            <a:pPr>
              <a:buFont typeface="Arial" charset="0"/>
              <a:buChar char="•"/>
              <a:defRPr/>
            </a:pPr>
            <a:endParaRPr lang="en-GB" sz="2000" dirty="0"/>
          </a:p>
        </p:txBody>
      </p:sp>
    </p:spTree>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A4C0DB0-1ED1-155D-4F81-4FC840A58067}"/>
              </a:ext>
            </a:extLst>
          </p:cNvPr>
          <p:cNvSpPr txBox="1"/>
          <p:nvPr/>
        </p:nvSpPr>
        <p:spPr>
          <a:xfrm>
            <a:off x="270588" y="167951"/>
            <a:ext cx="11597951" cy="5632311"/>
          </a:xfrm>
          <a:prstGeom prst="rect">
            <a:avLst/>
          </a:prstGeom>
          <a:noFill/>
        </p:spPr>
        <p:txBody>
          <a:bodyPr wrap="square">
            <a:spAutoFit/>
          </a:bodyPr>
          <a:lstStyle/>
          <a:p>
            <a:r>
              <a:rPr lang="en-US" sz="2000" b="1" dirty="0">
                <a:latin typeface="+mj-lt"/>
              </a:rPr>
              <a:t>Guidance changes coming up for September </a:t>
            </a:r>
          </a:p>
          <a:p>
            <a:endParaRPr lang="en-US" sz="2000" b="1" dirty="0">
              <a:latin typeface="+mj-lt"/>
            </a:endParaRPr>
          </a:p>
          <a:p>
            <a:r>
              <a:rPr lang="en-US" sz="2000" b="1" u="sng" dirty="0">
                <a:solidFill>
                  <a:srgbClr val="222222"/>
                </a:solidFill>
                <a:latin typeface="+mj-lt"/>
              </a:rPr>
              <a:t>All Schools - PE and Sport Premium </a:t>
            </a:r>
          </a:p>
          <a:p>
            <a:r>
              <a:rPr lang="en-US" sz="2000" i="0" dirty="0">
                <a:solidFill>
                  <a:srgbClr val="222222"/>
                </a:solidFill>
                <a:effectLst/>
                <a:latin typeface="+mj-lt"/>
              </a:rPr>
              <a:t>A requirement for the chair to sign off the school’s digital reporting form return detailing how the school has used its PE and sport premium allocation.</a:t>
            </a:r>
          </a:p>
          <a:p>
            <a:endParaRPr lang="en-US" sz="2000" i="0" dirty="0">
              <a:solidFill>
                <a:srgbClr val="222222"/>
              </a:solidFill>
              <a:effectLst/>
              <a:latin typeface="+mj-lt"/>
            </a:endParaRPr>
          </a:p>
          <a:p>
            <a:pPr algn="l">
              <a:buNone/>
            </a:pPr>
            <a:endParaRPr lang="en-US" sz="2000" i="0" dirty="0">
              <a:solidFill>
                <a:srgbClr val="222222"/>
              </a:solidFill>
              <a:effectLst/>
              <a:latin typeface="+mj-lt"/>
            </a:endParaRPr>
          </a:p>
          <a:p>
            <a:pPr algn="l">
              <a:buNone/>
            </a:pPr>
            <a:r>
              <a:rPr lang="en-US" sz="2000" b="1" i="0" u="sng" dirty="0">
                <a:effectLst/>
                <a:latin typeface="+mj-lt"/>
                <a:hlinkClick r:id="rId2">
                  <a:extLst>
                    <a:ext uri="{A12FA001-AC4F-418D-AE19-62706E023703}">
                      <ahyp:hlinkClr xmlns:ahyp="http://schemas.microsoft.com/office/drawing/2018/hyperlinkcolor" val="tx"/>
                    </a:ext>
                  </a:extLst>
                </a:hlinkClick>
              </a:rPr>
              <a:t>Maintained Schools</a:t>
            </a:r>
            <a:endParaRPr lang="en-US" sz="2000" b="1" i="0" dirty="0">
              <a:effectLst/>
              <a:latin typeface="+mj-lt"/>
            </a:endParaRPr>
          </a:p>
          <a:p>
            <a:pPr marL="342900" indent="-342900" algn="l">
              <a:buFont typeface="Arial" panose="020B0604020202020204" pitchFamily="34" charset="0"/>
              <a:buChar char="•"/>
            </a:pPr>
            <a:r>
              <a:rPr lang="en-US" sz="2000" b="0" i="0" dirty="0">
                <a:solidFill>
                  <a:srgbClr val="222222"/>
                </a:solidFill>
                <a:effectLst/>
                <a:latin typeface="+mj-lt"/>
              </a:rPr>
              <a:t>A greater emphasis on the requirement for governing bodies to demonstrate the active promotion of fundamental British values</a:t>
            </a:r>
          </a:p>
          <a:p>
            <a:pPr algn="l"/>
            <a:endParaRPr lang="en-US" sz="2000" b="0" i="0" dirty="0">
              <a:solidFill>
                <a:srgbClr val="222222"/>
              </a:solidFill>
              <a:effectLst/>
              <a:latin typeface="+mj-lt"/>
            </a:endParaRPr>
          </a:p>
          <a:p>
            <a:pPr marL="342900" indent="-342900" algn="l">
              <a:buFont typeface="Arial" panose="020B0604020202020204" pitchFamily="34" charset="0"/>
              <a:buChar char="•"/>
            </a:pPr>
            <a:r>
              <a:rPr lang="en-US" sz="2000" b="0" i="0" dirty="0">
                <a:solidFill>
                  <a:srgbClr val="222222"/>
                </a:solidFill>
                <a:effectLst/>
                <a:latin typeface="+mj-lt"/>
              </a:rPr>
              <a:t>The need for all governors to have a basic understanding of the school’s legal requirements on procurement as well as on accountability and spending, along with links to relevant guidance and services.</a:t>
            </a:r>
          </a:p>
          <a:p>
            <a:pPr algn="l"/>
            <a:endParaRPr lang="en-US" sz="2000" b="0" i="0" dirty="0">
              <a:solidFill>
                <a:srgbClr val="222222"/>
              </a:solidFill>
              <a:effectLst/>
              <a:latin typeface="+mj-lt"/>
            </a:endParaRPr>
          </a:p>
          <a:p>
            <a:pPr marL="342900" indent="-342900" algn="l">
              <a:buFont typeface="Arial" panose="020B0604020202020204" pitchFamily="34" charset="0"/>
              <a:buChar char="•"/>
            </a:pPr>
            <a:r>
              <a:rPr lang="en-US" sz="2000" b="0" i="0" dirty="0">
                <a:solidFill>
                  <a:srgbClr val="222222"/>
                </a:solidFill>
                <a:effectLst/>
                <a:latin typeface="+mj-lt"/>
              </a:rPr>
              <a:t> Guidance to support the promotion of good </a:t>
            </a:r>
            <a:r>
              <a:rPr lang="en-US" sz="2000" b="0" i="0" dirty="0" err="1">
                <a:solidFill>
                  <a:srgbClr val="222222"/>
                </a:solidFill>
                <a:effectLst/>
                <a:latin typeface="+mj-lt"/>
              </a:rPr>
              <a:t>behaviour</a:t>
            </a:r>
            <a:r>
              <a:rPr lang="en-US" sz="2000" b="0" i="0" dirty="0">
                <a:solidFill>
                  <a:srgbClr val="222222"/>
                </a:solidFill>
                <a:effectLst/>
                <a:latin typeface="+mj-lt"/>
              </a:rPr>
              <a:t> of pupils, including the use of mobile phones and searching, screening and confiscation in schools.</a:t>
            </a:r>
          </a:p>
          <a:p>
            <a:pPr algn="l"/>
            <a:endParaRPr lang="en-US" sz="2000" b="0" i="0" dirty="0">
              <a:solidFill>
                <a:srgbClr val="222222"/>
              </a:solidFill>
              <a:effectLst/>
              <a:latin typeface="+mj-lt"/>
            </a:endParaRPr>
          </a:p>
          <a:p>
            <a:pPr marL="342900" indent="-342900" algn="l">
              <a:buFont typeface="Arial" panose="020B0604020202020204" pitchFamily="34" charset="0"/>
              <a:buChar char="•"/>
            </a:pPr>
            <a:r>
              <a:rPr lang="en-US" sz="2000" b="0" i="0" dirty="0">
                <a:solidFill>
                  <a:srgbClr val="222222"/>
                </a:solidFill>
                <a:effectLst/>
                <a:latin typeface="+mj-lt"/>
              </a:rPr>
              <a:t>A greater emphasis on the requirement for the school premises and facilities to be kept up to a standard</a:t>
            </a:r>
          </a:p>
        </p:txBody>
      </p:sp>
    </p:spTree>
    <p:extLst>
      <p:ext uri="{BB962C8B-B14F-4D97-AF65-F5344CB8AC3E}">
        <p14:creationId xmlns:p14="http://schemas.microsoft.com/office/powerpoint/2010/main" val="903569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726654-5AAD-2E18-EA24-51F6BBFDAD8C}"/>
              </a:ext>
            </a:extLst>
          </p:cNvPr>
          <p:cNvSpPr txBox="1"/>
          <p:nvPr/>
        </p:nvSpPr>
        <p:spPr>
          <a:xfrm>
            <a:off x="858416" y="737118"/>
            <a:ext cx="10485320" cy="2462213"/>
          </a:xfrm>
          <a:prstGeom prst="rect">
            <a:avLst/>
          </a:prstGeom>
          <a:noFill/>
        </p:spPr>
        <p:txBody>
          <a:bodyPr wrap="square">
            <a:spAutoFit/>
          </a:bodyPr>
          <a:lstStyle/>
          <a:p>
            <a:pPr algn="l">
              <a:buNone/>
            </a:pPr>
            <a:r>
              <a:rPr lang="en-US" sz="2200" b="1" i="0" u="sng" dirty="0">
                <a:effectLst/>
                <a:latin typeface="Arial" panose="020B0604020202020204" pitchFamily="34" charset="0"/>
                <a:hlinkClick r:id="rId2">
                  <a:extLst>
                    <a:ext uri="{A12FA001-AC4F-418D-AE19-62706E023703}">
                      <ahyp:hlinkClr xmlns:ahyp="http://schemas.microsoft.com/office/drawing/2018/hyperlinkcolor" val="tx"/>
                    </a:ext>
                  </a:extLst>
                </a:hlinkClick>
              </a:rPr>
              <a:t>Academy Trusts</a:t>
            </a:r>
            <a:endParaRPr lang="en-US" sz="2200" b="1" i="0" u="sng" dirty="0">
              <a:effectLst/>
              <a:latin typeface="Arial" panose="020B0604020202020204" pitchFamily="34" charset="0"/>
            </a:endParaRPr>
          </a:p>
          <a:p>
            <a:pPr algn="l">
              <a:buNone/>
            </a:pPr>
            <a:endParaRPr lang="en-US" sz="2200" b="1" i="0" dirty="0">
              <a:effectLst/>
              <a:latin typeface="Arial" panose="020B0604020202020204" pitchFamily="34" charset="0"/>
            </a:endParaRPr>
          </a:p>
          <a:p>
            <a:pPr marL="342900" indent="-342900" algn="l">
              <a:buFont typeface="Arial" panose="020B0604020202020204" pitchFamily="34" charset="0"/>
              <a:buChar char="•"/>
            </a:pPr>
            <a:r>
              <a:rPr lang="en-US" sz="2200" b="0" i="0" dirty="0">
                <a:solidFill>
                  <a:srgbClr val="222222"/>
                </a:solidFill>
                <a:effectLst/>
                <a:latin typeface="Arial" panose="020B0604020202020204" pitchFamily="34" charset="0"/>
              </a:rPr>
              <a:t>The need to remain compliant with statutory and contractual requirements relating to procurement, along with links to relevant guidance and services.</a:t>
            </a:r>
          </a:p>
          <a:p>
            <a:pPr marL="342900" indent="-342900" algn="l">
              <a:buFont typeface="Arial" panose="020B0604020202020204" pitchFamily="34" charset="0"/>
              <a:buChar char="•"/>
            </a:pPr>
            <a:endParaRPr lang="en-US" sz="2200" b="0" i="0" dirty="0">
              <a:solidFill>
                <a:srgbClr val="222222"/>
              </a:solidFill>
              <a:effectLst/>
              <a:latin typeface="Arial" panose="020B0604020202020204" pitchFamily="34" charset="0"/>
            </a:endParaRPr>
          </a:p>
          <a:p>
            <a:pPr marL="342900" indent="-342900" algn="l">
              <a:buFont typeface="Arial" panose="020B0604020202020204" pitchFamily="34" charset="0"/>
              <a:buChar char="•"/>
            </a:pPr>
            <a:r>
              <a:rPr lang="en-US" sz="2200" b="0" i="0" dirty="0">
                <a:solidFill>
                  <a:srgbClr val="222222"/>
                </a:solidFill>
                <a:effectLst/>
                <a:latin typeface="Arial" panose="020B0604020202020204" pitchFamily="34" charset="0"/>
              </a:rPr>
              <a:t> The recommendation for trusts to undertake external reviews of governance every three years.</a:t>
            </a:r>
          </a:p>
        </p:txBody>
      </p:sp>
    </p:spTree>
    <p:extLst>
      <p:ext uri="{BB962C8B-B14F-4D97-AF65-F5344CB8AC3E}">
        <p14:creationId xmlns:p14="http://schemas.microsoft.com/office/powerpoint/2010/main" val="2755954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803481-AE96-8356-D493-E523C21350F9}"/>
              </a:ext>
            </a:extLst>
          </p:cNvPr>
          <p:cNvPicPr>
            <a:picLocks noChangeAspect="1"/>
          </p:cNvPicPr>
          <p:nvPr/>
        </p:nvPicPr>
        <p:blipFill>
          <a:blip r:embed="rId2"/>
          <a:stretch>
            <a:fillRect/>
          </a:stretch>
        </p:blipFill>
        <p:spPr>
          <a:xfrm>
            <a:off x="308931" y="346891"/>
            <a:ext cx="10861185" cy="4421275"/>
          </a:xfrm>
          <a:prstGeom prst="rect">
            <a:avLst/>
          </a:prstGeom>
        </p:spPr>
      </p:pic>
      <p:sp>
        <p:nvSpPr>
          <p:cNvPr id="5" name="TextBox 4">
            <a:extLst>
              <a:ext uri="{FF2B5EF4-FFF2-40B4-BE49-F238E27FC236}">
                <a16:creationId xmlns:a16="http://schemas.microsoft.com/office/drawing/2014/main" id="{3F1828F3-86CA-9100-D553-C0BA7CA9514D}"/>
              </a:ext>
            </a:extLst>
          </p:cNvPr>
          <p:cNvSpPr txBox="1"/>
          <p:nvPr/>
        </p:nvSpPr>
        <p:spPr>
          <a:xfrm>
            <a:off x="670560" y="5141575"/>
            <a:ext cx="8981440" cy="646331"/>
          </a:xfrm>
          <a:prstGeom prst="rect">
            <a:avLst/>
          </a:prstGeom>
          <a:noFill/>
        </p:spPr>
        <p:txBody>
          <a:bodyPr wrap="square">
            <a:spAutoFit/>
          </a:bodyPr>
          <a:lstStyle/>
          <a:p>
            <a:r>
              <a:rPr lang="en-GB" dirty="0">
                <a:solidFill>
                  <a:srgbClr val="0070C0"/>
                </a:solidFill>
                <a:hlinkClick r:id="rId3"/>
              </a:rPr>
              <a:t>https://www.leadershipupdate-rbwm.co.uk/page/?title=Fully%2DFunded+Cyber+Security+Training+for+Your+School&amp;pid=337</a:t>
            </a:r>
            <a:endParaRPr lang="en-GB" dirty="0">
              <a:solidFill>
                <a:srgbClr val="0070C0"/>
              </a:solidFill>
            </a:endParaRPr>
          </a:p>
        </p:txBody>
      </p:sp>
    </p:spTree>
    <p:extLst>
      <p:ext uri="{BB962C8B-B14F-4D97-AF65-F5344CB8AC3E}">
        <p14:creationId xmlns:p14="http://schemas.microsoft.com/office/powerpoint/2010/main" val="615652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3F1228B-2E5D-4493-C750-550CE2878F6B}"/>
              </a:ext>
            </a:extLst>
          </p:cNvPr>
          <p:cNvSpPr txBox="1"/>
          <p:nvPr/>
        </p:nvSpPr>
        <p:spPr>
          <a:xfrm>
            <a:off x="447040" y="955040"/>
            <a:ext cx="8707120" cy="1446550"/>
          </a:xfrm>
          <a:prstGeom prst="rect">
            <a:avLst/>
          </a:prstGeom>
          <a:noFill/>
        </p:spPr>
        <p:txBody>
          <a:bodyPr wrap="square">
            <a:spAutoFit/>
          </a:bodyPr>
          <a:lstStyle/>
          <a:p>
            <a:pPr algn="l">
              <a:buNone/>
            </a:pPr>
            <a:r>
              <a:rPr lang="en-US" sz="2200" b="1" i="0" dirty="0">
                <a:solidFill>
                  <a:srgbClr val="242424"/>
                </a:solidFill>
                <a:effectLst/>
                <a:latin typeface="modernEra"/>
              </a:rPr>
              <a:t>Changes in education 2025/26</a:t>
            </a:r>
          </a:p>
          <a:p>
            <a:pPr algn="l">
              <a:buNone/>
            </a:pPr>
            <a:r>
              <a:rPr lang="en-US" sz="2200" b="0" i="0" dirty="0">
                <a:solidFill>
                  <a:srgbClr val="242424"/>
                </a:solidFill>
                <a:effectLst/>
                <a:latin typeface="modernEra"/>
              </a:rPr>
              <a:t>Get up to speed on the key changes to government guidance that are likely to affect your school this academic year and find resources to help you delve a bit deeper.</a:t>
            </a:r>
          </a:p>
        </p:txBody>
      </p:sp>
      <p:pic>
        <p:nvPicPr>
          <p:cNvPr id="5" name="Picture 4">
            <a:extLst>
              <a:ext uri="{FF2B5EF4-FFF2-40B4-BE49-F238E27FC236}">
                <a16:creationId xmlns:a16="http://schemas.microsoft.com/office/drawing/2014/main" id="{6AD7831B-53A1-CE03-26B7-D146123B2B4F}"/>
              </a:ext>
            </a:extLst>
          </p:cNvPr>
          <p:cNvPicPr>
            <a:picLocks noChangeAspect="1"/>
          </p:cNvPicPr>
          <p:nvPr/>
        </p:nvPicPr>
        <p:blipFill>
          <a:blip r:embed="rId2"/>
          <a:stretch>
            <a:fillRect/>
          </a:stretch>
        </p:blipFill>
        <p:spPr>
          <a:xfrm>
            <a:off x="535162" y="164355"/>
            <a:ext cx="2038635" cy="790685"/>
          </a:xfrm>
          <a:prstGeom prst="rect">
            <a:avLst/>
          </a:prstGeom>
        </p:spPr>
      </p:pic>
      <p:sp>
        <p:nvSpPr>
          <p:cNvPr id="7" name="TextBox 6">
            <a:extLst>
              <a:ext uri="{FF2B5EF4-FFF2-40B4-BE49-F238E27FC236}">
                <a16:creationId xmlns:a16="http://schemas.microsoft.com/office/drawing/2014/main" id="{4B75441F-1352-0D9E-627F-20EE3464E8FA}"/>
              </a:ext>
            </a:extLst>
          </p:cNvPr>
          <p:cNvSpPr txBox="1"/>
          <p:nvPr/>
        </p:nvSpPr>
        <p:spPr>
          <a:xfrm>
            <a:off x="447040" y="2486640"/>
            <a:ext cx="6096000" cy="3416320"/>
          </a:xfrm>
          <a:prstGeom prst="rect">
            <a:avLst/>
          </a:prstGeom>
          <a:noFill/>
        </p:spPr>
        <p:txBody>
          <a:bodyPr wrap="square">
            <a:spAutoFit/>
          </a:bodyPr>
          <a:lstStyle/>
          <a:p>
            <a:pPr algn="l">
              <a:buFont typeface="+mj-lt"/>
              <a:buAutoNum type="arabicPeriod"/>
            </a:pPr>
            <a:r>
              <a:rPr lang="en-US" b="0" i="0" strike="noStrike" dirty="0">
                <a:effectLst/>
                <a:latin typeface="modernEra"/>
                <a:hlinkClick r:id="rId3">
                  <a:extLst>
                    <a:ext uri="{A12FA001-AC4F-418D-AE19-62706E023703}">
                      <ahyp:hlinkClr xmlns:ahyp="http://schemas.microsoft.com/office/drawing/2018/hyperlinkcolor" val="tx"/>
                    </a:ext>
                  </a:extLst>
                </a:hlinkClick>
              </a:rPr>
              <a:t>Updates to the governance guides</a:t>
            </a:r>
            <a:endParaRPr lang="en-US" b="0" i="0" dirty="0">
              <a:effectLst/>
              <a:latin typeface="modernEra"/>
            </a:endParaRPr>
          </a:p>
          <a:p>
            <a:pPr algn="l">
              <a:buFont typeface="+mj-lt"/>
              <a:buAutoNum type="arabicPeriod"/>
            </a:pPr>
            <a:r>
              <a:rPr lang="en-US" b="0" i="0" strike="noStrike" dirty="0">
                <a:effectLst/>
                <a:latin typeface="modernEra"/>
                <a:hlinkClick r:id="rId4">
                  <a:extLst>
                    <a:ext uri="{A12FA001-AC4F-418D-AE19-62706E023703}">
                      <ahyp:hlinkClr xmlns:ahyp="http://schemas.microsoft.com/office/drawing/2018/hyperlinkcolor" val="tx"/>
                    </a:ext>
                  </a:extLst>
                </a:hlinkClick>
              </a:rPr>
              <a:t>New inspection framework expected in the autumn</a:t>
            </a:r>
            <a:endParaRPr lang="en-US" b="0" i="0" dirty="0">
              <a:effectLst/>
              <a:latin typeface="modernEra"/>
            </a:endParaRPr>
          </a:p>
          <a:p>
            <a:pPr algn="l">
              <a:buFont typeface="+mj-lt"/>
              <a:buAutoNum type="arabicPeriod"/>
            </a:pPr>
            <a:r>
              <a:rPr lang="en-US" b="0" i="0" strike="noStrike" dirty="0">
                <a:effectLst/>
                <a:latin typeface="modernEra"/>
                <a:hlinkClick r:id="rId5">
                  <a:extLst>
                    <a:ext uri="{A12FA001-AC4F-418D-AE19-62706E023703}">
                      <ahyp:hlinkClr xmlns:ahyp="http://schemas.microsoft.com/office/drawing/2018/hyperlinkcolor" val="tx"/>
                    </a:ext>
                  </a:extLst>
                </a:hlinkClick>
              </a:rPr>
              <a:t>Teachers to receive 4% increase in pay award</a:t>
            </a:r>
            <a:endParaRPr lang="en-US" b="0" i="0" dirty="0">
              <a:effectLst/>
              <a:latin typeface="modernEra"/>
            </a:endParaRPr>
          </a:p>
          <a:p>
            <a:pPr algn="l">
              <a:buFont typeface="+mj-lt"/>
              <a:buAutoNum type="arabicPeriod"/>
            </a:pPr>
            <a:r>
              <a:rPr lang="en-US" b="0" i="0" strike="noStrike" dirty="0">
                <a:effectLst/>
                <a:latin typeface="modernEra"/>
                <a:hlinkClick r:id="rId6">
                  <a:extLst>
                    <a:ext uri="{A12FA001-AC4F-418D-AE19-62706E023703}">
                      <ahyp:hlinkClr xmlns:ahyp="http://schemas.microsoft.com/office/drawing/2018/hyperlinkcolor" val="tx"/>
                    </a:ext>
                  </a:extLst>
                </a:hlinkClick>
              </a:rPr>
              <a:t>Keeping Children Safe in Education (KCSIE) and other safeguarding updates</a:t>
            </a:r>
            <a:endParaRPr lang="en-US" b="0" i="0" dirty="0">
              <a:effectLst/>
              <a:latin typeface="modernEra"/>
            </a:endParaRPr>
          </a:p>
          <a:p>
            <a:pPr algn="l">
              <a:buFont typeface="+mj-lt"/>
              <a:buAutoNum type="arabicPeriod"/>
            </a:pPr>
            <a:r>
              <a:rPr lang="en-US" b="0" i="0" strike="noStrike" dirty="0">
                <a:effectLst/>
                <a:latin typeface="modernEra"/>
                <a:hlinkClick r:id="rId7">
                  <a:extLst>
                    <a:ext uri="{A12FA001-AC4F-418D-AE19-62706E023703}">
                      <ahyp:hlinkClr xmlns:ahyp="http://schemas.microsoft.com/office/drawing/2018/hyperlinkcolor" val="tx"/>
                    </a:ext>
                  </a:extLst>
                </a:hlinkClick>
              </a:rPr>
              <a:t>Updated relationships and sex education (RSE) guidance</a:t>
            </a:r>
            <a:endParaRPr lang="en-US" b="0" i="0" dirty="0">
              <a:effectLst/>
              <a:latin typeface="modernEra"/>
            </a:endParaRPr>
          </a:p>
          <a:p>
            <a:pPr algn="l">
              <a:buFont typeface="+mj-lt"/>
              <a:buAutoNum type="arabicPeriod"/>
            </a:pPr>
            <a:r>
              <a:rPr lang="en-US" b="0" i="0" strike="noStrike" dirty="0">
                <a:effectLst/>
                <a:latin typeface="modernEra"/>
                <a:hlinkClick r:id="rId8">
                  <a:extLst>
                    <a:ext uri="{A12FA001-AC4F-418D-AE19-62706E023703}">
                      <ahyp:hlinkClr xmlns:ahyp="http://schemas.microsoft.com/office/drawing/2018/hyperlinkcolor" val="tx"/>
                    </a:ext>
                  </a:extLst>
                </a:hlinkClick>
              </a:rPr>
              <a:t>Updated statutory guidance on reasonable force</a:t>
            </a:r>
            <a:endParaRPr lang="en-US" b="0" i="0" dirty="0">
              <a:effectLst/>
              <a:latin typeface="modernEra"/>
            </a:endParaRPr>
          </a:p>
          <a:p>
            <a:pPr algn="l">
              <a:buFont typeface="+mj-lt"/>
              <a:buAutoNum type="arabicPeriod"/>
            </a:pPr>
            <a:r>
              <a:rPr lang="en-US" b="0" i="0" strike="noStrike" dirty="0">
                <a:effectLst/>
                <a:latin typeface="modernEra"/>
                <a:hlinkClick r:id="rId9">
                  <a:extLst>
                    <a:ext uri="{A12FA001-AC4F-418D-AE19-62706E023703}">
                      <ahyp:hlinkClr xmlns:ahyp="http://schemas.microsoft.com/office/drawing/2018/hyperlinkcolor" val="tx"/>
                    </a:ext>
                  </a:extLst>
                </a:hlinkClick>
              </a:rPr>
              <a:t>Academy Trust Handbook (ATH) 2025 published</a:t>
            </a:r>
            <a:endParaRPr lang="en-US" b="0" i="0" dirty="0">
              <a:effectLst/>
              <a:latin typeface="modernEra"/>
            </a:endParaRPr>
          </a:p>
          <a:p>
            <a:pPr algn="l">
              <a:buFont typeface="+mj-lt"/>
              <a:buAutoNum type="arabicPeriod"/>
            </a:pPr>
            <a:r>
              <a:rPr lang="en-US" b="0" i="0" strike="noStrike" dirty="0">
                <a:effectLst/>
                <a:latin typeface="modernEra"/>
                <a:hlinkClick r:id="rId10">
                  <a:extLst>
                    <a:ext uri="{A12FA001-AC4F-418D-AE19-62706E023703}">
                      <ahyp:hlinkClr xmlns:ahyp="http://schemas.microsoft.com/office/drawing/2018/hyperlinkcolor" val="tx"/>
                    </a:ext>
                  </a:extLst>
                </a:hlinkClick>
              </a:rPr>
              <a:t>Safeguarding changes to EYFS framework</a:t>
            </a:r>
            <a:endParaRPr lang="en-US" b="0" i="0" dirty="0">
              <a:effectLst/>
              <a:latin typeface="modernEra"/>
            </a:endParaRPr>
          </a:p>
          <a:p>
            <a:pPr algn="l">
              <a:buFont typeface="+mj-lt"/>
              <a:buAutoNum type="arabicPeriod"/>
            </a:pPr>
            <a:r>
              <a:rPr lang="en-US" b="0" i="0" strike="noStrike" dirty="0">
                <a:effectLst/>
                <a:latin typeface="modernEra"/>
                <a:hlinkClick r:id="rId11">
                  <a:extLst>
                    <a:ext uri="{A12FA001-AC4F-418D-AE19-62706E023703}">
                      <ahyp:hlinkClr xmlns:ahyp="http://schemas.microsoft.com/office/drawing/2018/hyperlinkcolor" val="tx"/>
                    </a:ext>
                  </a:extLst>
                </a:hlinkClick>
              </a:rPr>
              <a:t>The Children's Wellbeing and Schools bill</a:t>
            </a:r>
            <a:endParaRPr lang="en-US" b="0" i="0" dirty="0">
              <a:effectLst/>
              <a:latin typeface="modernEra"/>
            </a:endParaRPr>
          </a:p>
          <a:p>
            <a:pPr algn="l">
              <a:buFont typeface="+mj-lt"/>
              <a:buAutoNum type="arabicPeriod"/>
            </a:pPr>
            <a:r>
              <a:rPr lang="en-US" b="0" i="0" strike="noStrike" dirty="0">
                <a:effectLst/>
                <a:latin typeface="modernEra"/>
                <a:hlinkClick r:id="rId12">
                  <a:extLst>
                    <a:ext uri="{A12FA001-AC4F-418D-AE19-62706E023703}">
                      <ahyp:hlinkClr xmlns:ahyp="http://schemas.microsoft.com/office/drawing/2018/hyperlinkcolor" val="tx"/>
                    </a:ext>
                  </a:extLst>
                </a:hlinkClick>
              </a:rPr>
              <a:t>Upcoming staffing and employment changes</a:t>
            </a:r>
            <a:endParaRPr lang="en-US" b="0" i="0" dirty="0">
              <a:effectLst/>
              <a:latin typeface="modernEra"/>
            </a:endParaRPr>
          </a:p>
          <a:p>
            <a:pPr algn="l">
              <a:buFont typeface="+mj-lt"/>
              <a:buAutoNum type="arabicPeriod"/>
            </a:pPr>
            <a:r>
              <a:rPr lang="en-US" b="0" i="0" strike="noStrike" dirty="0">
                <a:effectLst/>
                <a:latin typeface="modernEra"/>
                <a:hlinkClick r:id="rId13">
                  <a:extLst>
                    <a:ext uri="{A12FA001-AC4F-418D-AE19-62706E023703}">
                      <ahyp:hlinkClr xmlns:ahyp="http://schemas.microsoft.com/office/drawing/2018/hyperlinkcolor" val="tx"/>
                    </a:ext>
                  </a:extLst>
                </a:hlinkClick>
              </a:rPr>
              <a:t>A new schools white paper</a:t>
            </a:r>
            <a:endParaRPr lang="en-US" b="0" i="0" dirty="0">
              <a:effectLst/>
              <a:latin typeface="modernEra"/>
            </a:endParaRPr>
          </a:p>
        </p:txBody>
      </p:sp>
      <p:sp>
        <p:nvSpPr>
          <p:cNvPr id="9" name="TextBox 8">
            <a:extLst>
              <a:ext uri="{FF2B5EF4-FFF2-40B4-BE49-F238E27FC236}">
                <a16:creationId xmlns:a16="http://schemas.microsoft.com/office/drawing/2014/main" id="{CC725DDF-D915-9518-D334-0C9EE93425B4}"/>
              </a:ext>
            </a:extLst>
          </p:cNvPr>
          <p:cNvSpPr txBox="1"/>
          <p:nvPr/>
        </p:nvSpPr>
        <p:spPr>
          <a:xfrm>
            <a:off x="5994400" y="5348962"/>
            <a:ext cx="6096000" cy="1107996"/>
          </a:xfrm>
          <a:prstGeom prst="rect">
            <a:avLst/>
          </a:prstGeom>
          <a:noFill/>
        </p:spPr>
        <p:txBody>
          <a:bodyPr wrap="square">
            <a:spAutoFit/>
          </a:bodyPr>
          <a:lstStyle/>
          <a:p>
            <a:r>
              <a:rPr lang="en-GB" sz="2200" dirty="0">
                <a:solidFill>
                  <a:srgbClr val="0070C0"/>
                </a:solidFill>
                <a:hlinkClick r:id="rId14"/>
              </a:rPr>
              <a:t>https://schoolgovernors.thekeysupport.com/school-improvement-and-strategy/government-policies-legislation/changes-in-education-202526/</a:t>
            </a:r>
            <a:endParaRPr lang="en-GB" sz="2200" dirty="0">
              <a:solidFill>
                <a:srgbClr val="0070C0"/>
              </a:solidFill>
            </a:endParaRPr>
          </a:p>
        </p:txBody>
      </p:sp>
    </p:spTree>
    <p:extLst>
      <p:ext uri="{BB962C8B-B14F-4D97-AF65-F5344CB8AC3E}">
        <p14:creationId xmlns:p14="http://schemas.microsoft.com/office/powerpoint/2010/main" val="499507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7FF3CF-B86A-BAC5-AFBB-E049347D88D8}"/>
              </a:ext>
            </a:extLst>
          </p:cNvPr>
          <p:cNvSpPr txBox="1"/>
          <p:nvPr/>
        </p:nvSpPr>
        <p:spPr>
          <a:xfrm>
            <a:off x="518160" y="612894"/>
            <a:ext cx="6096000" cy="430887"/>
          </a:xfrm>
          <a:prstGeom prst="rect">
            <a:avLst/>
          </a:prstGeom>
          <a:noFill/>
        </p:spPr>
        <p:txBody>
          <a:bodyPr wrap="square">
            <a:spAutoFit/>
          </a:bodyPr>
          <a:lstStyle/>
          <a:p>
            <a:pPr algn="l">
              <a:buNone/>
            </a:pPr>
            <a:r>
              <a:rPr lang="en-US" sz="2200" b="1" i="0" dirty="0">
                <a:solidFill>
                  <a:srgbClr val="242424"/>
                </a:solidFill>
                <a:effectLst/>
                <a:latin typeface="modernEra"/>
              </a:rPr>
              <a:t>Maintained schools' governance guide: summary</a:t>
            </a:r>
          </a:p>
        </p:txBody>
      </p:sp>
      <p:sp>
        <p:nvSpPr>
          <p:cNvPr id="5" name="TextBox 4">
            <a:extLst>
              <a:ext uri="{FF2B5EF4-FFF2-40B4-BE49-F238E27FC236}">
                <a16:creationId xmlns:a16="http://schemas.microsoft.com/office/drawing/2014/main" id="{3D78B080-A89F-E3F8-1705-2052AEB57C4B}"/>
              </a:ext>
            </a:extLst>
          </p:cNvPr>
          <p:cNvSpPr txBox="1"/>
          <p:nvPr/>
        </p:nvSpPr>
        <p:spPr>
          <a:xfrm>
            <a:off x="670560" y="1486099"/>
            <a:ext cx="6096000" cy="2585323"/>
          </a:xfrm>
          <a:prstGeom prst="rect">
            <a:avLst/>
          </a:prstGeom>
          <a:noFill/>
        </p:spPr>
        <p:txBody>
          <a:bodyPr wrap="square">
            <a:spAutoFit/>
          </a:bodyPr>
          <a:lstStyle/>
          <a:p>
            <a:pPr algn="l">
              <a:buFont typeface="+mj-lt"/>
              <a:buAutoNum type="arabicPeriod"/>
            </a:pPr>
            <a:r>
              <a:rPr lang="en-US" b="0" i="0" u="none" strike="noStrike" dirty="0">
                <a:effectLst/>
                <a:latin typeface="modernEra"/>
                <a:hlinkClick r:id="rId2">
                  <a:extLst>
                    <a:ext uri="{A12FA001-AC4F-418D-AE19-62706E023703}">
                      <ahyp:hlinkClr xmlns:ahyp="http://schemas.microsoft.com/office/drawing/2018/hyperlinkcolor" val="tx"/>
                    </a:ext>
                  </a:extLst>
                </a:hlinkClick>
              </a:rPr>
              <a:t>Effective governance</a:t>
            </a:r>
            <a:endParaRPr lang="en-US" b="0" i="0" dirty="0">
              <a:effectLst/>
              <a:latin typeface="modernEra"/>
            </a:endParaRPr>
          </a:p>
          <a:p>
            <a:pPr algn="l">
              <a:buFont typeface="+mj-lt"/>
              <a:buAutoNum type="arabicPeriod"/>
            </a:pPr>
            <a:r>
              <a:rPr lang="en-US" b="0" i="0" u="none" strike="noStrike" dirty="0">
                <a:effectLst/>
                <a:latin typeface="modernEra"/>
                <a:hlinkClick r:id="rId3">
                  <a:extLst>
                    <a:ext uri="{A12FA001-AC4F-418D-AE19-62706E023703}">
                      <ahyp:hlinkClr xmlns:ahyp="http://schemas.microsoft.com/office/drawing/2018/hyperlinkcolor" val="tx"/>
                    </a:ext>
                  </a:extLst>
                </a:hlinkClick>
              </a:rPr>
              <a:t>Strategic leadership</a:t>
            </a:r>
            <a:endParaRPr lang="en-US" b="0" i="0" dirty="0">
              <a:effectLst/>
              <a:latin typeface="modernEra"/>
            </a:endParaRPr>
          </a:p>
          <a:p>
            <a:pPr algn="l">
              <a:buFont typeface="+mj-lt"/>
              <a:buAutoNum type="arabicPeriod"/>
            </a:pPr>
            <a:r>
              <a:rPr lang="en-US" b="0" i="0" u="none" strike="noStrike" dirty="0">
                <a:effectLst/>
                <a:latin typeface="modernEra"/>
                <a:hlinkClick r:id="rId4">
                  <a:extLst>
                    <a:ext uri="{A12FA001-AC4F-418D-AE19-62706E023703}">
                      <ahyp:hlinkClr xmlns:ahyp="http://schemas.microsoft.com/office/drawing/2018/hyperlinkcolor" val="tx"/>
                    </a:ext>
                  </a:extLst>
                </a:hlinkClick>
              </a:rPr>
              <a:t> Accountability</a:t>
            </a:r>
            <a:endParaRPr lang="en-US" b="0" i="0" dirty="0">
              <a:effectLst/>
              <a:latin typeface="modernEra"/>
            </a:endParaRPr>
          </a:p>
          <a:p>
            <a:pPr algn="l">
              <a:buFont typeface="+mj-lt"/>
              <a:buAutoNum type="arabicPeriod"/>
            </a:pPr>
            <a:r>
              <a:rPr lang="en-US" b="0" i="0" u="none" strike="noStrike" dirty="0">
                <a:effectLst/>
                <a:latin typeface="modernEra"/>
                <a:hlinkClick r:id="rId5">
                  <a:extLst>
                    <a:ext uri="{A12FA001-AC4F-418D-AE19-62706E023703}">
                      <ahyp:hlinkClr xmlns:ahyp="http://schemas.microsoft.com/office/drawing/2018/hyperlinkcolor" val="tx"/>
                    </a:ext>
                  </a:extLst>
                </a:hlinkClick>
              </a:rPr>
              <a:t>People</a:t>
            </a:r>
            <a:endParaRPr lang="en-US" b="0" i="0" dirty="0">
              <a:effectLst/>
              <a:latin typeface="modernEra"/>
            </a:endParaRPr>
          </a:p>
          <a:p>
            <a:pPr algn="l">
              <a:buFont typeface="+mj-lt"/>
              <a:buAutoNum type="arabicPeriod"/>
            </a:pPr>
            <a:r>
              <a:rPr lang="en-US" b="0" i="0" u="none" strike="noStrike" dirty="0">
                <a:effectLst/>
                <a:latin typeface="modernEra"/>
                <a:hlinkClick r:id="rId6">
                  <a:extLst>
                    <a:ext uri="{A12FA001-AC4F-418D-AE19-62706E023703}">
                      <ahyp:hlinkClr xmlns:ahyp="http://schemas.microsoft.com/office/drawing/2018/hyperlinkcolor" val="tx"/>
                    </a:ext>
                  </a:extLst>
                </a:hlinkClick>
              </a:rPr>
              <a:t>Governance structures</a:t>
            </a:r>
            <a:endParaRPr lang="en-US" b="0" i="0" dirty="0">
              <a:effectLst/>
              <a:latin typeface="modernEra"/>
            </a:endParaRPr>
          </a:p>
          <a:p>
            <a:pPr algn="l">
              <a:buFont typeface="+mj-lt"/>
              <a:buAutoNum type="arabicPeriod"/>
            </a:pPr>
            <a:r>
              <a:rPr lang="en-US" b="0" i="0" u="none" strike="noStrike" dirty="0">
                <a:effectLst/>
                <a:latin typeface="modernEra"/>
                <a:hlinkClick r:id="rId7">
                  <a:extLst>
                    <a:ext uri="{A12FA001-AC4F-418D-AE19-62706E023703}">
                      <ahyp:hlinkClr xmlns:ahyp="http://schemas.microsoft.com/office/drawing/2018/hyperlinkcolor" val="tx"/>
                    </a:ext>
                  </a:extLst>
                </a:hlinkClick>
              </a:rPr>
              <a:t>Evaluation</a:t>
            </a:r>
            <a:endParaRPr lang="en-US" b="0" i="0" dirty="0">
              <a:effectLst/>
              <a:latin typeface="modernEra"/>
            </a:endParaRPr>
          </a:p>
          <a:p>
            <a:pPr algn="l">
              <a:buFont typeface="+mj-lt"/>
              <a:buAutoNum type="arabicPeriod"/>
            </a:pPr>
            <a:r>
              <a:rPr lang="en-US" b="0" i="0" u="none" strike="noStrike" dirty="0">
                <a:effectLst/>
                <a:latin typeface="modernEra"/>
                <a:hlinkClick r:id="rId8">
                  <a:extLst>
                    <a:ext uri="{A12FA001-AC4F-418D-AE19-62706E023703}">
                      <ahyp:hlinkClr xmlns:ahyp="http://schemas.microsoft.com/office/drawing/2018/hyperlinkcolor" val="tx"/>
                    </a:ext>
                  </a:extLst>
                </a:hlinkClick>
              </a:rPr>
              <a:t>Compliance</a:t>
            </a:r>
            <a:endParaRPr lang="en-US" b="0" i="0" dirty="0">
              <a:effectLst/>
              <a:latin typeface="modernEra"/>
            </a:endParaRPr>
          </a:p>
          <a:p>
            <a:pPr algn="l">
              <a:buFont typeface="+mj-lt"/>
              <a:buAutoNum type="arabicPeriod"/>
            </a:pPr>
            <a:r>
              <a:rPr lang="en-US" b="0" i="0" u="none" strike="noStrike" dirty="0">
                <a:effectLst/>
                <a:latin typeface="modernEra"/>
                <a:hlinkClick r:id="rId9">
                  <a:extLst>
                    <a:ext uri="{A12FA001-AC4F-418D-AE19-62706E023703}">
                      <ahyp:hlinkClr xmlns:ahyp="http://schemas.microsoft.com/office/drawing/2018/hyperlinkcolor" val="tx"/>
                    </a:ext>
                  </a:extLst>
                </a:hlinkClick>
              </a:rPr>
              <a:t>Statutory policies </a:t>
            </a:r>
            <a:endParaRPr lang="en-US" b="0" i="0" dirty="0">
              <a:effectLst/>
              <a:latin typeface="modernEra"/>
            </a:endParaRPr>
          </a:p>
          <a:p>
            <a:pPr algn="l">
              <a:buFont typeface="+mj-lt"/>
              <a:buAutoNum type="arabicPeriod"/>
            </a:pPr>
            <a:r>
              <a:rPr lang="en-US" b="0" i="0" u="none" strike="noStrike" dirty="0">
                <a:effectLst/>
                <a:latin typeface="modernEra"/>
                <a:hlinkClick r:id="rId10">
                  <a:extLst>
                    <a:ext uri="{A12FA001-AC4F-418D-AE19-62706E023703}">
                      <ahyp:hlinkClr xmlns:ahyp="http://schemas.microsoft.com/office/drawing/2018/hyperlinkcolor" val="tx"/>
                    </a:ext>
                  </a:extLst>
                </a:hlinkClick>
              </a:rPr>
              <a:t>Download our summary</a:t>
            </a:r>
            <a:endParaRPr lang="en-US" b="0" i="0" dirty="0">
              <a:effectLst/>
              <a:latin typeface="modernEra"/>
            </a:endParaRPr>
          </a:p>
        </p:txBody>
      </p:sp>
      <p:sp>
        <p:nvSpPr>
          <p:cNvPr id="7" name="TextBox 6">
            <a:hlinkClick r:id="rId11" action="ppaction://hlinksldjump"/>
            <a:extLst>
              <a:ext uri="{FF2B5EF4-FFF2-40B4-BE49-F238E27FC236}">
                <a16:creationId xmlns:a16="http://schemas.microsoft.com/office/drawing/2014/main" id="{9D58866F-0C59-3B81-1CDE-2FEFD29DE3AF}"/>
              </a:ext>
            </a:extLst>
          </p:cNvPr>
          <p:cNvSpPr txBox="1"/>
          <p:nvPr/>
        </p:nvSpPr>
        <p:spPr>
          <a:xfrm>
            <a:off x="5222240" y="4623415"/>
            <a:ext cx="6096000" cy="1446550"/>
          </a:xfrm>
          <a:prstGeom prst="rect">
            <a:avLst/>
          </a:prstGeom>
          <a:noFill/>
        </p:spPr>
        <p:txBody>
          <a:bodyPr wrap="square">
            <a:spAutoFit/>
          </a:bodyPr>
          <a:lstStyle/>
          <a:p>
            <a:r>
              <a:rPr lang="en-GB" sz="2200" dirty="0">
                <a:solidFill>
                  <a:srgbClr val="0070C0"/>
                </a:solidFill>
                <a:hlinkClick r:id="rId12"/>
              </a:rPr>
              <a:t>https://schoolgovernors.thekeysupport.com/the-governing-body/the-role-of-the-board/maintained-schools-governance-guide-summary-of-changes/?origin=governorhub&amp;sync=true</a:t>
            </a:r>
            <a:endParaRPr lang="en-GB" sz="2200" dirty="0">
              <a:solidFill>
                <a:srgbClr val="0070C0"/>
              </a:solidFill>
            </a:endParaRPr>
          </a:p>
        </p:txBody>
      </p:sp>
    </p:spTree>
    <p:extLst>
      <p:ext uri="{BB962C8B-B14F-4D97-AF65-F5344CB8AC3E}">
        <p14:creationId xmlns:p14="http://schemas.microsoft.com/office/powerpoint/2010/main" val="829381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656AB-1FC5-378C-A94C-CC7487BF0B94}"/>
              </a:ext>
            </a:extLst>
          </p:cNvPr>
          <p:cNvSpPr txBox="1">
            <a:spLocks/>
          </p:cNvSpPr>
          <p:nvPr/>
        </p:nvSpPr>
        <p:spPr>
          <a:xfrm>
            <a:off x="611560" y="295332"/>
            <a:ext cx="8497716" cy="1066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altLang="en-US" sz="2800" b="1" dirty="0"/>
              <a:t>Autumn term governance activity:</a:t>
            </a:r>
          </a:p>
        </p:txBody>
      </p:sp>
      <p:sp>
        <p:nvSpPr>
          <p:cNvPr id="3" name="Content Placeholder 2">
            <a:extLst>
              <a:ext uri="{FF2B5EF4-FFF2-40B4-BE49-F238E27FC236}">
                <a16:creationId xmlns:a16="http://schemas.microsoft.com/office/drawing/2014/main" id="{88FDCAFA-26D5-9795-5D6D-D89CC0B0D8FC}"/>
              </a:ext>
            </a:extLst>
          </p:cNvPr>
          <p:cNvSpPr txBox="1">
            <a:spLocks/>
          </p:cNvSpPr>
          <p:nvPr/>
        </p:nvSpPr>
        <p:spPr bwMode="auto">
          <a:xfrm>
            <a:off x="611560" y="1050844"/>
            <a:ext cx="11580440" cy="55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sz="2400" b="1" dirty="0"/>
              <a:t>Governance business</a:t>
            </a:r>
            <a:endParaRPr lang="en-GB" sz="2400" dirty="0"/>
          </a:p>
          <a:p>
            <a:pPr lvl="0"/>
            <a:r>
              <a:rPr lang="en-GB" sz="2400" dirty="0"/>
              <a:t>Governor records and contact details </a:t>
            </a:r>
          </a:p>
          <a:p>
            <a:pPr lvl="0"/>
            <a:r>
              <a:rPr lang="en-GB" sz="2400" dirty="0"/>
              <a:t>Register of Business &amp; Related Party Interests - annual review &amp; re-sign forms</a:t>
            </a:r>
          </a:p>
          <a:p>
            <a:pPr lvl="0"/>
            <a:r>
              <a:rPr lang="en-GB" sz="2400" dirty="0"/>
              <a:t>Governor Code of Conduct- annual review</a:t>
            </a:r>
          </a:p>
          <a:p>
            <a:pPr lvl="0"/>
            <a:r>
              <a:rPr lang="en-GB" sz="2400" dirty="0"/>
              <a:t>Governor attendance for previous year - review and put on website</a:t>
            </a:r>
          </a:p>
          <a:p>
            <a:pPr lvl="0"/>
            <a:r>
              <a:rPr lang="en-GB" sz="2400" dirty="0"/>
              <a:t>Review any upcoming ends of terms of office and vacancies - notify the board</a:t>
            </a:r>
          </a:p>
          <a:p>
            <a:pPr lvl="0"/>
            <a:r>
              <a:rPr lang="en-GB" sz="2400" dirty="0"/>
              <a:t>Elections of officers - Chair / Vice-Chair (if your board does this annually)</a:t>
            </a:r>
          </a:p>
          <a:p>
            <a:pPr lvl="0"/>
            <a:r>
              <a:rPr lang="en-GB" sz="2400" dirty="0"/>
              <a:t>Safeguarding governor &amp; any other designated monitoring roles (check in place)</a:t>
            </a:r>
          </a:p>
          <a:p>
            <a:pPr lvl="0"/>
            <a:r>
              <a:rPr lang="en-GB" sz="2400" dirty="0"/>
              <a:t>Clerk’s report from September clerks’ briefing , and circulate Leadership Update for national &amp; local education priorities</a:t>
            </a:r>
          </a:p>
          <a:p>
            <a:pPr marL="0" indent="0">
              <a:buNone/>
            </a:pPr>
            <a:endParaRPr lang="en-GB" sz="2400" dirty="0"/>
          </a:p>
          <a:p>
            <a:pPr marL="0" indent="0" eaLnBrk="1" hangingPunct="1">
              <a:spcBef>
                <a:spcPts val="600"/>
              </a:spcBef>
              <a:spcAft>
                <a:spcPts val="400"/>
              </a:spcAft>
              <a:buClr>
                <a:schemeClr val="tx2"/>
              </a:buClr>
              <a:buNone/>
            </a:pPr>
            <a:endParaRPr lang="en-GB" altLang="en-US" sz="1200" i="1" dirty="0"/>
          </a:p>
        </p:txBody>
      </p:sp>
    </p:spTree>
    <p:extLst>
      <p:ext uri="{BB962C8B-B14F-4D97-AF65-F5344CB8AC3E}">
        <p14:creationId xmlns:p14="http://schemas.microsoft.com/office/powerpoint/2010/main" val="1343267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C783B1-0A32-C8DE-C5DB-470FD84F8FFB}"/>
              </a:ext>
            </a:extLst>
          </p:cNvPr>
          <p:cNvSpPr txBox="1"/>
          <p:nvPr/>
        </p:nvSpPr>
        <p:spPr>
          <a:xfrm>
            <a:off x="242597" y="58847"/>
            <a:ext cx="11747240" cy="6263253"/>
          </a:xfrm>
          <a:prstGeom prst="rect">
            <a:avLst/>
          </a:prstGeom>
          <a:noFill/>
        </p:spPr>
        <p:txBody>
          <a:bodyPr wrap="square">
            <a:spAutoFit/>
          </a:bodyPr>
          <a:lstStyle/>
          <a:p>
            <a:r>
              <a:rPr lang="en-GB" sz="2300" b="1" dirty="0"/>
              <a:t>Key Priority focus</a:t>
            </a:r>
            <a:endParaRPr lang="en-GB" sz="2300" dirty="0"/>
          </a:p>
          <a:p>
            <a:pPr marL="342900" lvl="0" indent="-342900">
              <a:buFont typeface="Arial" panose="020B0604020202020204" pitchFamily="34" charset="0"/>
              <a:buChar char="•"/>
            </a:pPr>
            <a:r>
              <a:rPr lang="en-GB" sz="2100" dirty="0"/>
              <a:t>Review of school performance at end of previous academic year and the school‘s current Self Evaluation - leading to….</a:t>
            </a:r>
          </a:p>
          <a:p>
            <a:pPr marL="342900" lvl="0" indent="-342900">
              <a:buFont typeface="Arial" panose="020B0604020202020204" pitchFamily="34" charset="0"/>
              <a:buChar char="•"/>
            </a:pPr>
            <a:r>
              <a:rPr lang="en-GB" sz="2100" dirty="0"/>
              <a:t>Agree the key priorities for GB monitoring over this academic year (review of the School Development Plan)</a:t>
            </a:r>
          </a:p>
          <a:p>
            <a:pPr marL="342900" lvl="0" indent="-342900">
              <a:buFont typeface="Arial" panose="020B0604020202020204" pitchFamily="34" charset="0"/>
              <a:buChar char="•"/>
            </a:pPr>
            <a:r>
              <a:rPr lang="en-GB" sz="2100" dirty="0"/>
              <a:t>Review Terms of Reference and Committee membership - to ensure ongoing effective monitoring including new key priorities</a:t>
            </a:r>
          </a:p>
          <a:p>
            <a:pPr marL="342900" lvl="0" indent="-342900">
              <a:buFont typeface="Arial" panose="020B0604020202020204" pitchFamily="34" charset="0"/>
              <a:buChar char="•"/>
            </a:pPr>
            <a:r>
              <a:rPr lang="en-GB" sz="2100" dirty="0"/>
              <a:t>Review governor skills audit - schedule any CPD/training required (including annual refreshers for the designated roles)</a:t>
            </a:r>
          </a:p>
          <a:p>
            <a:pPr marL="342900" lvl="0" indent="-342900">
              <a:buFont typeface="Arial" panose="020B0604020202020204" pitchFamily="34" charset="0"/>
              <a:buChar char="•"/>
            </a:pPr>
            <a:r>
              <a:rPr lang="en-GB" sz="2100" dirty="0"/>
              <a:t>Agree key focus areas for governor visits and mechanism for conducting these (Governor Visits Protocol and Report Proforma)</a:t>
            </a:r>
          </a:p>
          <a:p>
            <a:r>
              <a:rPr lang="en-GB" sz="2100" dirty="0"/>
              <a:t> </a:t>
            </a:r>
            <a:r>
              <a:rPr lang="en-GB" sz="2100" b="1" dirty="0"/>
              <a:t>Policies</a:t>
            </a:r>
            <a:endParaRPr lang="en-GB" sz="2100" dirty="0"/>
          </a:p>
          <a:p>
            <a:pPr lvl="0"/>
            <a:r>
              <a:rPr lang="en-GB" sz="2100" dirty="0"/>
              <a:t>Safeguarding Policy (KCSIE updates - Sept)</a:t>
            </a:r>
          </a:p>
          <a:p>
            <a:pPr lvl="0"/>
            <a:r>
              <a:rPr lang="en-GB" sz="2100" dirty="0"/>
              <a:t>Pay Policy (STPCD changes – Sept/early Oct)</a:t>
            </a:r>
          </a:p>
          <a:p>
            <a:pPr lvl="0"/>
            <a:r>
              <a:rPr lang="en-GB" sz="2100" dirty="0"/>
              <a:t>Admissions policy and arrangements (VA schools and Academies)</a:t>
            </a:r>
          </a:p>
          <a:p>
            <a:pPr lvl="0"/>
            <a:r>
              <a:rPr lang="en-GB" sz="2100" dirty="0"/>
              <a:t>Pupil Premium Report (to be on website by 31</a:t>
            </a:r>
            <a:r>
              <a:rPr lang="en-GB" sz="2100" baseline="30000" dirty="0"/>
              <a:t>st</a:t>
            </a:r>
            <a:r>
              <a:rPr lang="en-GB" sz="2100" dirty="0"/>
              <a:t> December)</a:t>
            </a:r>
          </a:p>
          <a:p>
            <a:pPr lvl="0"/>
            <a:r>
              <a:rPr lang="en-GB" sz="2100" dirty="0"/>
              <a:t>SEN Information Report (must be updated at least annually)</a:t>
            </a:r>
          </a:p>
          <a:p>
            <a:pPr lvl="0"/>
            <a:r>
              <a:rPr lang="en-GB" sz="2100" dirty="0"/>
              <a:t>Review other policies as per the school’s policy review cycle – some may be delegated to committees as per Ts of Ref.  Not all policies require GB approval (see </a:t>
            </a:r>
            <a:r>
              <a:rPr lang="en-GB" sz="2100" u="sng" dirty="0">
                <a:hlinkClick r:id="rId2"/>
              </a:rPr>
              <a:t>DfE list of statutory</a:t>
            </a:r>
            <a:r>
              <a:rPr lang="en-GB" sz="2100" dirty="0"/>
              <a:t>)</a:t>
            </a:r>
          </a:p>
        </p:txBody>
      </p:sp>
    </p:spTree>
    <p:extLst>
      <p:ext uri="{BB962C8B-B14F-4D97-AF65-F5344CB8AC3E}">
        <p14:creationId xmlns:p14="http://schemas.microsoft.com/office/powerpoint/2010/main" val="4033067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4435E96-9344-3A87-D11F-1AFBA887BEFF}"/>
              </a:ext>
            </a:extLst>
          </p:cNvPr>
          <p:cNvSpPr txBox="1"/>
          <p:nvPr/>
        </p:nvSpPr>
        <p:spPr>
          <a:xfrm>
            <a:off x="595223" y="89625"/>
            <a:ext cx="11487920" cy="6109365"/>
          </a:xfrm>
          <a:prstGeom prst="rect">
            <a:avLst/>
          </a:prstGeom>
          <a:noFill/>
        </p:spPr>
        <p:txBody>
          <a:bodyPr wrap="square">
            <a:spAutoFit/>
          </a:bodyPr>
          <a:lstStyle/>
          <a:p>
            <a:endParaRPr lang="en-GB" sz="2300" b="1" dirty="0"/>
          </a:p>
          <a:p>
            <a:r>
              <a:rPr lang="en-GB" sz="2300" b="1" dirty="0"/>
              <a:t>Likely Autumn term activities</a:t>
            </a:r>
          </a:p>
          <a:p>
            <a:endParaRPr lang="en-GB" sz="2300" dirty="0"/>
          </a:p>
          <a:p>
            <a:pPr marL="342900" lvl="0" indent="-342900">
              <a:buFont typeface="Arial" panose="020B0604020202020204" pitchFamily="34" charset="0"/>
              <a:buChar char="•"/>
            </a:pPr>
            <a:r>
              <a:rPr lang="en-GB" sz="2300" dirty="0"/>
              <a:t>Safeguarding Governor visit with DSL</a:t>
            </a:r>
          </a:p>
          <a:p>
            <a:pPr marL="342900" lvl="0" indent="-342900">
              <a:buFont typeface="Arial" panose="020B0604020202020204" pitchFamily="34" charset="0"/>
              <a:buChar char="•"/>
            </a:pPr>
            <a:r>
              <a:rPr lang="en-GB" sz="2300" dirty="0"/>
              <a:t>Committee/link governors (as per Ts of Ref) – to be monitoring the key priorities and estate/resources/statutory compliance</a:t>
            </a:r>
          </a:p>
          <a:p>
            <a:pPr marL="342900" lvl="0" indent="-342900">
              <a:buFont typeface="Arial" panose="020B0604020202020204" pitchFamily="34" charset="0"/>
              <a:buChar char="•"/>
            </a:pPr>
            <a:r>
              <a:rPr lang="en-GB" sz="2300" dirty="0"/>
              <a:t>Numbers on roll @ October census date (early October) - feeds forward planning discussions</a:t>
            </a:r>
          </a:p>
          <a:p>
            <a:pPr marL="342900" lvl="0" indent="-342900">
              <a:buFont typeface="Arial" panose="020B0604020202020204" pitchFamily="34" charset="0"/>
              <a:buChar char="•"/>
            </a:pPr>
            <a:r>
              <a:rPr lang="en-GB" sz="2300" dirty="0"/>
              <a:t>Pay and Performance review (by 31</a:t>
            </a:r>
            <a:r>
              <a:rPr lang="en-GB" sz="2300" baseline="30000" dirty="0"/>
              <a:t>st</a:t>
            </a:r>
            <a:r>
              <a:rPr lang="en-GB" sz="2300" dirty="0"/>
              <a:t> Oct)</a:t>
            </a:r>
          </a:p>
          <a:p>
            <a:pPr marL="342900" lvl="0" indent="-342900">
              <a:buFont typeface="Arial" panose="020B0604020202020204" pitchFamily="34" charset="0"/>
              <a:buChar char="•"/>
            </a:pPr>
            <a:r>
              <a:rPr lang="en-GB" sz="2300" b="1" dirty="0"/>
              <a:t>Headteacher’s appraisal (by 31</a:t>
            </a:r>
            <a:r>
              <a:rPr lang="en-GB" sz="2300" b="1" baseline="30000" dirty="0"/>
              <a:t>st</a:t>
            </a:r>
            <a:r>
              <a:rPr lang="en-GB" sz="2300" b="1" dirty="0"/>
              <a:t> Dec)</a:t>
            </a:r>
          </a:p>
          <a:p>
            <a:pPr marL="342900" lvl="0" indent="-342900">
              <a:buFont typeface="Arial" panose="020B0604020202020204" pitchFamily="34" charset="0"/>
              <a:buChar char="•"/>
            </a:pPr>
            <a:r>
              <a:rPr lang="en-GB" sz="2300" dirty="0"/>
              <a:t>Governor visits (aligned to key priorities)</a:t>
            </a:r>
          </a:p>
          <a:p>
            <a:pPr marL="342900" lvl="0" indent="-342900">
              <a:buFont typeface="Arial" panose="020B0604020202020204" pitchFamily="34" charset="0"/>
              <a:buChar char="•"/>
            </a:pPr>
            <a:r>
              <a:rPr lang="en-GB" sz="2300" dirty="0"/>
              <a:t>Conduct clerks’ appraisal (chair &amp; clerk)</a:t>
            </a:r>
          </a:p>
          <a:p>
            <a:pPr marL="342900" lvl="0" indent="-342900">
              <a:buFont typeface="Arial" panose="020B0604020202020204" pitchFamily="34" charset="0"/>
              <a:buChar char="•"/>
            </a:pPr>
            <a:r>
              <a:rPr lang="en-GB" sz="2300" dirty="0"/>
              <a:t>Monitor YTD expenditure reports (monthly)</a:t>
            </a:r>
          </a:p>
          <a:p>
            <a:pPr marL="342900" lvl="0" indent="-342900">
              <a:buFont typeface="Arial" panose="020B0604020202020204" pitchFamily="34" charset="0"/>
              <a:buChar char="•"/>
            </a:pPr>
            <a:r>
              <a:rPr lang="en-GB" sz="2300" dirty="0"/>
              <a:t>Maintained schools: 6 month YTD report to be approved by the board and submitted to the borough (mid Oct)</a:t>
            </a:r>
          </a:p>
          <a:p>
            <a:pPr marL="342900" lvl="0" indent="-342900">
              <a:buFont typeface="Arial" panose="020B0604020202020204" pitchFamily="34" charset="0"/>
              <a:buChar char="•"/>
            </a:pPr>
            <a:r>
              <a:rPr lang="en-GB" sz="2300" dirty="0"/>
              <a:t>Consult on admissions arrangements / changes (VA and Academies by 31</a:t>
            </a:r>
            <a:r>
              <a:rPr lang="en-GB" sz="2300" baseline="30000" dirty="0"/>
              <a:t>st</a:t>
            </a:r>
            <a:r>
              <a:rPr lang="en-GB" sz="2300" dirty="0"/>
              <a:t> Jan)</a:t>
            </a:r>
          </a:p>
          <a:p>
            <a:pPr marL="342900" lvl="0" indent="-342900">
              <a:buFont typeface="Arial" panose="020B0604020202020204" pitchFamily="34" charset="0"/>
              <a:buChar char="•"/>
            </a:pPr>
            <a:r>
              <a:rPr lang="en-GB" sz="2300" dirty="0"/>
              <a:t>Admissions Committee - secondary</a:t>
            </a:r>
          </a:p>
        </p:txBody>
      </p:sp>
    </p:spTree>
    <p:extLst>
      <p:ext uri="{BB962C8B-B14F-4D97-AF65-F5344CB8AC3E}">
        <p14:creationId xmlns:p14="http://schemas.microsoft.com/office/powerpoint/2010/main" val="3007062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79C331-B03B-90D1-CD5B-C7DFED84F812}"/>
              </a:ext>
            </a:extLst>
          </p:cNvPr>
          <p:cNvSpPr txBox="1"/>
          <p:nvPr/>
        </p:nvSpPr>
        <p:spPr>
          <a:xfrm>
            <a:off x="718457" y="513184"/>
            <a:ext cx="10618237" cy="3231654"/>
          </a:xfrm>
          <a:prstGeom prst="rect">
            <a:avLst/>
          </a:prstGeom>
          <a:noFill/>
        </p:spPr>
        <p:txBody>
          <a:bodyPr wrap="square">
            <a:spAutoFit/>
          </a:bodyPr>
          <a:lstStyle/>
          <a:p>
            <a:r>
              <a:rPr lang="en-GB" sz="2400" b="1" dirty="0"/>
              <a:t>Academies (additional)</a:t>
            </a:r>
            <a:endParaRPr lang="en-GB" sz="2400" dirty="0"/>
          </a:p>
          <a:p>
            <a:pPr lvl="0"/>
            <a:r>
              <a:rPr lang="en-GB" sz="2400" dirty="0"/>
              <a:t>Ensure practice is in line with the latest version of the Academies Handbook (updates every September)</a:t>
            </a:r>
          </a:p>
          <a:p>
            <a:pPr lvl="0"/>
            <a:r>
              <a:rPr lang="en-GB" sz="2400" dirty="0"/>
              <a:t>Companies House annual return</a:t>
            </a:r>
          </a:p>
          <a:p>
            <a:r>
              <a:rPr lang="en-GB" sz="2400" dirty="0"/>
              <a:t>AGM including approval of Financial Statements &amp; summary reports (are submitted to ESFA by 31</a:t>
            </a:r>
            <a:r>
              <a:rPr lang="en-GB" sz="2400" baseline="30000" dirty="0"/>
              <a:t>st</a:t>
            </a:r>
            <a:r>
              <a:rPr lang="en-GB" sz="2400" dirty="0"/>
              <a:t> Dec)</a:t>
            </a:r>
          </a:p>
          <a:p>
            <a:endParaRPr lang="en-GB" altLang="en-US" sz="2400" b="1" dirty="0"/>
          </a:p>
          <a:p>
            <a:pPr marL="0" indent="0" eaLnBrk="1" hangingPunct="1">
              <a:spcBef>
                <a:spcPts val="0"/>
              </a:spcBef>
              <a:spcAft>
                <a:spcPts val="400"/>
              </a:spcAft>
              <a:buClr>
                <a:schemeClr val="tx2"/>
              </a:buClr>
              <a:buNone/>
            </a:pPr>
            <a:r>
              <a:rPr lang="en-GB" altLang="en-US" i="1" dirty="0"/>
              <a:t>An example year planner is available on Leadership Update at </a:t>
            </a:r>
            <a:r>
              <a:rPr lang="en-GB" altLang="en-US" i="1" dirty="0">
                <a:hlinkClick r:id="rId2"/>
              </a:rPr>
              <a:t>https://www.leadershipupdate-rbwm.co.uk/example-year-planner/</a:t>
            </a:r>
            <a:endParaRPr lang="en-GB" altLang="en-US" i="1" dirty="0"/>
          </a:p>
        </p:txBody>
      </p:sp>
    </p:spTree>
    <p:extLst>
      <p:ext uri="{BB962C8B-B14F-4D97-AF65-F5344CB8AC3E}">
        <p14:creationId xmlns:p14="http://schemas.microsoft.com/office/powerpoint/2010/main" val="2725795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FBE5F6D-D8A1-996D-FB5F-12B2961E8BC5}"/>
              </a:ext>
            </a:extLst>
          </p:cNvPr>
          <p:cNvSpPr txBox="1"/>
          <p:nvPr/>
        </p:nvSpPr>
        <p:spPr>
          <a:xfrm>
            <a:off x="961793" y="556890"/>
            <a:ext cx="6094140" cy="369332"/>
          </a:xfrm>
          <a:prstGeom prst="rect">
            <a:avLst/>
          </a:prstGeom>
          <a:noFill/>
        </p:spPr>
        <p:txBody>
          <a:bodyPr wrap="square">
            <a:spAutoFit/>
          </a:bodyPr>
          <a:lstStyle/>
          <a:p>
            <a:pPr algn="l"/>
            <a:r>
              <a:rPr lang="en-GB" altLang="en-US" sz="1800" b="1" dirty="0"/>
              <a:t>To download all today’s resources please scan the QR code </a:t>
            </a:r>
          </a:p>
        </p:txBody>
      </p:sp>
      <p:pic>
        <p:nvPicPr>
          <p:cNvPr id="3" name="Picture 2">
            <a:extLst>
              <a:ext uri="{FF2B5EF4-FFF2-40B4-BE49-F238E27FC236}">
                <a16:creationId xmlns:a16="http://schemas.microsoft.com/office/drawing/2014/main" id="{8402DBE5-B627-2C7A-1F07-44C2670A3502}"/>
              </a:ext>
            </a:extLst>
          </p:cNvPr>
          <p:cNvPicPr>
            <a:picLocks noChangeAspect="1"/>
          </p:cNvPicPr>
          <p:nvPr/>
        </p:nvPicPr>
        <p:blipFill>
          <a:blip r:embed="rId2"/>
          <a:stretch>
            <a:fillRect/>
          </a:stretch>
        </p:blipFill>
        <p:spPr>
          <a:xfrm>
            <a:off x="2985997" y="1319661"/>
            <a:ext cx="5174591" cy="5174591"/>
          </a:xfrm>
          <a:prstGeom prst="rect">
            <a:avLst/>
          </a:prstGeom>
        </p:spPr>
      </p:pic>
    </p:spTree>
    <p:extLst>
      <p:ext uri="{BB962C8B-B14F-4D97-AF65-F5344CB8AC3E}">
        <p14:creationId xmlns:p14="http://schemas.microsoft.com/office/powerpoint/2010/main" val="1802587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8777576-9853-5E8C-6B30-251FFEF92D17}"/>
              </a:ext>
            </a:extLst>
          </p:cNvPr>
          <p:cNvSpPr txBox="1">
            <a:spLocks/>
          </p:cNvSpPr>
          <p:nvPr/>
        </p:nvSpPr>
        <p:spPr bwMode="auto">
          <a:xfrm>
            <a:off x="1726148" y="2326245"/>
            <a:ext cx="8739704" cy="1778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2500" lnSpcReduction="10000"/>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spcBef>
                <a:spcPts val="0"/>
              </a:spcBef>
              <a:spcAft>
                <a:spcPts val="600"/>
              </a:spcAft>
              <a:buClr>
                <a:schemeClr val="tx2"/>
              </a:buClr>
              <a:buNone/>
            </a:pPr>
            <a:r>
              <a:rPr lang="en-GB" altLang="en-US" sz="6000" b="1" dirty="0">
                <a:ln w="22225">
                  <a:solidFill>
                    <a:schemeClr val="accent1">
                      <a:lumMod val="60000"/>
                      <a:lumOff val="40000"/>
                    </a:schemeClr>
                  </a:solidFill>
                  <a:prstDash val="solid"/>
                </a:ln>
                <a:solidFill>
                  <a:schemeClr val="accent5">
                    <a:lumMod val="60000"/>
                    <a:lumOff val="40000"/>
                  </a:schemeClr>
                </a:solidFill>
                <a:latin typeface="Amasis MT Pro Black" panose="02040A04050005020304" pitchFamily="18" charset="0"/>
                <a:cs typeface="Aldhabi" panose="01000000000000000000" pitchFamily="2" charset="-78"/>
              </a:rPr>
              <a:t>Discussion forum </a:t>
            </a:r>
          </a:p>
          <a:p>
            <a:pPr marL="0" indent="0" algn="ctr">
              <a:spcBef>
                <a:spcPts val="0"/>
              </a:spcBef>
              <a:spcAft>
                <a:spcPts val="600"/>
              </a:spcAft>
              <a:buClr>
                <a:schemeClr val="tx2"/>
              </a:buClr>
              <a:buNone/>
            </a:pPr>
            <a:r>
              <a:rPr lang="en-GB" altLang="en-US" sz="6000" b="1" dirty="0">
                <a:ln w="22225">
                  <a:solidFill>
                    <a:schemeClr val="accent1">
                      <a:lumMod val="60000"/>
                      <a:lumOff val="40000"/>
                    </a:schemeClr>
                  </a:solidFill>
                  <a:prstDash val="solid"/>
                </a:ln>
                <a:solidFill>
                  <a:schemeClr val="accent5">
                    <a:lumMod val="60000"/>
                    <a:lumOff val="40000"/>
                  </a:schemeClr>
                </a:solidFill>
                <a:latin typeface="Amasis MT Pro Black" panose="02040A04050005020304" pitchFamily="18" charset="0"/>
                <a:cs typeface="Aldhabi" panose="01000000000000000000" pitchFamily="2" charset="-78"/>
              </a:rPr>
              <a:t>and questions</a:t>
            </a:r>
            <a:endParaRPr lang="en-GB" altLang="en-US" sz="2400" dirty="0"/>
          </a:p>
        </p:txBody>
      </p:sp>
    </p:spTree>
    <p:extLst>
      <p:ext uri="{BB962C8B-B14F-4D97-AF65-F5344CB8AC3E}">
        <p14:creationId xmlns:p14="http://schemas.microsoft.com/office/powerpoint/2010/main" val="1891262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owerpoint_master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2335</TotalTime>
  <Words>1761</Words>
  <Application>Microsoft Office PowerPoint</Application>
  <PresentationFormat>Widescreen</PresentationFormat>
  <Paragraphs>171</Paragraphs>
  <Slides>22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Amasis MT Pro Black</vt:lpstr>
      <vt:lpstr>Arial</vt:lpstr>
      <vt:lpstr>Calibri</vt:lpstr>
      <vt:lpstr>GDS Transport</vt:lpstr>
      <vt:lpstr>modernEra</vt:lpstr>
      <vt:lpstr>Tahoma</vt:lpstr>
      <vt:lpstr>Powerpoint_master_template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Keeping Children Safe in Education – Updates 2025 </vt:lpstr>
      <vt:lpstr>Key Themes: Keeping Children safe in Education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Clive Haines (AfC)</dc:creator>
  <cp:lastModifiedBy>Clive Haines (AfC)</cp:lastModifiedBy>
  <cp:revision>23</cp:revision>
  <dcterms:created xsi:type="dcterms:W3CDTF">2024-01-09T16:17:17Z</dcterms:created>
  <dcterms:modified xsi:type="dcterms:W3CDTF">2025-09-12T08:12:47Z</dcterms:modified>
</cp:coreProperties>
</file>