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382" r:id="rId2"/>
    <p:sldId id="418" r:id="rId3"/>
    <p:sldId id="386" r:id="rId4"/>
    <p:sldId id="387" r:id="rId5"/>
    <p:sldId id="392" r:id="rId6"/>
    <p:sldId id="398" r:id="rId7"/>
    <p:sldId id="391" r:id="rId8"/>
    <p:sldId id="424" r:id="rId9"/>
    <p:sldId id="429" r:id="rId10"/>
    <p:sldId id="425" r:id="rId11"/>
    <p:sldId id="430" r:id="rId12"/>
    <p:sldId id="42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323B03-0345-468A-90D6-5BC6ADA1565D}" v="10" dt="2026-04-17T11:26:36.7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02" autoAdjust="0"/>
    <p:restoredTop sz="94660"/>
  </p:normalViewPr>
  <p:slideViewPr>
    <p:cSldViewPr snapToGrid="0">
      <p:cViewPr varScale="1">
        <p:scale>
          <a:sx n="74" d="100"/>
          <a:sy n="74" d="100"/>
        </p:scale>
        <p:origin x="41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247F15-C639-435C-9868-AF38B9CD9F98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D24B96-6AA3-458F-8FE1-7E34021BFE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488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(Grey Backgroun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51577BD-9BF6-443C-B0FB-938C418D6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>
            <a:extLst>
              <a:ext uri="{FF2B5EF4-FFF2-40B4-BE49-F238E27FC236}">
                <a16:creationId xmlns:a16="http://schemas.microsoft.com/office/drawing/2014/main" id="{442A3F41-92E6-4A7C-8E9D-394D54CF98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18" y="5662614"/>
            <a:ext cx="397298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725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ullet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E25BE9D-8126-4FB8-A359-6D2EA49A08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254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trait image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305F356-910E-43AA-AEEB-6BCA0E80A8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768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(on grey backgroun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CF637B64-4793-4D00-8B0C-D7EFF9ABC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546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rap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AfC_PPT_Corporate_13A_backgrounds_2.eps">
            <a:extLst>
              <a:ext uri="{FF2B5EF4-FFF2-40B4-BE49-F238E27FC236}">
                <a16:creationId xmlns:a16="http://schemas.microsoft.com/office/drawing/2014/main" id="{79C53C9F-C71B-48B5-82E8-DC9CF92C2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40684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768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(on grey backgroun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BB0C7DE4-08C6-4DEC-91E9-444CCEB4A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EB3C347-40B0-4E52-9D92-0DB814717502}"/>
              </a:ext>
            </a:extLst>
          </p:cNvPr>
          <p:cNvCxnSpPr/>
          <p:nvPr/>
        </p:nvCxnSpPr>
        <p:spPr>
          <a:xfrm>
            <a:off x="4527551" y="3460750"/>
            <a:ext cx="3246967" cy="0"/>
          </a:xfrm>
          <a:prstGeom prst="line">
            <a:avLst/>
          </a:prstGeom>
          <a:ln w="9525" cmpd="sng">
            <a:solidFill>
              <a:srgbClr val="F4C23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8">
            <a:extLst>
              <a:ext uri="{FF2B5EF4-FFF2-40B4-BE49-F238E27FC236}">
                <a16:creationId xmlns:a16="http://schemas.microsoft.com/office/drawing/2014/main" id="{C8A006C0-7A89-4A72-BF83-6964545C3B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18" y="5662614"/>
            <a:ext cx="397298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466244" y="2627089"/>
            <a:ext cx="7263840" cy="780685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3600" b="1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337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7">
            <a:extLst>
              <a:ext uri="{FF2B5EF4-FFF2-40B4-BE49-F238E27FC236}">
                <a16:creationId xmlns:a16="http://schemas.microsoft.com/office/drawing/2014/main" id="{7D059F10-1249-4553-941E-AA0E4C4B486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40800" y="4206875"/>
            <a:ext cx="1280584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1B06D-53AB-4D19-8FB3-66FE7492C93B}" type="datetimeFigureOut">
              <a:rPr lang="en-US"/>
              <a:pPr>
                <a:defRPr/>
              </a:pPr>
              <a:t>4/20/2026</a:t>
            </a:fld>
            <a:endParaRPr lang="en-GB"/>
          </a:p>
        </p:txBody>
      </p:sp>
      <p:sp>
        <p:nvSpPr>
          <p:cNvPr id="5" name="Footer Placeholder 16">
            <a:extLst>
              <a:ext uri="{FF2B5EF4-FFF2-40B4-BE49-F238E27FC236}">
                <a16:creationId xmlns:a16="http://schemas.microsoft.com/office/drawing/2014/main" id="{7E7ECC3E-3CFB-4F41-BCC9-8BE2EC503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8">
            <a:extLst>
              <a:ext uri="{FF2B5EF4-FFF2-40B4-BE49-F238E27FC236}">
                <a16:creationId xmlns:a16="http://schemas.microsoft.com/office/drawing/2014/main" id="{689C63CF-86D5-4B4E-9948-2AAA85647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3451" y="1589"/>
            <a:ext cx="996949" cy="365125"/>
          </a:xfrm>
        </p:spPr>
        <p:txBody>
          <a:bodyPr/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8B8ED36-1FC1-405F-9E50-DC31985C07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0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C552280-DE3A-4DDF-B2EC-A5066D8C6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8508D-4D19-4F5A-9C77-BDBF73F4F750}" type="datetimeFigureOut">
              <a:rPr lang="en-US"/>
              <a:pPr>
                <a:defRPr/>
              </a:pPr>
              <a:t>4/20/2026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F74661A-3B6B-4FED-A410-2A0EAC51C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CEA4A07-1B4C-4A8D-AB7F-B82AE8C9B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94E44-F9CA-41B4-9A2E-A2980E39749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5619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9F33A7D-2468-434B-9653-2C6D93E81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FB314-4D94-4BCC-B3DE-1DBC331EAC28}" type="datetimeFigureOut">
              <a:rPr lang="en-US"/>
              <a:pPr>
                <a:defRPr/>
              </a:pPr>
              <a:t>4/20/2026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2EE211E-236F-44B8-B353-E714A8438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2462E71-09CA-4ABD-B6FC-DD597A081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60018-CCD4-4ADD-990B-4CD65545FE7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623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D9FC9B8-F308-469C-9FA0-B14C1C758CD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9D66757-D75F-4F4E-A5BD-541616F44E3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EDE28-7EB9-4005-B98A-BC9B809321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E5B00773-FC34-4631-A825-5C7A7A9DAE2E}" type="datetimeFigureOut">
              <a:rPr lang="en-US"/>
              <a:pPr>
                <a:defRPr/>
              </a:pPr>
              <a:t>4/20/2026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F8A25-9816-4FCA-8A2F-8F7E707C8C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6FCFEC-8A9F-48EC-8127-D69618A885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BB7F6E1-3475-49BF-8029-1F9B15A107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1364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9" r:id="rId8"/>
    <p:sldLayoutId id="214748367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leadershipupdate-rbwm.co.uk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leadershipupdate-rbwm.co.uk/core-training-programme-for-governors-and-clerk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elaine.norstrom@achievingforchildren.org.uk" TargetMode="Externa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>
            <a:extLst>
              <a:ext uri="{FF2B5EF4-FFF2-40B4-BE49-F238E27FC236}">
                <a16:creationId xmlns:a16="http://schemas.microsoft.com/office/drawing/2014/main" id="{752B53F3-02EF-4121-9ED7-FE9176D24B5A}"/>
              </a:ext>
            </a:extLst>
          </p:cNvPr>
          <p:cNvSpPr txBox="1">
            <a:spLocks/>
          </p:cNvSpPr>
          <p:nvPr/>
        </p:nvSpPr>
        <p:spPr>
          <a:xfrm>
            <a:off x="1524000" y="342901"/>
            <a:ext cx="9144000" cy="273367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6315C1F0-73E1-489A-83B4-DD9204EADA9B}"/>
              </a:ext>
            </a:extLst>
          </p:cNvPr>
          <p:cNvSpPr txBox="1">
            <a:spLocks/>
          </p:cNvSpPr>
          <p:nvPr/>
        </p:nvSpPr>
        <p:spPr>
          <a:xfrm>
            <a:off x="1419225" y="2754313"/>
            <a:ext cx="9144000" cy="67468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861309-54C7-6050-E46F-704112F4DF03}"/>
              </a:ext>
            </a:extLst>
          </p:cNvPr>
          <p:cNvSpPr txBox="1">
            <a:spLocks/>
          </p:cNvSpPr>
          <p:nvPr/>
        </p:nvSpPr>
        <p:spPr bwMode="auto">
          <a:xfrm>
            <a:off x="1291903" y="1047750"/>
            <a:ext cx="9271322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chemeClr val="bg1"/>
                </a:solidFill>
              </a:rPr>
              <a:t>Clerks’ &amp; Governance Professionals’ Briefing – April  2026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BDD9A164-3942-2547-10F5-3121AE832642}"/>
              </a:ext>
            </a:extLst>
          </p:cNvPr>
          <p:cNvSpPr txBox="1">
            <a:spLocks/>
          </p:cNvSpPr>
          <p:nvPr/>
        </p:nvSpPr>
        <p:spPr bwMode="auto">
          <a:xfrm>
            <a:off x="2603500" y="2881677"/>
            <a:ext cx="7488238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</a:rPr>
              <a:t>Wednesday 22</a:t>
            </a:r>
            <a:r>
              <a:rPr lang="en-GB" altLang="en-US" baseline="30000" dirty="0">
                <a:solidFill>
                  <a:schemeClr val="bg1"/>
                </a:solidFill>
              </a:rPr>
              <a:t>nd</a:t>
            </a:r>
            <a:r>
              <a:rPr lang="en-GB" altLang="en-US" dirty="0">
                <a:solidFill>
                  <a:schemeClr val="bg1"/>
                </a:solidFill>
              </a:rPr>
              <a:t> April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</a:rPr>
              <a:t>Thursday 23</a:t>
            </a:r>
            <a:r>
              <a:rPr lang="en-GB" altLang="en-US" baseline="30000" dirty="0">
                <a:solidFill>
                  <a:schemeClr val="bg1"/>
                </a:solidFill>
              </a:rPr>
              <a:t>rd</a:t>
            </a:r>
            <a:r>
              <a:rPr lang="en-GB" altLang="en-US" dirty="0">
                <a:solidFill>
                  <a:schemeClr val="bg1"/>
                </a:solidFill>
              </a:rPr>
              <a:t> April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altLang="en-US" dirty="0">
              <a:solidFill>
                <a:schemeClr val="bg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</a:rPr>
              <a:t>Clive Haines &amp; Vicky Brand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3CCE7B4E-9F32-57D0-992F-43203D66B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" y="5690188"/>
            <a:ext cx="5570220" cy="112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8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987BC-41E2-C16D-9CB3-DAEECB6F94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AFFE92-5087-CA5E-8DA3-6C044334DC0D}"/>
              </a:ext>
            </a:extLst>
          </p:cNvPr>
          <p:cNvSpPr txBox="1">
            <a:spLocks/>
          </p:cNvSpPr>
          <p:nvPr/>
        </p:nvSpPr>
        <p:spPr bwMode="auto">
          <a:xfrm>
            <a:off x="1726148" y="2589817"/>
            <a:ext cx="8739704" cy="1361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None/>
            </a:pPr>
            <a:r>
              <a:rPr lang="en-GB" altLang="en-US" sz="6000" b="1" dirty="0">
                <a:ln w="22225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Amasis MT Pro Black" panose="02040A04050005020304" pitchFamily="18" charset="0"/>
                <a:cs typeface="Aldhabi" panose="01000000000000000000" pitchFamily="2" charset="-78"/>
              </a:rPr>
              <a:t>Welcome!</a:t>
            </a: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85504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656AB-1FC5-378C-A94C-CC7487BF0B94}"/>
              </a:ext>
            </a:extLst>
          </p:cNvPr>
          <p:cNvSpPr txBox="1">
            <a:spLocks/>
          </p:cNvSpPr>
          <p:nvPr/>
        </p:nvSpPr>
        <p:spPr>
          <a:xfrm>
            <a:off x="599441" y="-434255"/>
            <a:ext cx="6765214" cy="27583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2800" b="1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FDCAFA-26D5-9795-5D6D-D89CC0B0D8FC}"/>
              </a:ext>
            </a:extLst>
          </p:cNvPr>
          <p:cNvSpPr txBox="1">
            <a:spLocks/>
          </p:cNvSpPr>
          <p:nvPr/>
        </p:nvSpPr>
        <p:spPr bwMode="auto">
          <a:xfrm>
            <a:off x="599441" y="1676970"/>
            <a:ext cx="10900026" cy="6057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800"/>
              </a:spcAft>
              <a:buClr>
                <a:schemeClr val="tx2"/>
              </a:buClr>
            </a:pPr>
            <a:r>
              <a:rPr lang="en-GB" altLang="en-US" sz="2200" dirty="0"/>
              <a:t>Welcome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chemeClr val="tx2"/>
              </a:buClr>
            </a:pPr>
            <a:r>
              <a:rPr lang="en-GB" altLang="en-US" sz="2200" dirty="0"/>
              <a:t>Leadership Update for April 2026 - Highlights</a:t>
            </a:r>
          </a:p>
          <a:p>
            <a:pPr>
              <a:spcBef>
                <a:spcPts val="0"/>
              </a:spcBef>
              <a:spcAft>
                <a:spcPts val="1800"/>
              </a:spcAft>
              <a:buClr>
                <a:schemeClr val="tx2"/>
              </a:buClr>
            </a:pPr>
            <a:r>
              <a:rPr lang="en-GB" altLang="en-US" sz="2200" dirty="0"/>
              <a:t>Governance Training </a:t>
            </a:r>
          </a:p>
          <a:p>
            <a:pPr eaLnBrk="1" hangingPunct="1">
              <a:spcBef>
                <a:spcPts val="0"/>
              </a:spcBef>
              <a:spcAft>
                <a:spcPts val="1800"/>
              </a:spcAft>
              <a:buClr>
                <a:schemeClr val="tx2"/>
              </a:buClr>
            </a:pPr>
            <a:r>
              <a:rPr lang="en-GB" altLang="en-US" sz="2200" dirty="0"/>
              <a:t>Summer term governance activity </a:t>
            </a:r>
          </a:p>
          <a:p>
            <a:pPr eaLnBrk="1" hangingPunct="1">
              <a:spcBef>
                <a:spcPts val="0"/>
              </a:spcBef>
              <a:spcAft>
                <a:spcPts val="1800"/>
              </a:spcAft>
              <a:buClr>
                <a:schemeClr val="tx2"/>
              </a:buClr>
            </a:pPr>
            <a:r>
              <a:rPr lang="en-GB" altLang="en-US" sz="2200" dirty="0"/>
              <a:t>Prevent Training/ Working Together Safeguard Children </a:t>
            </a:r>
          </a:p>
          <a:p>
            <a:pPr eaLnBrk="1" hangingPunct="1">
              <a:spcBef>
                <a:spcPts val="0"/>
              </a:spcBef>
              <a:spcAft>
                <a:spcPts val="1800"/>
              </a:spcAft>
              <a:buClr>
                <a:schemeClr val="tx2"/>
              </a:buClr>
            </a:pPr>
            <a:r>
              <a:rPr lang="en-GB" altLang="en-US" sz="2200" dirty="0"/>
              <a:t>Discussion forum… and questions</a:t>
            </a:r>
            <a:br>
              <a:rPr lang="en-GB" altLang="en-US" sz="2200" dirty="0">
                <a:highlight>
                  <a:srgbClr val="FFFF00"/>
                </a:highlight>
              </a:rPr>
            </a:br>
            <a:br>
              <a:rPr lang="en-GB" altLang="en-US" sz="2400" dirty="0">
                <a:highlight>
                  <a:srgbClr val="FFFF00"/>
                </a:highlight>
              </a:rPr>
            </a:br>
            <a:endParaRPr lang="en-GB" altLang="en-US" sz="24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9612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74F29D1-DF81-FF82-B7FA-13B5A5A99E83}"/>
              </a:ext>
            </a:extLst>
          </p:cNvPr>
          <p:cNvSpPr txBox="1">
            <a:spLocks/>
          </p:cNvSpPr>
          <p:nvPr/>
        </p:nvSpPr>
        <p:spPr>
          <a:xfrm>
            <a:off x="796760" y="295332"/>
            <a:ext cx="6335713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2800" b="1" dirty="0"/>
              <a:t>NEW LOOK LEADERSHIP UPDATE – September 2026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B322814-C358-0EEB-839E-DEB359F0B3C3}"/>
              </a:ext>
            </a:extLst>
          </p:cNvPr>
          <p:cNvSpPr txBox="1">
            <a:spLocks/>
          </p:cNvSpPr>
          <p:nvPr/>
        </p:nvSpPr>
        <p:spPr bwMode="auto">
          <a:xfrm>
            <a:off x="7985902" y="2038966"/>
            <a:ext cx="3999621" cy="19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Clr>
                <a:schemeClr val="tx2"/>
              </a:buClr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hlinkClick r:id="rId2"/>
              </a:rPr>
              <a:t>www.leadershipupdate-rbwm.co.uk/</a:t>
            </a:r>
            <a:endParaRPr lang="en-GB" altLang="en-US" sz="2000" dirty="0"/>
          </a:p>
          <a:p>
            <a:pPr marL="0" indent="0" eaLnBrk="1" hangingPunct="1">
              <a:buClr>
                <a:schemeClr val="tx2"/>
              </a:buClr>
              <a:buFont typeface="Arial" panose="020B0604020202020204" pitchFamily="34" charset="0"/>
              <a:buNone/>
              <a:defRPr/>
            </a:pPr>
            <a:endParaRPr lang="en-GB" altLang="en-US" sz="2000" dirty="0"/>
          </a:p>
          <a:p>
            <a:pPr marL="0" indent="0" eaLnBrk="1" hangingPunct="1">
              <a:buClr>
                <a:schemeClr val="tx2"/>
              </a:buClr>
              <a:buFont typeface="Arial" panose="020B0604020202020204" pitchFamily="34" charset="0"/>
              <a:buNone/>
              <a:defRPr/>
            </a:pPr>
            <a:r>
              <a:rPr lang="en-GB" altLang="en-US" sz="2000" dirty="0"/>
              <a:t>The Leadership Update Word Document will be circulated following the briefings.  It can also be downloaded from</a:t>
            </a:r>
            <a:r>
              <a:rPr lang="en-GB" altLang="en-US" sz="2000" b="1" dirty="0"/>
              <a:t>:</a:t>
            </a:r>
          </a:p>
          <a:p>
            <a:pPr marL="0" indent="0" eaLnBrk="1" hangingPunct="1">
              <a:buClr>
                <a:schemeClr val="tx2"/>
              </a:buClr>
              <a:buFont typeface="Arial" panose="020B0604020202020204" pitchFamily="34" charset="0"/>
              <a:buNone/>
              <a:defRPr/>
            </a:pPr>
            <a:endParaRPr lang="en-GB" altLang="en-US" sz="2000" b="1" dirty="0"/>
          </a:p>
          <a:p>
            <a:pPr marL="0" indent="0" eaLnBrk="1" hangingPunct="1">
              <a:buClr>
                <a:schemeClr val="tx2"/>
              </a:buClr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D10C33-68F3-F0B0-15DB-01498D7C95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477" y="1520890"/>
            <a:ext cx="7747106" cy="402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54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656AB-1FC5-378C-A94C-CC7487BF0B94}"/>
              </a:ext>
            </a:extLst>
          </p:cNvPr>
          <p:cNvSpPr txBox="1">
            <a:spLocks/>
          </p:cNvSpPr>
          <p:nvPr/>
        </p:nvSpPr>
        <p:spPr>
          <a:xfrm>
            <a:off x="611560" y="295332"/>
            <a:ext cx="10770815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2800" b="1" dirty="0"/>
              <a:t>Governance and clerking training schedule for 2025/26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0D26B3-F2F5-B14E-345B-E2CE04508F97}"/>
              </a:ext>
            </a:extLst>
          </p:cNvPr>
          <p:cNvSpPr txBox="1"/>
          <p:nvPr/>
        </p:nvSpPr>
        <p:spPr>
          <a:xfrm>
            <a:off x="714198" y="6117314"/>
            <a:ext cx="11230754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hlinkClick r:id="rId2"/>
              </a:rPr>
              <a:t>https://www.leadershipupdate-rbwm.co.uk/core-training-programme-for-governors-and-clerks/</a:t>
            </a:r>
            <a:endParaRPr lang="en-GB" sz="2000" dirty="0"/>
          </a:p>
          <a:p>
            <a:r>
              <a:rPr lang="en-US" dirty="0"/>
              <a:t> </a:t>
            </a:r>
            <a:endParaRPr lang="en-GB" dirty="0"/>
          </a:p>
          <a:p>
            <a:endParaRPr lang="en-GB" sz="2000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3EBAF9-325B-A803-CD4B-7F588624B3DD}"/>
              </a:ext>
            </a:extLst>
          </p:cNvPr>
          <p:cNvSpPr txBox="1"/>
          <p:nvPr/>
        </p:nvSpPr>
        <p:spPr>
          <a:xfrm>
            <a:off x="864158" y="1668026"/>
            <a:ext cx="367769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whole year is planned with a few spaces to respond to changes, particularly Ofsted.</a:t>
            </a:r>
          </a:p>
          <a:p>
            <a:endParaRPr lang="en-US" dirty="0"/>
          </a:p>
          <a:p>
            <a:r>
              <a:rPr lang="en-US" dirty="0"/>
              <a:t>Please also note Educational Leadership Forum dates have also been included for Chairs.</a:t>
            </a:r>
            <a:endParaRPr lang="en-GB" dirty="0"/>
          </a:p>
        </p:txBody>
      </p:sp>
      <p:pic>
        <p:nvPicPr>
          <p:cNvPr id="7" name="Picture 6" descr="A close-up of a schedule&#10;&#10;AI-generated content may be incorrect.">
            <a:extLst>
              <a:ext uri="{FF2B5EF4-FFF2-40B4-BE49-F238E27FC236}">
                <a16:creationId xmlns:a16="http://schemas.microsoft.com/office/drawing/2014/main" id="{C432A4A3-483F-8311-3A11-9F11AEFBBE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2400" y="1257300"/>
            <a:ext cx="6441266" cy="1523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FADB14-CC76-E0E8-F026-1150905416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7152" y="2781300"/>
            <a:ext cx="3934775" cy="30542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216084-FEA3-91E1-4A98-B93EE8D13099}"/>
              </a:ext>
            </a:extLst>
          </p:cNvPr>
          <p:cNvSpPr txBox="1"/>
          <p:nvPr/>
        </p:nvSpPr>
        <p:spPr>
          <a:xfrm>
            <a:off x="1029903" y="3830855"/>
            <a:ext cx="50660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BOOKING TRAINING</a:t>
            </a:r>
            <a:endParaRPr lang="en-US" dirty="0"/>
          </a:p>
          <a:p>
            <a:r>
              <a:rPr lang="en-US" dirty="0"/>
              <a:t>Please complete and return booking forms to Elaine Norstrom; </a:t>
            </a:r>
            <a:r>
              <a:rPr lang="en-US" u="sng" dirty="0">
                <a:hlinkClick r:id="rId5"/>
              </a:rPr>
              <a:t>elaine.norstrom@achievingforchildren.org.uk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dirty="0"/>
              <a:t>The form can be found below the training schedule on Leadership Update.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623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780D26B3-F2F5-B14E-345B-E2CE04508F97}"/>
              </a:ext>
            </a:extLst>
          </p:cNvPr>
          <p:cNvSpPr txBox="1"/>
          <p:nvPr/>
        </p:nvSpPr>
        <p:spPr>
          <a:xfrm>
            <a:off x="611560" y="1330466"/>
            <a:ext cx="11710918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/>
              <a:t>Wednesday 29</a:t>
            </a:r>
            <a:r>
              <a:rPr lang="en-GB" sz="2200" baseline="30000" dirty="0"/>
              <a:t>th</a:t>
            </a:r>
            <a:r>
              <a:rPr lang="en-GB" sz="2200" dirty="0"/>
              <a:t> April – Head Teacher Appraisal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/>
              <a:t> Wednesday 6</a:t>
            </a:r>
            <a:r>
              <a:rPr lang="en-GB" sz="2200" baseline="30000" dirty="0"/>
              <a:t>th</a:t>
            </a:r>
            <a:r>
              <a:rPr lang="en-GB" sz="2200" dirty="0"/>
              <a:t> May  - New Governors Induction Part 1 – Strategic Leadership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/>
              <a:t>Wednesday 13</a:t>
            </a:r>
            <a:r>
              <a:rPr lang="en-GB" sz="2200" baseline="30000" dirty="0"/>
              <a:t>th</a:t>
            </a:r>
            <a:r>
              <a:rPr lang="en-GB" sz="2200" dirty="0"/>
              <a:t> May - New Governors Induction Part 2 – The Support and Challenge Role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/>
              <a:t>Wednesday 20</a:t>
            </a:r>
            <a:r>
              <a:rPr lang="en-GB" sz="2200" baseline="30000" dirty="0"/>
              <a:t>th</a:t>
            </a:r>
            <a:r>
              <a:rPr lang="en-GB" sz="2200" dirty="0"/>
              <a:t> May -  New Governors Induction Part 3 – Accountability in School Governance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/>
              <a:t>Wednesday 3</a:t>
            </a:r>
            <a:r>
              <a:rPr lang="en-GB" sz="2200" baseline="30000" dirty="0"/>
              <a:t>rd</a:t>
            </a:r>
            <a:r>
              <a:rPr lang="en-GB" sz="2200" dirty="0"/>
              <a:t> June – New Governors Induction Part  4 – Safeguarding: the governors role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/>
              <a:t>Wednesday 10</a:t>
            </a:r>
            <a:r>
              <a:rPr lang="en-GB" sz="2200" baseline="30000" dirty="0"/>
              <a:t>th</a:t>
            </a:r>
            <a:r>
              <a:rPr lang="en-GB" sz="2200" dirty="0"/>
              <a:t> June – Modern Governance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/>
              <a:t>Wednesday 17</a:t>
            </a:r>
            <a:r>
              <a:rPr lang="en-GB" sz="2200" baseline="30000" dirty="0"/>
              <a:t>th</a:t>
            </a:r>
            <a:r>
              <a:rPr lang="en-GB" sz="2200" dirty="0"/>
              <a:t> June – SEND Governance (Delivered by Anne Bishop Area SENCo)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/>
              <a:t>Wednesday 24</a:t>
            </a:r>
            <a:r>
              <a:rPr lang="en-GB" sz="2200" baseline="30000" dirty="0"/>
              <a:t>th</a:t>
            </a:r>
            <a:r>
              <a:rPr lang="en-GB" sz="2200" dirty="0"/>
              <a:t> June –  tbc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/>
              <a:t>Wednesday 1</a:t>
            </a:r>
            <a:r>
              <a:rPr lang="en-GB" sz="2200" baseline="30000" dirty="0"/>
              <a:t>st</a:t>
            </a:r>
            <a:r>
              <a:rPr lang="en-GB" sz="2200" dirty="0"/>
              <a:t> July - Chairs and Clerks/Governance Professionals Joint Surgery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/>
              <a:t>Wednesday 8</a:t>
            </a:r>
            <a:r>
              <a:rPr lang="en-GB" sz="2200" baseline="30000" dirty="0"/>
              <a:t>th</a:t>
            </a:r>
            <a:r>
              <a:rPr lang="en-GB" sz="2200" dirty="0"/>
              <a:t> July - tbc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/>
              <a:t>Friday 10</a:t>
            </a:r>
            <a:r>
              <a:rPr lang="en-GB" sz="2200" baseline="30000" dirty="0"/>
              <a:t>th</a:t>
            </a:r>
            <a:r>
              <a:rPr lang="en-GB" sz="2200" dirty="0"/>
              <a:t> July – Education Leadership Forum – Chairs of Governors (RBWM Schools) </a:t>
            </a:r>
            <a:endParaRPr lang="en-GB" sz="2200" i="1" dirty="0"/>
          </a:p>
          <a:p>
            <a:pPr>
              <a:spcAft>
                <a:spcPts val="600"/>
              </a:spcAft>
            </a:pPr>
            <a:r>
              <a:rPr lang="en-GB" sz="2200" i="1" dirty="0"/>
              <a:t>Education Leadership Forum (chairs of schools in RBWM are invited) – </a:t>
            </a:r>
            <a:r>
              <a:rPr lang="en-GB" sz="2200" i="1" dirty="0">
                <a:solidFill>
                  <a:srgbClr val="FF0000"/>
                </a:solidFill>
              </a:rPr>
              <a:t>Friday 10</a:t>
            </a:r>
            <a:r>
              <a:rPr lang="en-GB" sz="2200" i="1" baseline="30000" dirty="0">
                <a:solidFill>
                  <a:srgbClr val="FF0000"/>
                </a:solidFill>
              </a:rPr>
              <a:t>th</a:t>
            </a:r>
            <a:r>
              <a:rPr lang="en-GB" sz="2200" i="1" dirty="0">
                <a:solidFill>
                  <a:srgbClr val="FF0000"/>
                </a:solidFill>
              </a:rPr>
              <a:t> July 2026 at Moor Hall Cookham 9am.</a:t>
            </a:r>
          </a:p>
          <a:p>
            <a:endParaRPr lang="en-GB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A186B5-1E7E-694E-2609-09AB12CBCA22}"/>
              </a:ext>
            </a:extLst>
          </p:cNvPr>
          <p:cNvSpPr txBox="1">
            <a:spLocks/>
          </p:cNvSpPr>
          <p:nvPr/>
        </p:nvSpPr>
        <p:spPr>
          <a:xfrm>
            <a:off x="611560" y="295332"/>
            <a:ext cx="10770815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2800" b="1" dirty="0"/>
              <a:t>Governance and clerking training schedule for summer 2026</a:t>
            </a:r>
          </a:p>
        </p:txBody>
      </p:sp>
    </p:spTree>
    <p:extLst>
      <p:ext uri="{BB962C8B-B14F-4D97-AF65-F5344CB8AC3E}">
        <p14:creationId xmlns:p14="http://schemas.microsoft.com/office/powerpoint/2010/main" val="217021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656AB-1FC5-378C-A94C-CC7487BF0B94}"/>
              </a:ext>
            </a:extLst>
          </p:cNvPr>
          <p:cNvSpPr txBox="1">
            <a:spLocks/>
          </p:cNvSpPr>
          <p:nvPr/>
        </p:nvSpPr>
        <p:spPr>
          <a:xfrm>
            <a:off x="611560" y="295332"/>
            <a:ext cx="8497716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2800" b="1" dirty="0"/>
              <a:t>Summer term governance 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FDCAFA-26D5-9795-5D6D-D89CC0B0D8FC}"/>
              </a:ext>
            </a:extLst>
          </p:cNvPr>
          <p:cNvSpPr txBox="1">
            <a:spLocks/>
          </p:cNvSpPr>
          <p:nvPr/>
        </p:nvSpPr>
        <p:spPr bwMode="auto">
          <a:xfrm>
            <a:off x="611560" y="1050844"/>
            <a:ext cx="11580440" cy="55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/>
              <a:t>Governance business</a:t>
            </a:r>
          </a:p>
          <a:p>
            <a:pPr lvl="0"/>
            <a:r>
              <a:rPr lang="en-GB" sz="2400" dirty="0"/>
              <a:t>Record meeting attendance</a:t>
            </a:r>
          </a:p>
          <a:p>
            <a:pPr lvl="0"/>
            <a:r>
              <a:rPr lang="en-GB" sz="2400" dirty="0"/>
              <a:t>Interests to be declared (ongoing and in meetings in relation to the agenda)</a:t>
            </a:r>
          </a:p>
          <a:p>
            <a:pPr lvl="0"/>
            <a:r>
              <a:rPr lang="en-GB" sz="2400" dirty="0"/>
              <a:t>Minutes from previous meeting to be approved at next meeting</a:t>
            </a:r>
          </a:p>
          <a:p>
            <a:pPr lvl="0"/>
            <a:r>
              <a:rPr lang="en-GB" sz="2400" dirty="0"/>
              <a:t>Reporting on any actions re vacancies and upcoming ends of terms of office</a:t>
            </a:r>
          </a:p>
          <a:p>
            <a:pPr lvl="0"/>
            <a:r>
              <a:rPr lang="en-GB" sz="2400" dirty="0"/>
              <a:t>Address and update rolling action log</a:t>
            </a:r>
          </a:p>
          <a:p>
            <a:pPr lvl="0"/>
            <a:r>
              <a:rPr lang="en-GB" sz="2400" dirty="0"/>
              <a:t>Ongoing monitoring of governor CPD attended (ask for reports)</a:t>
            </a:r>
          </a:p>
          <a:p>
            <a:pPr lvl="0"/>
            <a:r>
              <a:rPr lang="en-GB" sz="2400" dirty="0"/>
              <a:t>Ongoing monitoring of governor section of website and GIAS</a:t>
            </a:r>
          </a:p>
          <a:p>
            <a:pPr lvl="0"/>
            <a:r>
              <a:rPr lang="en-GB" sz="2400" dirty="0"/>
              <a:t>Clerk’s report from May clerks’ briefing and circulate Leadership Update</a:t>
            </a:r>
          </a:p>
          <a:p>
            <a:pPr lvl="0"/>
            <a:r>
              <a:rPr lang="en-GB" sz="2400" dirty="0"/>
              <a:t>T6 additions….</a:t>
            </a:r>
          </a:p>
          <a:p>
            <a:pPr lvl="0"/>
            <a:r>
              <a:rPr lang="en-GB" sz="2400" dirty="0"/>
              <a:t>Review of the year’s governance - self-evaluation and development planning</a:t>
            </a:r>
          </a:p>
          <a:p>
            <a:r>
              <a:rPr lang="en-GB" sz="2400" dirty="0"/>
              <a:t>Agree next year’s meeting schedule</a:t>
            </a:r>
            <a:br>
              <a:rPr lang="en-GB" sz="2400" dirty="0"/>
            </a:b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 eaLnBrk="1" hangingPunct="1">
              <a:spcBef>
                <a:spcPts val="600"/>
              </a:spcBef>
              <a:spcAft>
                <a:spcPts val="400"/>
              </a:spcAft>
              <a:buClr>
                <a:schemeClr val="tx2"/>
              </a:buClr>
              <a:buNone/>
            </a:pPr>
            <a:endParaRPr lang="en-GB" alt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134326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BC783B1-0A32-C8DE-C5DB-470FD84F8FFB}"/>
              </a:ext>
            </a:extLst>
          </p:cNvPr>
          <p:cNvSpPr txBox="1"/>
          <p:nvPr/>
        </p:nvSpPr>
        <p:spPr>
          <a:xfrm>
            <a:off x="444760" y="978188"/>
            <a:ext cx="11747240" cy="553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/>
              <a:t>Key Priority focus</a:t>
            </a:r>
          </a:p>
          <a:p>
            <a:pPr lvl="0"/>
            <a:r>
              <a:rPr lang="en-GB" sz="2400" dirty="0"/>
              <a:t>Receive a Headteacher’s report </a:t>
            </a:r>
          </a:p>
          <a:p>
            <a:pPr lvl="0"/>
            <a:r>
              <a:rPr lang="en-GB" sz="2400" dirty="0"/>
              <a:t>Receive other school reports (subject leaders, external moderation, end of Spring term data, survey results etc)</a:t>
            </a:r>
          </a:p>
          <a:p>
            <a:pPr lvl="0"/>
            <a:r>
              <a:rPr lang="en-GB" sz="2400" dirty="0"/>
              <a:t>Monitor progress against key priorities/ targets set /  School development plan</a:t>
            </a:r>
          </a:p>
          <a:p>
            <a:pPr lvl="0"/>
            <a:r>
              <a:rPr lang="en-GB" sz="2400" dirty="0"/>
              <a:t>Receive committee minutes/headlines and governor visit reports</a:t>
            </a:r>
          </a:p>
          <a:p>
            <a:r>
              <a:rPr lang="en-GB" sz="2400" dirty="0"/>
              <a:t> </a:t>
            </a:r>
          </a:p>
          <a:p>
            <a:r>
              <a:rPr lang="en-GB" sz="2400" dirty="0"/>
              <a:t>What do the reports and data tell us?</a:t>
            </a:r>
          </a:p>
          <a:p>
            <a:r>
              <a:rPr lang="en-GB" sz="2400" dirty="0"/>
              <a:t>TRIANGULATION</a:t>
            </a:r>
          </a:p>
          <a:p>
            <a:endParaRPr lang="en-GB" sz="2400" dirty="0"/>
          </a:p>
          <a:p>
            <a:r>
              <a:rPr lang="en-GB" sz="2200" u="sng" dirty="0"/>
              <a:t>Term 6 additions….</a:t>
            </a:r>
          </a:p>
          <a:p>
            <a:r>
              <a:rPr lang="en-GB" sz="2400" dirty="0"/>
              <a:t>Celebrate the successes of the year.  </a:t>
            </a:r>
          </a:p>
          <a:p>
            <a:r>
              <a:rPr lang="en-GB" sz="2400" dirty="0"/>
              <a:t>Likely key priorities for the next year?</a:t>
            </a:r>
          </a:p>
          <a:p>
            <a:endParaRPr lang="en-GB" sz="2200" b="1" dirty="0"/>
          </a:p>
          <a:p>
            <a:r>
              <a:rPr lang="en-GB" sz="22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3306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33FE95B-5619-CC15-22E0-A179CC528043}"/>
              </a:ext>
            </a:extLst>
          </p:cNvPr>
          <p:cNvSpPr txBox="1"/>
          <p:nvPr/>
        </p:nvSpPr>
        <p:spPr>
          <a:xfrm>
            <a:off x="939338" y="307571"/>
            <a:ext cx="9975273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/>
              <a:t>Policies</a:t>
            </a:r>
          </a:p>
          <a:p>
            <a:endParaRPr lang="en-GB" sz="2200" b="1" dirty="0"/>
          </a:p>
          <a:p>
            <a:pPr lvl="0"/>
            <a:r>
              <a:rPr lang="en-GB" sz="2400" dirty="0"/>
              <a:t>Policy review as per school’s policy cycle - approval by FGB or delegated to committee as per terms of reference</a:t>
            </a:r>
          </a:p>
          <a:p>
            <a:pPr lvl="0"/>
            <a:r>
              <a:rPr lang="en-GB" sz="2400" dirty="0"/>
              <a:t>Monitoring trends/groups: Attendance, Exclusions, Behaviour, H&amp;S etc - is school policy embedded and having impact?</a:t>
            </a:r>
          </a:p>
          <a:p>
            <a:pPr lvl="0"/>
            <a:r>
              <a:rPr lang="en-GB" sz="2400" dirty="0"/>
              <a:t>Safeguarding - a standing item?</a:t>
            </a:r>
          </a:p>
          <a:p>
            <a:pPr lvl="0"/>
            <a:endParaRPr lang="en-GB" dirty="0"/>
          </a:p>
          <a:p>
            <a:r>
              <a:rPr lang="en-GB" b="1" dirty="0"/>
              <a:t>Term 6 additions….</a:t>
            </a:r>
          </a:p>
          <a:p>
            <a:pPr lvl="0"/>
            <a:r>
              <a:rPr lang="en-GB" sz="2400" dirty="0"/>
              <a:t>Safeguarding governor annual report to the GB (minimum annual)</a:t>
            </a:r>
          </a:p>
          <a:p>
            <a:pPr lvl="0"/>
            <a:r>
              <a:rPr lang="en-GB" sz="2400" dirty="0"/>
              <a:t>Looked After Children - designated teacher’s annual report to the GB</a:t>
            </a:r>
          </a:p>
          <a:p>
            <a:pPr lvl="0"/>
            <a:r>
              <a:rPr lang="en-GB" sz="2400" dirty="0"/>
              <a:t>DPO - annual report to the GB</a:t>
            </a:r>
          </a:p>
          <a:p>
            <a:pPr lvl="0"/>
            <a:r>
              <a:rPr lang="en-GB" sz="2400" dirty="0"/>
              <a:t>Sports Premium Report (must be on school website by end of July) </a:t>
            </a:r>
          </a:p>
          <a:p>
            <a:pPr lvl="0"/>
            <a:r>
              <a:rPr lang="en-GB" sz="2400" dirty="0"/>
              <a:t>Policy review per school’s policy cycle - approval by FGB or delegated to committee as per terms of reference</a:t>
            </a:r>
          </a:p>
          <a:p>
            <a:pPr lvl="0"/>
            <a:r>
              <a:rPr lang="en-GB" sz="2400" dirty="0"/>
              <a:t>Monitoring trends/groups: Attendance, Exclusions, Behaviour, H&amp;S etc - is school policy embedded and having +</a:t>
            </a:r>
            <a:r>
              <a:rPr lang="en-GB" sz="2400" dirty="0" err="1"/>
              <a:t>ve</a:t>
            </a:r>
            <a:r>
              <a:rPr lang="en-GB" sz="2400" dirty="0"/>
              <a:t> impact?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027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435E96-9344-3A87-D11F-1AFBA887BEFF}"/>
              </a:ext>
            </a:extLst>
          </p:cNvPr>
          <p:cNvSpPr txBox="1"/>
          <p:nvPr/>
        </p:nvSpPr>
        <p:spPr>
          <a:xfrm>
            <a:off x="595223" y="89625"/>
            <a:ext cx="11487920" cy="75405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300" b="1" dirty="0"/>
              <a:t>Likely Summer term activities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/>
              <a:t>Maintained: Budget plan approval (1 year and 3 year plan) - RBWM deadline mid-end of May.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/>
              <a:t>Committee meetings and governor visits - monitoring key priorities and estate/resources/statutory compliance (written governor visit reports)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/>
              <a:t>Safeguarding Governor visit - preparing the annual SG report to the GB</a:t>
            </a:r>
          </a:p>
          <a:p>
            <a:r>
              <a:rPr lang="en-GB" sz="2200" b="1" dirty="0"/>
              <a:t>Likely end of year activities</a:t>
            </a:r>
            <a:endParaRPr lang="en-GB" sz="22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/>
              <a:t>Possibly - leaving events, summer school fairs &amp; events and celebrations (governor attendance maybe)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200" dirty="0"/>
          </a:p>
          <a:p>
            <a:r>
              <a:rPr lang="en-GB" sz="2200" dirty="0"/>
              <a:t> </a:t>
            </a:r>
            <a:r>
              <a:rPr lang="en-GB" sz="2200" b="1" dirty="0"/>
              <a:t>Academies (additional)</a:t>
            </a:r>
            <a:endParaRPr lang="en-GB" sz="22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b="1" dirty="0"/>
              <a:t> </a:t>
            </a:r>
            <a:r>
              <a:rPr lang="en-GB" sz="2200" dirty="0"/>
              <a:t>Budget planning including financial benchmarking, review of SLAs etc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/>
              <a:t>Audited financial statements to Companies House (for financial year end 31</a:t>
            </a:r>
            <a:r>
              <a:rPr lang="en-GB" sz="2200" baseline="30000" dirty="0"/>
              <a:t>st</a:t>
            </a:r>
            <a:r>
              <a:rPr lang="en-GB" sz="2200" dirty="0"/>
              <a:t> Aug the deadline is 31</a:t>
            </a:r>
            <a:r>
              <a:rPr lang="en-GB" sz="2200" baseline="30000" dirty="0"/>
              <a:t>st</a:t>
            </a:r>
            <a:r>
              <a:rPr lang="en-GB" sz="2200" dirty="0"/>
              <a:t> May)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Annual review of risk register</a:t>
            </a:r>
          </a:p>
          <a:p>
            <a:r>
              <a:rPr lang="en-GB" sz="2200" b="1" dirty="0"/>
              <a:t> End of year…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/>
              <a:t>Approve budget plan for the next academic year.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/>
              <a:t>Budget Forecast Return submissions to ESFA by end July (proforma goes live in June)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/>
              <a:t>Annual review of risk register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/>
              <a:t>Review upcoming changes to Academies Handbook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  <a:p>
            <a:pPr lvl="0"/>
            <a:endParaRPr lang="en-GB" sz="2000" dirty="0"/>
          </a:p>
          <a:p>
            <a:endParaRPr lang="en-GB" sz="2300" dirty="0"/>
          </a:p>
        </p:txBody>
      </p:sp>
    </p:spTree>
    <p:extLst>
      <p:ext uri="{BB962C8B-B14F-4D97-AF65-F5344CB8AC3E}">
        <p14:creationId xmlns:p14="http://schemas.microsoft.com/office/powerpoint/2010/main" val="300706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D5A02DA-1F9C-9DD0-125D-3425432D92FF}"/>
              </a:ext>
            </a:extLst>
          </p:cNvPr>
          <p:cNvSpPr txBox="1"/>
          <p:nvPr/>
        </p:nvSpPr>
        <p:spPr>
          <a:xfrm>
            <a:off x="864524" y="579180"/>
            <a:ext cx="10199716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Prevent Duty Training/Safeguarding Policy Update (WTTSC)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https://www.support-people-susceptible-to-radicalisation.service.gov.uk/portal#awareness-course</a:t>
            </a:r>
          </a:p>
          <a:p>
            <a:endParaRPr lang="en-GB" sz="2400" dirty="0"/>
          </a:p>
          <a:p>
            <a:r>
              <a:rPr lang="en-GB" sz="2400" dirty="0"/>
              <a:t>This training from GOV.UK is free to complete and takes approximately 30 minutes. Upon completion, a certificate can be printed.</a:t>
            </a:r>
          </a:p>
          <a:p>
            <a:r>
              <a:rPr lang="en-GB" sz="2400" dirty="0"/>
              <a:t>All governors should complete some form of Prevent training, whether through this online module or your respective schools.</a:t>
            </a:r>
          </a:p>
          <a:p>
            <a:endParaRPr lang="en-GB" sz="2400" dirty="0"/>
          </a:p>
          <a:p>
            <a:r>
              <a:rPr lang="en-GB" sz="2400" b="1" dirty="0"/>
              <a:t>Working Together to Safeguard Children </a:t>
            </a:r>
            <a:r>
              <a:rPr lang="en-GB" sz="2400" dirty="0"/>
              <a:t>has some recent updates and your school policies will need to reflect this with the dates within the schools Safeguarding Policy.</a:t>
            </a:r>
          </a:p>
        </p:txBody>
      </p:sp>
    </p:spTree>
    <p:extLst>
      <p:ext uri="{BB962C8B-B14F-4D97-AF65-F5344CB8AC3E}">
        <p14:creationId xmlns:p14="http://schemas.microsoft.com/office/powerpoint/2010/main" val="12259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777576-9853-5E8C-6B30-251FFEF92D17}"/>
              </a:ext>
            </a:extLst>
          </p:cNvPr>
          <p:cNvSpPr txBox="1">
            <a:spLocks/>
          </p:cNvSpPr>
          <p:nvPr/>
        </p:nvSpPr>
        <p:spPr bwMode="auto">
          <a:xfrm>
            <a:off x="1312080" y="1342834"/>
            <a:ext cx="8739704" cy="1778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None/>
            </a:pPr>
            <a:r>
              <a:rPr lang="en-GB" altLang="en-US" sz="6000" b="1" dirty="0">
                <a:ln w="22225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Amasis MT Pro Black" panose="02040A04050005020304" pitchFamily="18" charset="0"/>
                <a:cs typeface="Aldhabi" panose="01000000000000000000" pitchFamily="2" charset="-78"/>
              </a:rPr>
              <a:t>Discussion forum </a:t>
            </a:r>
          </a:p>
          <a:p>
            <a:pPr marL="0" indent="0" algn="ctr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None/>
            </a:pPr>
            <a:r>
              <a:rPr lang="en-GB" altLang="en-US" sz="6000" b="1" dirty="0">
                <a:ln w="22225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Amasis MT Pro Black" panose="02040A04050005020304" pitchFamily="18" charset="0"/>
                <a:cs typeface="Aldhabi" panose="01000000000000000000" pitchFamily="2" charset="-78"/>
              </a:rPr>
              <a:t>and questions</a:t>
            </a:r>
            <a:endParaRPr lang="en-GB" alt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C3CBD3-BDC0-23E5-89B4-DAF5A150F1E5}"/>
              </a:ext>
            </a:extLst>
          </p:cNvPr>
          <p:cNvSpPr txBox="1"/>
          <p:nvPr/>
        </p:nvSpPr>
        <p:spPr>
          <a:xfrm>
            <a:off x="1002704" y="3758338"/>
            <a:ext cx="789721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Code of Conduct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Mandatory allergy awareness training for all staff, and governors? </a:t>
            </a:r>
          </a:p>
        </p:txBody>
      </p:sp>
    </p:spTree>
    <p:extLst>
      <p:ext uri="{BB962C8B-B14F-4D97-AF65-F5344CB8AC3E}">
        <p14:creationId xmlns:p14="http://schemas.microsoft.com/office/powerpoint/2010/main" val="189126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owerpoint_master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7039</TotalTime>
  <Words>927</Words>
  <Application>Microsoft Office PowerPoint</Application>
  <PresentationFormat>Widescreen</PresentationFormat>
  <Paragraphs>111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Amasis MT Pro Black</vt:lpstr>
      <vt:lpstr>Arial</vt:lpstr>
      <vt:lpstr>Calibri</vt:lpstr>
      <vt:lpstr>Tahoma</vt:lpstr>
      <vt:lpstr>Powerpoint_master_template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Clive Haines (AfC)</dc:creator>
  <cp:lastModifiedBy>Clive Haines (AfC)</cp:lastModifiedBy>
  <cp:revision>33</cp:revision>
  <dcterms:created xsi:type="dcterms:W3CDTF">2024-01-09T16:17:17Z</dcterms:created>
  <dcterms:modified xsi:type="dcterms:W3CDTF">2026-04-20T07:14:45Z</dcterms:modified>
</cp:coreProperties>
</file>