
<file path=[Content_Types].xml><?xml version="1.0" encoding="utf-8"?>
<Types xmlns="http://schemas.openxmlformats.org/package/2006/content-types">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0" r:id="rId2"/>
    <p:sldMasterId id="2147483656" r:id="rId3"/>
  </p:sldMasterIdLst>
  <p:notesMasterIdLst>
    <p:notesMasterId r:id="rId35"/>
  </p:notesMasterIdLst>
  <p:sldIdLst>
    <p:sldId id="256" r:id="rId4"/>
    <p:sldId id="257" r:id="rId5"/>
    <p:sldId id="337" r:id="rId6"/>
    <p:sldId id="358" r:id="rId7"/>
    <p:sldId id="270" r:id="rId8"/>
    <p:sldId id="359" r:id="rId9"/>
    <p:sldId id="258" r:id="rId10"/>
    <p:sldId id="259" r:id="rId11"/>
    <p:sldId id="260" r:id="rId12"/>
    <p:sldId id="261" r:id="rId13"/>
    <p:sldId id="262" r:id="rId14"/>
    <p:sldId id="264" r:id="rId15"/>
    <p:sldId id="265" r:id="rId16"/>
    <p:sldId id="266" r:id="rId17"/>
    <p:sldId id="267" r:id="rId18"/>
    <p:sldId id="268" r:id="rId19"/>
    <p:sldId id="316" r:id="rId20"/>
    <p:sldId id="354" r:id="rId21"/>
    <p:sldId id="360" r:id="rId22"/>
    <p:sldId id="356" r:id="rId23"/>
    <p:sldId id="357" r:id="rId24"/>
    <p:sldId id="342" r:id="rId25"/>
    <p:sldId id="309" r:id="rId26"/>
    <p:sldId id="345" r:id="rId27"/>
    <p:sldId id="352" r:id="rId28"/>
    <p:sldId id="347" r:id="rId29"/>
    <p:sldId id="348" r:id="rId30"/>
    <p:sldId id="349" r:id="rId31"/>
    <p:sldId id="350" r:id="rId32"/>
    <p:sldId id="351" r:id="rId33"/>
    <p:sldId id="314" r:id="rId34"/>
  </p:sldIdLst>
  <p:sldSz cx="9144000" cy="6858000" type="screen4x3"/>
  <p:notesSz cx="6669088" cy="98726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1" roundtripDataSignature="AMtx7mhOBDtCz1tOHO6/XfEOGinc+/rQx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0AE4924-3537-44C6-8299-C6098335A9C3}">
  <a:tblStyle styleId="{D0AE4924-3537-44C6-8299-C6098335A9C3}"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53" autoAdjust="0"/>
    <p:restoredTop sz="93792" autoAdjust="0"/>
  </p:normalViewPr>
  <p:slideViewPr>
    <p:cSldViewPr snapToGrid="0">
      <p:cViewPr varScale="1">
        <p:scale>
          <a:sx n="130" d="100"/>
          <a:sy n="130" d="100"/>
        </p:scale>
        <p:origin x="1032" y="1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63"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61" Type="http://customschemas.google.com/relationships/presentationmetadata" Target="meta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6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1"/>
            <a:ext cx="2889250" cy="49418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778250" y="1"/>
            <a:ext cx="2889250" cy="494185"/>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SzPts val="1400"/>
              <a:buNone/>
              <a:defRPr sz="12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800" b="0" i="0" u="none" strike="noStrike" cap="none"/>
            </a:lvl1pPr>
            <a:lvl2pPr marL="914400" marR="0" lvl="1" indent="-228600" algn="l" rtl="0">
              <a:spcBef>
                <a:spcPts val="0"/>
              </a:spcBef>
              <a:spcAft>
                <a:spcPts val="0"/>
              </a:spcAft>
              <a:buSzPts val="1400"/>
              <a:buNone/>
              <a:defRPr sz="1800" b="0" i="0" u="none" strike="noStrike" cap="none"/>
            </a:lvl2pPr>
            <a:lvl3pPr marL="1371600" marR="0" lvl="2" indent="-228600" algn="l" rtl="0">
              <a:spcBef>
                <a:spcPts val="0"/>
              </a:spcBef>
              <a:spcAft>
                <a:spcPts val="0"/>
              </a:spcAft>
              <a:buSzPts val="1400"/>
              <a:buNone/>
              <a:defRPr sz="1800" b="0" i="0" u="none" strike="noStrike" cap="none"/>
            </a:lvl3pPr>
            <a:lvl4pPr marL="1828800" marR="0" lvl="3" indent="-228600" algn="l" rtl="0">
              <a:spcBef>
                <a:spcPts val="0"/>
              </a:spcBef>
              <a:spcAft>
                <a:spcPts val="0"/>
              </a:spcAft>
              <a:buSzPts val="1400"/>
              <a:buNone/>
              <a:defRPr sz="1800" b="0" i="0" u="none" strike="noStrike" cap="none"/>
            </a:lvl4pPr>
            <a:lvl5pPr marL="2286000" marR="0" lvl="4" indent="-228600" algn="l" rtl="0">
              <a:spcBef>
                <a:spcPts val="0"/>
              </a:spcBef>
              <a:spcAft>
                <a:spcPts val="0"/>
              </a:spcAft>
              <a:buSzPts val="1400"/>
              <a:buNone/>
              <a:defRPr sz="1800" b="0" i="0" u="none" strike="noStrike" cap="none"/>
            </a:lvl5pPr>
            <a:lvl6pPr marL="2743200" marR="0" lvl="5" indent="-228600" algn="l" rtl="0">
              <a:spcBef>
                <a:spcPts val="0"/>
              </a:spcBef>
              <a:spcAft>
                <a:spcPts val="0"/>
              </a:spcAft>
              <a:buSzPts val="1400"/>
              <a:buNone/>
              <a:defRPr sz="1800" b="0" i="0" u="none" strike="noStrike" cap="none"/>
            </a:lvl6pPr>
            <a:lvl7pPr marL="3200400" marR="0" lvl="6" indent="-228600" algn="l" rtl="0">
              <a:spcBef>
                <a:spcPts val="0"/>
              </a:spcBef>
              <a:spcAft>
                <a:spcPts val="0"/>
              </a:spcAft>
              <a:buSzPts val="1400"/>
              <a:buNone/>
              <a:defRPr sz="1800" b="0" i="0" u="none" strike="noStrike" cap="none"/>
            </a:lvl7pPr>
            <a:lvl8pPr marL="3657600" marR="0" lvl="7" indent="-228600" algn="l" rtl="0">
              <a:spcBef>
                <a:spcPts val="0"/>
              </a:spcBef>
              <a:spcAft>
                <a:spcPts val="0"/>
              </a:spcAft>
              <a:buSzPts val="1400"/>
              <a:buNone/>
              <a:defRPr sz="1800" b="0" i="0" u="none" strike="noStrike" cap="none"/>
            </a:lvl8pPr>
            <a:lvl9pPr marL="4114800" marR="0" lvl="8" indent="-228600" algn="l" rtl="0">
              <a:spcBef>
                <a:spcPts val="0"/>
              </a:spcBef>
              <a:spcAft>
                <a:spcPts val="0"/>
              </a:spcAft>
              <a:buSzPts val="1400"/>
              <a:buNone/>
              <a:defRPr sz="1800" b="0" i="0" u="none" strike="noStrike" cap="none"/>
            </a:lvl9pPr>
          </a:lstStyle>
          <a:p>
            <a:endParaRPr/>
          </a:p>
        </p:txBody>
      </p:sp>
      <p:sp>
        <p:nvSpPr>
          <p:cNvPr id="7" name="Google Shape;7;n"/>
          <p:cNvSpPr txBox="1">
            <a:spLocks noGrp="1"/>
          </p:cNvSpPr>
          <p:nvPr>
            <p:ph type="ftr" idx="11"/>
          </p:nvPr>
        </p:nvSpPr>
        <p:spPr>
          <a:xfrm>
            <a:off x="0" y="9376898"/>
            <a:ext cx="2889250" cy="49418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a:t>
            </a:fld>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1: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97" name="Google Shape;97;p1: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US"/>
              <a:t>	</a:t>
            </a:r>
            <a:endParaRPr/>
          </a:p>
        </p:txBody>
      </p:sp>
      <p:sp>
        <p:nvSpPr>
          <p:cNvPr id="98" name="Google Shape;98;p1:notes"/>
          <p:cNvSpPr txBox="1"/>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2:notes"/>
          <p:cNvSpPr txBox="1">
            <a:spLocks noGrp="1"/>
          </p:cNvSpPr>
          <p:nvPr>
            <p:ph type="body" idx="1"/>
          </p:nvPr>
        </p:nvSpPr>
        <p:spPr>
          <a:xfrm>
            <a:off x="666751" y="4689239"/>
            <a:ext cx="5335587" cy="4442935"/>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4" name="Google Shape;104;p2: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3: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110" name="Google Shape;110;p3: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US"/>
              <a:t>	</a:t>
            </a:r>
            <a:endParaRPr/>
          </a:p>
        </p:txBody>
      </p:sp>
      <p:sp>
        <p:nvSpPr>
          <p:cNvPr id="111" name="Google Shape;111;p3:notes"/>
          <p:cNvSpPr txBox="1"/>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17</a:t>
            </a:fld>
            <a:endParaRPr/>
          </a:p>
        </p:txBody>
      </p:sp>
    </p:spTree>
    <p:extLst>
      <p:ext uri="{BB962C8B-B14F-4D97-AF65-F5344CB8AC3E}">
        <p14:creationId xmlns:p14="http://schemas.microsoft.com/office/powerpoint/2010/main" val="2193233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1fd06cde0cc_0_49:notes"/>
          <p:cNvSpPr txBox="1">
            <a:spLocks noGrp="1"/>
          </p:cNvSpPr>
          <p:nvPr>
            <p:ph type="body" idx="1"/>
          </p:nvPr>
        </p:nvSpPr>
        <p:spPr>
          <a:xfrm>
            <a:off x="685638" y="4343150"/>
            <a:ext cx="5486700" cy="41151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7" name="Google Shape;87;g1fd06cde0cc_0_4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1fd06cde0cc_0_9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1fd06cde0cc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9:notes"/>
          <p:cNvSpPr>
            <a:spLocks noGrp="1" noRot="1" noChangeAspect="1"/>
          </p:cNvSpPr>
          <p:nvPr>
            <p:ph type="sldImg" idx="2"/>
          </p:nvPr>
        </p:nvSpPr>
        <p:spPr>
          <a:xfrm>
            <a:off x="865188" y="739775"/>
            <a:ext cx="4938712"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524288"/>
            <a:headEnd type="none" w="sm" len="sm"/>
            <a:tailEnd type="none" w="sm" len="sm"/>
          </a:ln>
        </p:spPr>
      </p:sp>
      <p:sp>
        <p:nvSpPr>
          <p:cNvPr id="236" name="Google Shape;236;p9:notes"/>
          <p:cNvSpPr txBox="1">
            <a:spLocks noGrp="1"/>
          </p:cNvSpPr>
          <p:nvPr>
            <p:ph type="body" idx="1"/>
          </p:nvPr>
        </p:nvSpPr>
        <p:spPr>
          <a:xfrm>
            <a:off x="666751" y="4689239"/>
            <a:ext cx="5335587" cy="444293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1800"/>
              <a:buNone/>
            </a:pPr>
            <a:r>
              <a:rPr lang="en-US"/>
              <a:t>	</a:t>
            </a:r>
            <a:endParaRPr/>
          </a:p>
        </p:txBody>
      </p:sp>
      <p:sp>
        <p:nvSpPr>
          <p:cNvPr id="237" name="Google Shape;237;p9:notes"/>
          <p:cNvSpPr txBox="1"/>
          <p:nvPr/>
        </p:nvSpPr>
        <p:spPr>
          <a:xfrm>
            <a:off x="3778250" y="9376898"/>
            <a:ext cx="2889250" cy="49418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31</a:t>
            </a:fld>
            <a:endParaRPr/>
          </a:p>
        </p:txBody>
      </p:sp>
    </p:spTree>
    <p:extLst>
      <p:ext uri="{BB962C8B-B14F-4D97-AF65-F5344CB8AC3E}">
        <p14:creationId xmlns:p14="http://schemas.microsoft.com/office/powerpoint/2010/main" val="3457852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Grey Background)">
  <p:cSld name="Title Slide (Grey Background)">
    <p:spTree>
      <p:nvGrpSpPr>
        <p:cNvPr id="1"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Portrait image with text">
    <p:spTree>
      <p:nvGrpSpPr>
        <p:cNvPr id="1" name=""/>
        <p:cNvGrpSpPr/>
        <p:nvPr/>
      </p:nvGrpSpPr>
      <p:grpSpPr>
        <a:xfrm>
          <a:off x="0" y="0"/>
          <a:ext cx="0" cy="0"/>
          <a:chOff x="0" y="0"/>
          <a:chExt cx="0" cy="0"/>
        </a:xfrm>
      </p:grpSpPr>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48799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Bullets only">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47879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ullets only">
  <p:cSld name="Bullets only">
    <p:spTree>
      <p:nvGrpSpPr>
        <p:cNvPr id="1" name="Shape 19"/>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Content slide ">
  <p:cSld name="Title and Content slide ">
    <p:spTree>
      <p:nvGrpSpPr>
        <p:cNvPr id="1" name="Shape 73"/>
        <p:cNvGrpSpPr/>
        <p:nvPr/>
      </p:nvGrpSpPr>
      <p:grpSpPr>
        <a:xfrm>
          <a:off x="0" y="0"/>
          <a:ext cx="0" cy="0"/>
          <a:chOff x="0" y="0"/>
          <a:chExt cx="0" cy="0"/>
        </a:xfrm>
      </p:grpSpPr>
      <p:sp>
        <p:nvSpPr>
          <p:cNvPr id="74" name="Google Shape;74;p18"/>
          <p:cNvSpPr txBox="1">
            <a:spLocks noGrp="1"/>
          </p:cNvSpPr>
          <p:nvPr>
            <p:ph type="title"/>
          </p:nvPr>
        </p:nvSpPr>
        <p:spPr>
          <a:xfrm>
            <a:off x="628650" y="365125"/>
            <a:ext cx="7886700" cy="1325600"/>
          </a:xfrm>
          <a:prstGeom prst="rect">
            <a:avLst/>
          </a:prstGeom>
          <a:noFill/>
          <a:ln>
            <a:noFill/>
          </a:ln>
        </p:spPr>
        <p:txBody>
          <a:bodyPr spcFirstLastPara="1" wrap="square" lIns="91425" tIns="45700" rIns="91425" bIns="45700" anchor="ctr" anchorCtr="0">
            <a:normAutofit/>
          </a:bodyPr>
          <a:lstStyle>
            <a:lvl1pPr lvl="0" algn="l" rtl="0">
              <a:lnSpc>
                <a:spcPct val="90000"/>
              </a:lnSpc>
              <a:spcBef>
                <a:spcPts val="0"/>
              </a:spcBef>
              <a:spcAft>
                <a:spcPts val="0"/>
              </a:spcAft>
              <a:buClr>
                <a:schemeClr val="dk1"/>
              </a:buClr>
              <a:buSzPts val="18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75" name="Google Shape;75;p18"/>
          <p:cNvSpPr txBox="1">
            <a:spLocks noGrp="1"/>
          </p:cNvSpPr>
          <p:nvPr>
            <p:ph type="ftr" idx="11"/>
          </p:nvPr>
        </p:nvSpPr>
        <p:spPr>
          <a:xfrm>
            <a:off x="3028950" y="6356351"/>
            <a:ext cx="3086100" cy="3652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76" name="Google Shape;76;p18"/>
          <p:cNvSpPr txBox="1">
            <a:spLocks noGrp="1"/>
          </p:cNvSpPr>
          <p:nvPr>
            <p:ph type="sldNum" idx="12"/>
          </p:nvPr>
        </p:nvSpPr>
        <p:spPr>
          <a:xfrm>
            <a:off x="6457950" y="6356351"/>
            <a:ext cx="2057400" cy="3652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fld id="{00000000-1234-1234-1234-123412341234}" type="slidenum">
              <a:rPr lang="en-GB" smtClean="0"/>
              <a:pPr/>
              <a:t>‹#›</a:t>
            </a:fld>
            <a:endParaRPr lang="en-GB"/>
          </a:p>
        </p:txBody>
      </p:sp>
      <p:sp>
        <p:nvSpPr>
          <p:cNvPr id="77" name="Google Shape;77;p18"/>
          <p:cNvSpPr txBox="1">
            <a:spLocks noGrp="1"/>
          </p:cNvSpPr>
          <p:nvPr>
            <p:ph type="body" idx="1"/>
          </p:nvPr>
        </p:nvSpPr>
        <p:spPr>
          <a:xfrm>
            <a:off x="590401" y="1418400"/>
            <a:ext cx="7986900" cy="4566800"/>
          </a:xfrm>
          <a:prstGeom prst="rect">
            <a:avLst/>
          </a:prstGeom>
          <a:noFill/>
          <a:ln>
            <a:noFill/>
          </a:ln>
        </p:spPr>
        <p:txBody>
          <a:bodyPr spcFirstLastPara="1" wrap="square" lIns="91425" tIns="45700" rIns="91425" bIns="45700" anchor="t" anchorCtr="0">
            <a:normAutofit/>
          </a:bodyPr>
          <a:lstStyle>
            <a:lvl1pPr marL="457200" lvl="0" indent="-342900" algn="l" rtl="0">
              <a:lnSpc>
                <a:spcPct val="90000"/>
              </a:lnSpc>
              <a:spcBef>
                <a:spcPts val="1000"/>
              </a:spcBef>
              <a:spcAft>
                <a:spcPts val="0"/>
              </a:spcAft>
              <a:buClr>
                <a:schemeClr val="dk1"/>
              </a:buClr>
              <a:buSzPts val="1800"/>
              <a:buChar char="•"/>
              <a:defRPr/>
            </a:lvl1pPr>
            <a:lvl2pPr marL="914400" lvl="1" indent="-342900" algn="l" rtl="0">
              <a:lnSpc>
                <a:spcPct val="90000"/>
              </a:lnSpc>
              <a:spcBef>
                <a:spcPts val="500"/>
              </a:spcBef>
              <a:spcAft>
                <a:spcPts val="0"/>
              </a:spcAft>
              <a:buClr>
                <a:schemeClr val="dk1"/>
              </a:buClr>
              <a:buSzPts val="1800"/>
              <a:buChar char="–"/>
              <a:defRPr/>
            </a:lvl2pPr>
            <a:lvl3pPr marL="1371600" lvl="2" indent="-342900" algn="l" rtl="0">
              <a:lnSpc>
                <a:spcPct val="90000"/>
              </a:lnSpc>
              <a:spcBef>
                <a:spcPts val="500"/>
              </a:spcBef>
              <a:spcAft>
                <a:spcPts val="0"/>
              </a:spcAft>
              <a:buClr>
                <a:schemeClr val="dk1"/>
              </a:buClr>
              <a:buSzPts val="1800"/>
              <a:buChar char="•"/>
              <a:defRPr/>
            </a:lvl3pPr>
            <a:lvl4pPr marL="1828800" lvl="3" indent="-342900" algn="l" rtl="0">
              <a:lnSpc>
                <a:spcPct val="90000"/>
              </a:lnSpc>
              <a:spcBef>
                <a:spcPts val="500"/>
              </a:spcBef>
              <a:spcAft>
                <a:spcPts val="0"/>
              </a:spcAft>
              <a:buClr>
                <a:schemeClr val="dk1"/>
              </a:buClr>
              <a:buSzPts val="1800"/>
              <a:buChar char="–"/>
              <a:defRPr/>
            </a:lvl4pPr>
            <a:lvl5pPr marL="2286000" lvl="4" indent="-342900" algn="l" rtl="0">
              <a:lnSpc>
                <a:spcPct val="90000"/>
              </a:lnSpc>
              <a:spcBef>
                <a:spcPts val="500"/>
              </a:spcBef>
              <a:spcAft>
                <a:spcPts val="0"/>
              </a:spcAft>
              <a:buClr>
                <a:schemeClr val="dk1"/>
              </a:buClr>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4261604951"/>
      </p:ext>
    </p:extLst>
  </p:cSld>
  <p:clrMapOvr>
    <a:masterClrMapping/>
  </p:clrMapOvr>
  <p:extLst>
    <p:ext uri="{DCECCB84-F9BA-43D5-87BE-67443E8EF086}">
      <p15:sldGuideLst xmlns:p15="http://schemas.microsoft.com/office/powerpoint/2012/main">
        <p15:guide id="1" orient="horz" pos="2827">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457200" y="274637"/>
            <a:ext cx="8229600" cy="1143200"/>
          </a:xfrm>
          <a:prstGeom prst="rect">
            <a:avLst/>
          </a:prstGeom>
          <a:noFill/>
          <a:ln>
            <a:noFill/>
          </a:ln>
        </p:spPr>
        <p:txBody>
          <a:bodyPr spcFirstLastPara="1" wrap="square" lIns="91425" tIns="45700" rIns="91425" bIns="45700" anchor="ctr"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63" name="Google Shape;63;p16"/>
          <p:cNvSpPr txBox="1">
            <a:spLocks noGrp="1"/>
          </p:cNvSpPr>
          <p:nvPr>
            <p:ph type="body" idx="1"/>
          </p:nvPr>
        </p:nvSpPr>
        <p:spPr>
          <a:xfrm>
            <a:off x="457200" y="1600200"/>
            <a:ext cx="8229600" cy="4526000"/>
          </a:xfrm>
          <a:prstGeom prst="rect">
            <a:avLst/>
          </a:prstGeom>
          <a:noFill/>
          <a:ln>
            <a:noFill/>
          </a:ln>
        </p:spPr>
        <p:txBody>
          <a:bodyPr spcFirstLastPara="1" wrap="square" lIns="91425" tIns="45700" rIns="91425" bIns="45700" anchor="t" anchorCtr="0">
            <a:noAutofit/>
          </a:bodyPr>
          <a:lstStyle>
            <a:lvl1pPr marL="457200" lvl="0" indent="-431800" algn="l" rtl="0">
              <a:lnSpc>
                <a:spcPct val="100000"/>
              </a:lnSpc>
              <a:spcBef>
                <a:spcPts val="640"/>
              </a:spcBef>
              <a:spcAft>
                <a:spcPts val="0"/>
              </a:spcAft>
              <a:buSzPts val="3200"/>
              <a:buChar char="•"/>
              <a:defRPr/>
            </a:lvl1pPr>
            <a:lvl2pPr marL="914400" lvl="1" indent="-406400" algn="l" rtl="0">
              <a:lnSpc>
                <a:spcPct val="100000"/>
              </a:lnSpc>
              <a:spcBef>
                <a:spcPts val="560"/>
              </a:spcBef>
              <a:spcAft>
                <a:spcPts val="0"/>
              </a:spcAft>
              <a:buSzPts val="2800"/>
              <a:buChar char="–"/>
              <a:defRPr/>
            </a:lvl2pPr>
            <a:lvl3pPr marL="1371600" lvl="2" indent="-381000" algn="l" rtl="0">
              <a:lnSpc>
                <a:spcPct val="100000"/>
              </a:lnSpc>
              <a:spcBef>
                <a:spcPts val="480"/>
              </a:spcBef>
              <a:spcAft>
                <a:spcPts val="0"/>
              </a:spcAft>
              <a:buSzPts val="2400"/>
              <a:buChar char="•"/>
              <a:defRPr/>
            </a:lvl3pPr>
            <a:lvl4pPr marL="1828800" lvl="3" indent="-355600" algn="l" rtl="0">
              <a:lnSpc>
                <a:spcPct val="100000"/>
              </a:lnSpc>
              <a:spcBef>
                <a:spcPts val="400"/>
              </a:spcBef>
              <a:spcAft>
                <a:spcPts val="0"/>
              </a:spcAft>
              <a:buSzPts val="2000"/>
              <a:buChar char="–"/>
              <a:defRPr/>
            </a:lvl4pPr>
            <a:lvl5pPr marL="2286000" lvl="4" indent="-355600" algn="l" rtl="0">
              <a:lnSpc>
                <a:spcPct val="100000"/>
              </a:lnSpc>
              <a:spcBef>
                <a:spcPts val="400"/>
              </a:spcBef>
              <a:spcAft>
                <a:spcPts val="0"/>
              </a:spcAft>
              <a:buSzPts val="2000"/>
              <a:buChar char="»"/>
              <a:defRPr/>
            </a:lvl5pPr>
            <a:lvl6pPr marL="2743200" lvl="5" indent="-355600" algn="l" rtl="0">
              <a:lnSpc>
                <a:spcPct val="100000"/>
              </a:lnSpc>
              <a:spcBef>
                <a:spcPts val="400"/>
              </a:spcBef>
              <a:spcAft>
                <a:spcPts val="0"/>
              </a:spcAft>
              <a:buSzPts val="2000"/>
              <a:buChar char="•"/>
              <a:defRPr/>
            </a:lvl6pPr>
            <a:lvl7pPr marL="3200400" lvl="6" indent="-355600" algn="l" rtl="0">
              <a:lnSpc>
                <a:spcPct val="100000"/>
              </a:lnSpc>
              <a:spcBef>
                <a:spcPts val="400"/>
              </a:spcBef>
              <a:spcAft>
                <a:spcPts val="0"/>
              </a:spcAft>
              <a:buSzPts val="2000"/>
              <a:buChar char="•"/>
              <a:defRPr/>
            </a:lvl7pPr>
            <a:lvl8pPr marL="3657600" lvl="7" indent="-355600" algn="l" rtl="0">
              <a:lnSpc>
                <a:spcPct val="100000"/>
              </a:lnSpc>
              <a:spcBef>
                <a:spcPts val="400"/>
              </a:spcBef>
              <a:spcAft>
                <a:spcPts val="0"/>
              </a:spcAft>
              <a:buSzPts val="2000"/>
              <a:buChar char="•"/>
              <a:defRPr/>
            </a:lvl8pPr>
            <a:lvl9pPr marL="4114800" lvl="8" indent="-355600" algn="l" rtl="0">
              <a:lnSpc>
                <a:spcPct val="100000"/>
              </a:lnSpc>
              <a:spcBef>
                <a:spcPts val="400"/>
              </a:spcBef>
              <a:spcAft>
                <a:spcPts val="0"/>
              </a:spcAft>
              <a:buSzPts val="2000"/>
              <a:buChar char="•"/>
              <a:defRPr/>
            </a:lvl9pPr>
          </a:lstStyle>
          <a:p>
            <a:endParaRPr/>
          </a:p>
        </p:txBody>
      </p:sp>
      <p:sp>
        <p:nvSpPr>
          <p:cNvPr id="64" name="Google Shape;64;p16"/>
          <p:cNvSpPr txBox="1">
            <a:spLocks noGrp="1"/>
          </p:cNvSpPr>
          <p:nvPr>
            <p:ph type="dt" idx="10"/>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65" name="Google Shape;65;p16"/>
          <p:cNvSpPr txBox="1">
            <a:spLocks noGrp="1"/>
          </p:cNvSpPr>
          <p:nvPr>
            <p:ph type="ftr" idx="11"/>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66" name="Google Shape;66;p16"/>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lvl1pPr marL="0" marR="0" lvl="0"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L="0" marR="0" lvl="1"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0" marR="0" lvl="2"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0" marR="0" lvl="3"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0" marR="0" lvl="4"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0" marR="0" lvl="5"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0" marR="0" lvl="6"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0" marR="0" lvl="7"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0" marR="0" lvl="8" indent="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904166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9144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2404534"/>
            <a:ext cx="5825202" cy="1646302"/>
          </a:xfrm>
        </p:spPr>
        <p:txBody>
          <a:bodyPr anchor="b">
            <a:noAutofit/>
          </a:bodyPr>
          <a:lstStyle>
            <a:lvl1pPr algn="r">
              <a:defRPr sz="405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300" y="4050834"/>
            <a:ext cx="5825202" cy="1096899"/>
          </a:xfrm>
        </p:spPr>
        <p:txBody>
          <a:bodyPr anchor="t"/>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6DA6BED-7E9B-4609-9188-5C94D5E5491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3337099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7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DA6BED-7E9B-4609-9188-5C94D5E5491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27931685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08001" y="2700868"/>
            <a:ext cx="6447501" cy="1826581"/>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4527448"/>
            <a:ext cx="6447501" cy="860400"/>
          </a:xfrm>
        </p:spPr>
        <p:txBody>
          <a:bodyPr anchor="t"/>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DA6BED-7E9B-4609-9188-5C94D5E5491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3929502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8001" y="2160589"/>
            <a:ext cx="3138026"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17477" y="2160590"/>
            <a:ext cx="3138026"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6DA6BED-7E9B-4609-9188-5C94D5E5491F}"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1686102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506809" y="2160983"/>
            <a:ext cx="3139217"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506809" y="2737246"/>
            <a:ext cx="31392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16287" y="2160983"/>
            <a:ext cx="3139214"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816288" y="2737246"/>
            <a:ext cx="313921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6DA6BED-7E9B-4609-9188-5C94D5E5491F}" type="datetimeFigureOut">
              <a:rPr lang="en-GB" smtClean="0"/>
              <a:t>25/01/2023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10178630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6DA6BED-7E9B-4609-9188-5C94D5E5491F}" type="datetimeFigureOut">
              <a:rPr lang="en-GB" smtClean="0"/>
              <a:t>25/01/2023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42886644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DA6BED-7E9B-4609-9188-5C94D5E5491F}" type="datetimeFigureOut">
              <a:rPr lang="en-GB" smtClean="0"/>
              <a:t>25/01/2023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16476141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1498604"/>
            <a:ext cx="2890896" cy="1278466"/>
          </a:xfrm>
        </p:spPr>
        <p:txBody>
          <a:bodyPr anchor="b">
            <a:normAutofit/>
          </a:bodyPr>
          <a:lstStyle>
            <a:lvl1pPr>
              <a:defRPr sz="1500"/>
            </a:lvl1pPr>
          </a:lstStyle>
          <a:p>
            <a:r>
              <a:rPr lang="en-US"/>
              <a:t>Click to edit Master title style</a:t>
            </a:r>
            <a:endParaRPr lang="en-US" dirty="0"/>
          </a:p>
        </p:txBody>
      </p:sp>
      <p:sp>
        <p:nvSpPr>
          <p:cNvPr id="3" name="Content Placeholder 2"/>
          <p:cNvSpPr>
            <a:spLocks noGrp="1"/>
          </p:cNvSpPr>
          <p:nvPr>
            <p:ph idx="1"/>
          </p:nvPr>
        </p:nvSpPr>
        <p:spPr>
          <a:xfrm>
            <a:off x="3570346" y="514925"/>
            <a:ext cx="3385156"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08001" y="2777069"/>
            <a:ext cx="2890896" cy="2584449"/>
          </a:xfrm>
        </p:spPr>
        <p:txBody>
          <a:bodyPr>
            <a:normAutofit/>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6DA6BED-7E9B-4609-9188-5C94D5E5491F}"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38560966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4800600"/>
            <a:ext cx="6447500" cy="566738"/>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08001" y="609600"/>
            <a:ext cx="6447501" cy="3845718"/>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508001" y="5367338"/>
            <a:ext cx="6447500" cy="674024"/>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46DA6BED-7E9B-4609-9188-5C94D5E5491F}" type="datetimeFigureOut">
              <a:rPr lang="en-GB" smtClean="0"/>
              <a:t>25/01/2023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28260217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3403600"/>
          </a:xfrm>
        </p:spPr>
        <p:txBody>
          <a:bodyPr anchor="ctr">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DA6BED-7E9B-4609-9188-5C94D5E5491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34601053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024604" y="3632200"/>
            <a:ext cx="5418393" cy="38100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DA6BED-7E9B-4609-9188-5C94D5E5491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578993-401F-43B1-A07B-A5878E7E82A2}" type="slidenum">
              <a:rPr lang="en-GB" smtClean="0"/>
              <a:t>‹#›</a:t>
            </a:fld>
            <a:endParaRPr lang="en-GB"/>
          </a:p>
        </p:txBody>
      </p:sp>
      <p:sp>
        <p:nvSpPr>
          <p:cNvPr id="20" name="TextBox 19"/>
          <p:cNvSpPr txBox="1"/>
          <p:nvPr/>
        </p:nvSpPr>
        <p:spPr>
          <a:xfrm>
            <a:off x="406403" y="790378"/>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6669758" y="288655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latin typeface="Arial"/>
              </a:rPr>
              <a:t>”</a:t>
            </a:r>
            <a:endParaRPr lang="en-US" sz="1050" dirty="0">
              <a:solidFill>
                <a:schemeClr val="accent1">
                  <a:lumMod val="60000"/>
                  <a:lumOff val="40000"/>
                </a:schemeClr>
              </a:solidFill>
              <a:latin typeface="Arial"/>
            </a:endParaRPr>
          </a:p>
        </p:txBody>
      </p:sp>
    </p:spTree>
    <p:extLst>
      <p:ext uri="{BB962C8B-B14F-4D97-AF65-F5344CB8AC3E}">
        <p14:creationId xmlns:p14="http://schemas.microsoft.com/office/powerpoint/2010/main" val="3983541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08001" y="1931988"/>
            <a:ext cx="6447501" cy="2595460"/>
          </a:xfrm>
        </p:spPr>
        <p:txBody>
          <a:bodyPr anchor="b">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DA6BED-7E9B-4609-9188-5C94D5E5491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22984908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DA6BED-7E9B-4609-9188-5C94D5E5491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578993-401F-43B1-A07B-A5878E7E82A2}" type="slidenum">
              <a:rPr lang="en-GB" smtClean="0"/>
              <a:t>‹#›</a:t>
            </a:fld>
            <a:endParaRPr lang="en-GB"/>
          </a:p>
        </p:txBody>
      </p:sp>
      <p:sp>
        <p:nvSpPr>
          <p:cNvPr id="24" name="TextBox 23"/>
          <p:cNvSpPr txBox="1"/>
          <p:nvPr/>
        </p:nvSpPr>
        <p:spPr>
          <a:xfrm>
            <a:off x="406403" y="790378"/>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669758" y="288655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802168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4350" y="609600"/>
            <a:ext cx="6441152" cy="302260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6DA6BED-7E9B-4609-9188-5C94D5E5491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31483760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DA6BED-7E9B-4609-9188-5C94D5E5491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40581519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609600"/>
            <a:ext cx="978557"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508001" y="609600"/>
            <a:ext cx="5295113"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6DA6BED-7E9B-4609-9188-5C94D5E5491F}" type="datetimeFigureOut">
              <a:rPr lang="en-GB" smtClean="0"/>
              <a:t>25/01/2023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578993-401F-43B1-A07B-A5878E7E82A2}" type="slidenum">
              <a:rPr lang="en-GB" smtClean="0"/>
              <a:t>‹#›</a:t>
            </a:fld>
            <a:endParaRPr lang="en-GB"/>
          </a:p>
        </p:txBody>
      </p:sp>
    </p:spTree>
    <p:extLst>
      <p:ext uri="{BB962C8B-B14F-4D97-AF65-F5344CB8AC3E}">
        <p14:creationId xmlns:p14="http://schemas.microsoft.com/office/powerpoint/2010/main" val="147177508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slideLayout" Target="../slideLayouts/slideLayout19.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slideLayout" Target="../slideLayouts/slideLayout18.xml"/><Relationship Id="rId17" Type="http://schemas.openxmlformats.org/officeDocument/2006/relationships/theme" Target="../theme/theme3.xml"/><Relationship Id="rId2" Type="http://schemas.openxmlformats.org/officeDocument/2006/relationships/slideLayout" Target="../slideLayouts/slideLayout8.xml"/><Relationship Id="rId16" Type="http://schemas.openxmlformats.org/officeDocument/2006/relationships/slideLayout" Target="../slideLayouts/slideLayout22.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5" Type="http://schemas.openxmlformats.org/officeDocument/2006/relationships/slideLayout" Target="../slideLayouts/slideLayout2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 Id="rId14"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pic>
        <p:nvPicPr>
          <p:cNvPr id="10" name="Google Shape;10;p17"/>
          <p:cNvPicPr preferRelativeResize="0"/>
          <p:nvPr/>
        </p:nvPicPr>
        <p:blipFill rotWithShape="1">
          <a:blip r:embed="rId5">
            <a:alphaModFix/>
          </a:blip>
          <a:srcRect/>
          <a:stretch/>
        </p:blipFill>
        <p:spPr>
          <a:xfrm>
            <a:off x="0" y="0"/>
            <a:ext cx="9144000" cy="6858000"/>
          </a:xfrm>
          <a:prstGeom prst="rect">
            <a:avLst/>
          </a:prstGeom>
          <a:noFill/>
          <a:ln>
            <a:noFill/>
          </a:ln>
        </p:spPr>
      </p:pic>
      <p:pic>
        <p:nvPicPr>
          <p:cNvPr id="11" name="Google Shape;11;p17"/>
          <p:cNvPicPr preferRelativeResize="0"/>
          <p:nvPr/>
        </p:nvPicPr>
        <p:blipFill rotWithShape="1">
          <a:blip r:embed="rId6">
            <a:alphaModFix/>
          </a:blip>
          <a:srcRect/>
          <a:stretch/>
        </p:blipFill>
        <p:spPr>
          <a:xfrm>
            <a:off x="487362" y="5662612"/>
            <a:ext cx="2979737" cy="771525"/>
          </a:xfrm>
          <a:prstGeom prst="rect">
            <a:avLst/>
          </a:prstGeom>
          <a:noFill/>
          <a:ln>
            <a:noFill/>
          </a:ln>
        </p:spPr>
      </p:pic>
      <p:sp>
        <p:nvSpPr>
          <p:cNvPr id="12" name="Google Shape;12;p1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3" name="Google Shape;13;p17"/>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2" r:id="rId2"/>
    <p:sldLayoutId id="2147483653"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
        <p:cNvGrpSpPr/>
        <p:nvPr/>
      </p:nvGrpSpPr>
      <p:grpSpPr>
        <a:xfrm>
          <a:off x="0" y="0"/>
          <a:ext cx="0" cy="0"/>
          <a:chOff x="0" y="0"/>
          <a:chExt cx="0" cy="0"/>
        </a:xfrm>
      </p:grpSpPr>
      <p:pic>
        <p:nvPicPr>
          <p:cNvPr id="16" name="Google Shape;16;p19"/>
          <p:cNvPicPr preferRelativeResize="0"/>
          <p:nvPr/>
        </p:nvPicPr>
        <p:blipFill rotWithShape="1">
          <a:blip r:embed="rId5">
            <a:alphaModFix/>
          </a:blip>
          <a:srcRect/>
          <a:stretch/>
        </p:blipFill>
        <p:spPr>
          <a:xfrm>
            <a:off x="0" y="0"/>
            <a:ext cx="9144000" cy="6858000"/>
          </a:xfrm>
          <a:prstGeom prst="rect">
            <a:avLst/>
          </a:prstGeom>
          <a:noFill/>
          <a:ln>
            <a:noFill/>
          </a:ln>
        </p:spPr>
      </p:pic>
      <p:sp>
        <p:nvSpPr>
          <p:cNvPr id="17" name="Google Shape;17;p1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8" name="Google Shape;18;p19"/>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1" r:id="rId1"/>
    <p:sldLayoutId id="2147483654" r:id="rId2"/>
    <p:sldLayoutId id="2147483655"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9144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08001" y="609600"/>
            <a:ext cx="6447501"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508001" y="2160590"/>
            <a:ext cx="6447501"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3850" y="6041363"/>
            <a:ext cx="683954" cy="365125"/>
          </a:xfrm>
          <a:prstGeom prst="rect">
            <a:avLst/>
          </a:prstGeom>
        </p:spPr>
        <p:txBody>
          <a:bodyPr vert="horz" lIns="91440" tIns="45720" rIns="91440" bIns="45720" rtlCol="0" anchor="ctr"/>
          <a:lstStyle>
            <a:lvl1pPr algn="r">
              <a:defRPr sz="675">
                <a:solidFill>
                  <a:schemeClr val="tx1">
                    <a:tint val="75000"/>
                  </a:schemeClr>
                </a:solidFill>
              </a:defRPr>
            </a:lvl1pPr>
          </a:lstStyle>
          <a:p>
            <a:fld id="{46DA6BED-7E9B-4609-9188-5C94D5E5491F}" type="datetimeFigureOut">
              <a:rPr lang="en-GB" smtClean="0"/>
              <a:t>25/01/2023</a:t>
            </a:fld>
            <a:endParaRPr lang="en-GB"/>
          </a:p>
        </p:txBody>
      </p:sp>
      <p:sp>
        <p:nvSpPr>
          <p:cNvPr id="5" name="Footer Placeholder 4"/>
          <p:cNvSpPr>
            <a:spLocks noGrp="1"/>
          </p:cNvSpPr>
          <p:nvPr>
            <p:ph type="ftr" sz="quarter" idx="3"/>
          </p:nvPr>
        </p:nvSpPr>
        <p:spPr>
          <a:xfrm>
            <a:off x="508001" y="6041363"/>
            <a:ext cx="4723209" cy="365125"/>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2998" y="6041363"/>
            <a:ext cx="512504" cy="365125"/>
          </a:xfrm>
          <a:prstGeom prst="rect">
            <a:avLst/>
          </a:prstGeom>
        </p:spPr>
        <p:txBody>
          <a:bodyPr vert="horz" lIns="91440" tIns="45720" rIns="91440" bIns="45720" rtlCol="0" anchor="ctr"/>
          <a:lstStyle>
            <a:lvl1pPr algn="r">
              <a:defRPr sz="675">
                <a:solidFill>
                  <a:schemeClr val="accent1"/>
                </a:solidFill>
              </a:defRPr>
            </a:lvl1pPr>
          </a:lstStyle>
          <a:p>
            <a:fld id="{79578993-401F-43B1-A07B-A5878E7E82A2}" type="slidenum">
              <a:rPr lang="en-GB" smtClean="0"/>
              <a:t>‹#›</a:t>
            </a:fld>
            <a:endParaRPr lang="en-GB"/>
          </a:p>
        </p:txBody>
      </p:sp>
    </p:spTree>
    <p:extLst>
      <p:ext uri="{BB962C8B-B14F-4D97-AF65-F5344CB8AC3E}">
        <p14:creationId xmlns:p14="http://schemas.microsoft.com/office/powerpoint/2010/main" val="188497736"/>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 id="2147483670" r:id="rId14"/>
    <p:sldLayoutId id="2147483671" r:id="rId15"/>
    <p:sldLayoutId id="2147483672" r:id="rId16"/>
  </p:sldLayoutIdLst>
  <p:txStyles>
    <p:title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hyperlink" Target="https://rbwm.afcinfo.org.uk/pages/community-information/information-and-advice/family-hub-service" TargetMode="Externa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mp"/><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leadershipupdate-rbwm.co.uk/semh-service/" TargetMode="External"/><Relationship Id="rId2" Type="http://schemas.openxmlformats.org/officeDocument/2006/relationships/hyperlink" Target="https://www.leadershipupdate-rbwm.co.uk/information-for-all-schools/" TargetMode="Externa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achievingforchildren.org.uk/" TargetMode="External"/><Relationship Id="rId2" Type="http://schemas.openxmlformats.org/officeDocument/2006/relationships/hyperlink" Target="mailto:natalie.evans@achievingforchildren.org.uk"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mailto:natalie.evans@achievingforchildren.org.uk"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psych.ox.ac.uk/research/schoolmentalhealth"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mailto:kmiddleditch@kooth.com" TargetMode="External"/><Relationship Id="rId2" Type="http://schemas.openxmlformats.org/officeDocument/2006/relationships/hyperlink" Target="https://tracking.cirrusinsight.com/bacdf56e-6cdd-47c3-a963-d83235d49876/vimeo-com-318731977" TargetMode="External"/><Relationship Id="rId1" Type="http://schemas.openxmlformats.org/officeDocument/2006/relationships/slideLayout" Target="../slideLayouts/slideLayout2.xml"/><Relationship Id="rId4" Type="http://schemas.openxmlformats.org/officeDocument/2006/relationships/hyperlink" Target="mailto:lnagle@kooth.com" TargetMode="Externa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charliewaller.org/resources" TargetMode="Externa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hyperlink" Target="https://docs.google.com/forms/d/e/1FAIpQLSfyToDZHdXo5_OyuyYKySu2YpxiQaYuSfWpxjJ4qbF-3dd0hw/viewform?usp=sf_link"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
          <p:cNvSpPr txBox="1">
            <a:spLocks noGrp="1"/>
          </p:cNvSpPr>
          <p:nvPr>
            <p:ph type="ctrTitle" idx="4294967295"/>
          </p:nvPr>
        </p:nvSpPr>
        <p:spPr>
          <a:xfrm>
            <a:off x="0" y="2038350"/>
            <a:ext cx="9144000" cy="1470025"/>
          </a:xfrm>
          <a:prstGeom prst="rect">
            <a:avLst/>
          </a:prstGeom>
          <a:noFill/>
          <a:ln>
            <a:noFill/>
          </a:ln>
        </p:spPr>
        <p:txBody>
          <a:bodyPr spcFirstLastPara="1" wrap="square" lIns="91425" tIns="45700" rIns="91425" bIns="45700" anchor="ctr" anchorCtr="0">
            <a:noAutofit/>
          </a:bodyPr>
          <a:lstStyle/>
          <a:p>
            <a:pPr lvl="0">
              <a:buClr>
                <a:schemeClr val="lt1"/>
              </a:buClr>
              <a:buSzPts val="4400"/>
            </a:pPr>
            <a:r>
              <a:rPr lang="en-US" sz="4400" b="1" i="0" u="none" strike="noStrike" cap="none" dirty="0">
                <a:solidFill>
                  <a:schemeClr val="lt1"/>
                </a:solidFill>
                <a:latin typeface="Calibri"/>
                <a:ea typeface="Calibri"/>
                <a:cs typeface="Calibri"/>
                <a:sym typeface="Calibri"/>
              </a:rPr>
              <a:t>SEMH Network Meeting </a:t>
            </a:r>
            <a:br>
              <a:rPr lang="en-US" sz="4400" b="1" i="0" u="none" strike="noStrike" cap="none" dirty="0">
                <a:solidFill>
                  <a:schemeClr val="lt1"/>
                </a:solidFill>
                <a:latin typeface="Calibri"/>
                <a:ea typeface="Calibri"/>
                <a:cs typeface="Calibri"/>
                <a:sym typeface="Calibri"/>
              </a:rPr>
            </a:br>
            <a:br>
              <a:rPr lang="en-US" sz="4400" b="1" i="0" u="none" strike="noStrike" cap="none" dirty="0">
                <a:solidFill>
                  <a:schemeClr val="lt1"/>
                </a:solidFill>
                <a:latin typeface="Calibri"/>
                <a:ea typeface="Calibri"/>
                <a:cs typeface="Calibri"/>
                <a:sym typeface="Calibri"/>
              </a:rPr>
            </a:br>
            <a:r>
              <a:rPr lang="en-US" sz="4400" b="1" i="0" u="none" strike="noStrike" cap="none" dirty="0">
                <a:solidFill>
                  <a:schemeClr val="lt1"/>
                </a:solidFill>
                <a:latin typeface="Calibri"/>
                <a:ea typeface="Calibri"/>
                <a:cs typeface="Calibri"/>
                <a:sym typeface="Calibri"/>
              </a:rPr>
              <a:t>Tuesday 28</a:t>
            </a:r>
            <a:r>
              <a:rPr lang="en-US" sz="4400" b="1" i="0" u="none" strike="noStrike" cap="none" baseline="30000" dirty="0">
                <a:solidFill>
                  <a:schemeClr val="lt1"/>
                </a:solidFill>
                <a:latin typeface="Calibri"/>
                <a:ea typeface="Calibri"/>
                <a:cs typeface="Calibri"/>
                <a:sym typeface="Calibri"/>
              </a:rPr>
              <a:t>th</a:t>
            </a:r>
            <a:r>
              <a:rPr lang="en-US" sz="4400" b="1" i="0" u="none" strike="noStrike" cap="none" dirty="0">
                <a:solidFill>
                  <a:schemeClr val="lt1"/>
                </a:solidFill>
                <a:latin typeface="Calibri"/>
                <a:ea typeface="Calibri"/>
                <a:cs typeface="Calibri"/>
                <a:sym typeface="Calibri"/>
              </a:rPr>
              <a:t> February 2023</a:t>
            </a:r>
            <a:br>
              <a:rPr lang="en-US" sz="4400" b="1" i="0" u="none" strike="noStrike" cap="none" dirty="0">
                <a:solidFill>
                  <a:schemeClr val="lt1"/>
                </a:solidFill>
                <a:latin typeface="Calibri"/>
                <a:ea typeface="Calibri"/>
                <a:cs typeface="Calibri"/>
                <a:sym typeface="Calibri"/>
              </a:rPr>
            </a:br>
            <a:br>
              <a:rPr lang="en-US" sz="4400" b="1" i="0" u="none" strike="noStrike" cap="none" dirty="0">
                <a:solidFill>
                  <a:schemeClr val="lt1"/>
                </a:solidFill>
                <a:latin typeface="Calibri"/>
                <a:ea typeface="Calibri"/>
                <a:cs typeface="Calibri"/>
                <a:sym typeface="Calibri"/>
              </a:rPr>
            </a:br>
            <a:endParaRPr dirty="0"/>
          </a:p>
        </p:txBody>
      </p:sp>
      <p:sp>
        <p:nvSpPr>
          <p:cNvPr id="101" name="Google Shape;101;p1"/>
          <p:cNvSpPr txBox="1">
            <a:spLocks noGrp="1"/>
          </p:cNvSpPr>
          <p:nvPr>
            <p:ph type="subTitle" idx="4294967295"/>
          </p:nvPr>
        </p:nvSpPr>
        <p:spPr>
          <a:xfrm>
            <a:off x="4248150" y="4000500"/>
            <a:ext cx="4895850" cy="1039813"/>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Arial"/>
              <a:buNone/>
            </a:pPr>
            <a:endParaRPr sz="3200" b="0" i="0" u="none" strike="noStrike" cap="none" dirty="0">
              <a:solidFill>
                <a:schemeClr val="lt1"/>
              </a:solidFill>
              <a:latin typeface="Calibri"/>
              <a:ea typeface="Calibri"/>
              <a:cs typeface="Calibri"/>
              <a:sym typeface="Calibri"/>
            </a:endParaRPr>
          </a:p>
          <a:p>
            <a:pPr marL="0" marR="0" lvl="0" indent="0" algn="l" rtl="0">
              <a:lnSpc>
                <a:spcPct val="100000"/>
              </a:lnSpc>
              <a:spcBef>
                <a:spcPts val="560"/>
              </a:spcBef>
              <a:spcAft>
                <a:spcPts val="0"/>
              </a:spcAft>
              <a:buClr>
                <a:schemeClr val="lt1"/>
              </a:buClr>
              <a:buSzPts val="2800"/>
              <a:buFont typeface="Arial"/>
              <a:buNone/>
            </a:pPr>
            <a:r>
              <a:rPr lang="en-US" sz="2800" b="0" i="1" u="none" strike="noStrike" cap="none" dirty="0">
                <a:solidFill>
                  <a:schemeClr val="lt1"/>
                </a:solidFill>
                <a:latin typeface="Calibri"/>
                <a:ea typeface="Calibri"/>
                <a:cs typeface="Calibri"/>
                <a:sym typeface="Calibri"/>
              </a:rPr>
              <a:t>Welcome to this virtual forum</a:t>
            </a:r>
          </a:p>
          <a:p>
            <a:pPr marL="0" marR="0" lvl="0" indent="0" algn="l" rtl="0">
              <a:lnSpc>
                <a:spcPct val="100000"/>
              </a:lnSpc>
              <a:spcBef>
                <a:spcPts val="560"/>
              </a:spcBef>
              <a:spcAft>
                <a:spcPts val="0"/>
              </a:spcAft>
              <a:buClr>
                <a:schemeClr val="lt1"/>
              </a:buClr>
              <a:buSzPts val="2800"/>
              <a:buFont typeface="Arial"/>
              <a:buNone/>
            </a:pPr>
            <a:r>
              <a:rPr lang="en-US" sz="2800" b="0" i="1" u="none" strike="noStrike" cap="none" dirty="0">
                <a:solidFill>
                  <a:schemeClr val="lt1"/>
                </a:solidFill>
                <a:latin typeface="Calibri"/>
                <a:ea typeface="Calibri"/>
                <a:cs typeface="Calibri"/>
                <a:sym typeface="Calibri"/>
              </a:rPr>
              <a:t> </a:t>
            </a:r>
            <a:endParaRPr dirty="0"/>
          </a:p>
        </p:txBody>
      </p:sp>
    </p:spTree>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
          <p:cNvSpPr txBox="1">
            <a:spLocks noGrp="1"/>
          </p:cNvSpPr>
          <p:nvPr>
            <p:ph type="title" idx="4294967295"/>
          </p:nvPr>
        </p:nvSpPr>
        <p:spPr>
          <a:xfrm>
            <a:off x="280820" y="-133817"/>
            <a:ext cx="6318250" cy="10668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2800"/>
              <a:buFont typeface="Calibri"/>
              <a:buNone/>
            </a:pPr>
            <a:r>
              <a:rPr lang="en-US" sz="2800" b="0" i="0" u="none" strike="noStrike" cap="none" dirty="0">
                <a:solidFill>
                  <a:schemeClr val="dk1"/>
                </a:solidFill>
                <a:latin typeface="Calibri"/>
                <a:ea typeface="Calibri"/>
                <a:cs typeface="Calibri"/>
                <a:sym typeface="Calibri"/>
              </a:rPr>
              <a:t>Agenda for today </a:t>
            </a:r>
            <a:endParaRPr dirty="0"/>
          </a:p>
        </p:txBody>
      </p:sp>
      <p:graphicFrame>
        <p:nvGraphicFramePr>
          <p:cNvPr id="2" name="Table 1">
            <a:extLst>
              <a:ext uri="{FF2B5EF4-FFF2-40B4-BE49-F238E27FC236}">
                <a16:creationId xmlns:a16="http://schemas.microsoft.com/office/drawing/2014/main" id="{CB1D7663-7E43-45CA-87D9-9712BE489399}"/>
              </a:ext>
            </a:extLst>
          </p:cNvPr>
          <p:cNvGraphicFramePr>
            <a:graphicFrameLocks noGrp="1"/>
          </p:cNvGraphicFramePr>
          <p:nvPr>
            <p:extLst>
              <p:ext uri="{D42A27DB-BD31-4B8C-83A1-F6EECF244321}">
                <p14:modId xmlns:p14="http://schemas.microsoft.com/office/powerpoint/2010/main" val="997165807"/>
              </p:ext>
            </p:extLst>
          </p:nvPr>
        </p:nvGraphicFramePr>
        <p:xfrm>
          <a:off x="874643" y="932983"/>
          <a:ext cx="7028952" cy="4586774"/>
        </p:xfrm>
        <a:graphic>
          <a:graphicData uri="http://schemas.openxmlformats.org/drawingml/2006/table">
            <a:tbl>
              <a:tblPr firstRow="1" firstCol="1" bandRow="1"/>
              <a:tblGrid>
                <a:gridCol w="2623931">
                  <a:extLst>
                    <a:ext uri="{9D8B030D-6E8A-4147-A177-3AD203B41FA5}">
                      <a16:colId xmlns:a16="http://schemas.microsoft.com/office/drawing/2014/main" val="1463900563"/>
                    </a:ext>
                  </a:extLst>
                </a:gridCol>
                <a:gridCol w="1727969">
                  <a:extLst>
                    <a:ext uri="{9D8B030D-6E8A-4147-A177-3AD203B41FA5}">
                      <a16:colId xmlns:a16="http://schemas.microsoft.com/office/drawing/2014/main" val="45763209"/>
                    </a:ext>
                  </a:extLst>
                </a:gridCol>
                <a:gridCol w="2677052">
                  <a:extLst>
                    <a:ext uri="{9D8B030D-6E8A-4147-A177-3AD203B41FA5}">
                      <a16:colId xmlns:a16="http://schemas.microsoft.com/office/drawing/2014/main" val="607427478"/>
                    </a:ext>
                  </a:extLst>
                </a:gridCol>
              </a:tblGrid>
              <a:tr h="256300">
                <a:tc>
                  <a:txBody>
                    <a:bodyPr/>
                    <a:lstStyle/>
                    <a:p>
                      <a:pPr>
                        <a:lnSpc>
                          <a:spcPct val="107000"/>
                        </a:lnSpc>
                        <a:spcAft>
                          <a:spcPts val="800"/>
                        </a:spcAft>
                      </a:pPr>
                      <a:r>
                        <a:rPr lang="en-GB" sz="1600" b="1" dirty="0">
                          <a:effectLst/>
                          <a:latin typeface="Calibri" panose="020F0502020204030204" pitchFamily="34" charset="0"/>
                          <a:ea typeface="Calibri" panose="020F0502020204030204" pitchFamily="34" charset="0"/>
                          <a:cs typeface="Calibri" panose="020F0502020204030204" pitchFamily="34" charset="0"/>
                        </a:rPr>
                        <a:t>Item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07000"/>
                        </a:lnSpc>
                        <a:spcAft>
                          <a:spcPts val="800"/>
                        </a:spcAft>
                      </a:pPr>
                      <a:r>
                        <a:rPr lang="en-GB" sz="1600" b="1">
                          <a:solidFill>
                            <a:srgbClr val="000000"/>
                          </a:solidFill>
                          <a:effectLst/>
                          <a:latin typeface="Calibri" panose="020F0502020204030204" pitchFamily="34" charset="0"/>
                          <a:ea typeface="Calibri" panose="020F0502020204030204" pitchFamily="34" charset="0"/>
                          <a:cs typeface="Calibri" panose="020F0502020204030204" pitchFamily="34" charset="0"/>
                        </a:rPr>
                        <a:t>Who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nSpc>
                          <a:spcPct val="107000"/>
                        </a:lnSpc>
                        <a:spcAft>
                          <a:spcPts val="800"/>
                        </a:spcAft>
                      </a:pPr>
                      <a:r>
                        <a:rPr lang="en-GB" sz="1600" b="1">
                          <a:solidFill>
                            <a:srgbClr val="000000"/>
                          </a:solidFill>
                          <a:effectLst/>
                          <a:latin typeface="Calibri" panose="020F0502020204030204" pitchFamily="34" charset="0"/>
                          <a:ea typeface="Calibri" panose="020F0502020204030204" pitchFamily="34" charset="0"/>
                          <a:cs typeface="Calibri" panose="020F0502020204030204" pitchFamily="34" charset="0"/>
                        </a:rPr>
                        <a:t>Time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661154283"/>
                  </a:ext>
                </a:extLst>
              </a:tr>
              <a:tr h="256300">
                <a:tc>
                  <a:txBody>
                    <a:bodyPr/>
                    <a:lstStyle/>
                    <a:p>
                      <a:pPr>
                        <a:lnSpc>
                          <a:spcPct val="107000"/>
                        </a:lnSpc>
                        <a:spcAft>
                          <a:spcPts val="800"/>
                        </a:spcAft>
                      </a:pPr>
                      <a:r>
                        <a:rPr lang="en-GB" sz="1600">
                          <a:effectLst/>
                          <a:latin typeface="Calibri" panose="020F0502020204030204" pitchFamily="34" charset="0"/>
                          <a:ea typeface="Calibri" panose="020F0502020204030204" pitchFamily="34" charset="0"/>
                          <a:cs typeface="Calibri" panose="020F0502020204030204" pitchFamily="34" charset="0"/>
                        </a:rPr>
                        <a:t>Welcome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dirty="0">
                          <a:effectLst/>
                          <a:latin typeface="Calibri" panose="020F0502020204030204" pitchFamily="34" charset="0"/>
                          <a:ea typeface="Calibri" panose="020F0502020204030204" pitchFamily="34" charset="0"/>
                          <a:cs typeface="Calibri" panose="020F0502020204030204" pitchFamily="34" charset="0"/>
                        </a:rPr>
                        <a:t>Al Whitelaw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3.30 pm (5 mins)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8450091"/>
                  </a:ext>
                </a:extLst>
              </a:tr>
              <a:tr h="1284365">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Early Help</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dirty="0">
                          <a:solidFill>
                            <a:srgbClr val="3C4043"/>
                          </a:solidFill>
                          <a:effectLst/>
                          <a:latin typeface="Calibri" panose="020F0502020204030204" pitchFamily="34" charset="0"/>
                          <a:ea typeface="Calibri" panose="020F0502020204030204" pitchFamily="34" charset="0"/>
                          <a:cs typeface="Calibri" panose="020F0502020204030204" pitchFamily="34" charset="0"/>
                        </a:rPr>
                        <a:t>Sarah Scott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3.35 pm (15 mins)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3145947"/>
                  </a:ext>
                </a:extLst>
              </a:tr>
              <a:tr h="1007493">
                <a:tc>
                  <a:txBody>
                    <a:bodyPr/>
                    <a:lstStyle/>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dirty="0">
                          <a:effectLst/>
                          <a:latin typeface="Calibri" panose="020F0502020204030204" pitchFamily="34" charset="0"/>
                          <a:ea typeface="Calibri" panose="020F0502020204030204" pitchFamily="34" charset="0"/>
                          <a:cs typeface="Times New Roman" panose="02020603050405020304" pitchFamily="18" charset="0"/>
                        </a:rPr>
                        <a:t>Updates</a:t>
                      </a:r>
                    </a:p>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dirty="0">
                          <a:effectLst/>
                          <a:latin typeface="Calibri" panose="020F0502020204030204" pitchFamily="34" charset="0"/>
                          <a:ea typeface="Calibri" panose="020F0502020204030204" pitchFamily="34" charset="0"/>
                          <a:cs typeface="Times New Roman" panose="02020603050405020304" pitchFamily="18" charset="0"/>
                        </a:rPr>
                        <a:t>ERSA Toolkit</a:t>
                      </a:r>
                    </a:p>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dirty="0">
                          <a:effectLst/>
                          <a:latin typeface="Calibri" panose="020F0502020204030204" pitchFamily="34" charset="0"/>
                          <a:ea typeface="Calibri" panose="020F0502020204030204" pitchFamily="34" charset="0"/>
                          <a:cs typeface="Times New Roman" panose="02020603050405020304" pitchFamily="18" charset="0"/>
                        </a:rPr>
                        <a:t>Child on Child Abuse</a:t>
                      </a:r>
                    </a:p>
                    <a:p>
                      <a:pPr marL="0" marR="0" lvl="0" indent="0" algn="l" defTabSz="914400" rtl="0" eaLnBrk="1" fontAlgn="auto" latinLnBrk="0" hangingPunct="1">
                        <a:lnSpc>
                          <a:spcPct val="107000"/>
                        </a:lnSpc>
                        <a:spcBef>
                          <a:spcPts val="0"/>
                        </a:spcBef>
                        <a:spcAft>
                          <a:spcPts val="800"/>
                        </a:spcAft>
                        <a:buClr>
                          <a:srgbClr val="000000"/>
                        </a:buClr>
                        <a:buSzTx/>
                        <a:buFont typeface="Arial"/>
                        <a:buNone/>
                        <a:tabLst/>
                        <a:defRPr/>
                      </a:pPr>
                      <a:r>
                        <a:rPr lang="en-GB" sz="1600" dirty="0">
                          <a:effectLst/>
                          <a:latin typeface="Calibri" panose="020F0502020204030204" pitchFamily="34" charset="0"/>
                          <a:ea typeface="Calibri" panose="020F0502020204030204" pitchFamily="34" charset="0"/>
                          <a:cs typeface="Times New Roman" panose="02020603050405020304" pitchFamily="18" charset="0"/>
                        </a:rPr>
                        <a:t>Parent Carer forum</a:t>
                      </a:r>
                    </a:p>
                    <a:p>
                      <a:pPr>
                        <a:lnSpc>
                          <a:spcPct val="107000"/>
                        </a:lnSpc>
                        <a:spcAft>
                          <a:spcPts val="80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Al Whitelaw</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3.50pm (20 mins)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77176983"/>
                  </a:ext>
                </a:extLst>
              </a:tr>
              <a:tr h="881771">
                <a:tc>
                  <a:txBody>
                    <a:bodyPr/>
                    <a:lstStyle/>
                    <a:p>
                      <a:pPr>
                        <a:lnSpc>
                          <a:spcPct val="107000"/>
                        </a:lnSpc>
                        <a:spcAft>
                          <a:spcPts val="800"/>
                        </a:spcAft>
                      </a:pPr>
                      <a:r>
                        <a:rPr lang="en-GB" sz="16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Mental Health and Wellbeing updates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6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b="1"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Rebecca Askew</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600" dirty="0">
                          <a:effectLst/>
                          <a:latin typeface="Calibri" panose="020F0502020204030204" pitchFamily="34" charset="0"/>
                          <a:ea typeface="Calibri" panose="020F0502020204030204" pitchFamily="34" charset="0"/>
                          <a:cs typeface="Calibri" panose="020F0502020204030204" pitchFamily="34" charset="0"/>
                        </a:rPr>
                        <a:t>4.05pm (15 mins)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94552792"/>
                  </a:ext>
                </a:extLst>
              </a:tr>
              <a:tr h="208651">
                <a:tc>
                  <a: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Calibri" panose="020F0502020204030204" pitchFamily="34" charset="0"/>
                        </a:rPr>
                        <a:t>Questions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200" dirty="0">
                          <a:effectLst/>
                          <a:latin typeface="Calibri" panose="020F0502020204030204" pitchFamily="34" charset="0"/>
                          <a:ea typeface="Calibri" panose="020F0502020204030204" pitchFamily="34"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7387584"/>
                  </a:ext>
                </a:extLst>
              </a:tr>
            </a:tbl>
          </a:graphicData>
        </a:graphic>
      </p:graphicFrame>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13;p3">
            <a:extLst>
              <a:ext uri="{FF2B5EF4-FFF2-40B4-BE49-F238E27FC236}">
                <a16:creationId xmlns:a16="http://schemas.microsoft.com/office/drawing/2014/main" id="{5A3149CD-C111-4AAD-AE84-FA487797EA78}"/>
              </a:ext>
            </a:extLst>
          </p:cNvPr>
          <p:cNvSpPr txBox="1">
            <a:spLocks/>
          </p:cNvSpPr>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pPr>
              <a:buClr>
                <a:schemeClr val="lt1"/>
              </a:buClr>
              <a:buSzPts val="4400"/>
            </a:pPr>
            <a:br>
              <a:rPr lang="en-US" dirty="0">
                <a:solidFill>
                  <a:schemeClr val="bg1"/>
                </a:solidFill>
              </a:rPr>
            </a:br>
            <a:br>
              <a:rPr lang="en-US" dirty="0">
                <a:solidFill>
                  <a:schemeClr val="bg1"/>
                </a:solidFill>
              </a:rPr>
            </a:br>
            <a:r>
              <a:rPr lang="en-US" dirty="0">
                <a:solidFill>
                  <a:schemeClr val="bg1"/>
                </a:solidFill>
                <a:latin typeface="Calibri" panose="020F0502020204030204" pitchFamily="34" charset="0"/>
                <a:cs typeface="Calibri" panose="020F0502020204030204" pitchFamily="34" charset="0"/>
              </a:rPr>
              <a:t> </a:t>
            </a:r>
            <a:br>
              <a:rPr lang="en-US" dirty="0">
                <a:solidFill>
                  <a:schemeClr val="bg1"/>
                </a:solidFill>
                <a:latin typeface="Calibri" panose="020F0502020204030204" pitchFamily="34" charset="0"/>
                <a:cs typeface="Calibri" panose="020F0502020204030204" pitchFamily="34" charset="0"/>
              </a:rPr>
            </a:br>
            <a:r>
              <a:rPr lang="en-US" dirty="0">
                <a:solidFill>
                  <a:schemeClr val="bg1"/>
                </a:solidFill>
                <a:latin typeface="Calibri" panose="020F0502020204030204" pitchFamily="34" charset="0"/>
                <a:cs typeface="Calibri" panose="020F0502020204030204" pitchFamily="34" charset="0"/>
              </a:rPr>
              <a:t>Early Help</a:t>
            </a:r>
          </a:p>
          <a:p>
            <a:pPr>
              <a:buClr>
                <a:schemeClr val="lt1"/>
              </a:buClr>
              <a:buSzPts val="4400"/>
            </a:pPr>
            <a:r>
              <a:rPr lang="en-US" dirty="0">
                <a:solidFill>
                  <a:schemeClr val="bg1"/>
                </a:solidFill>
                <a:latin typeface="Calibri" panose="020F0502020204030204" pitchFamily="34" charset="0"/>
                <a:ea typeface="Calibri" panose="020F0502020204030204" pitchFamily="34" charset="0"/>
                <a:cs typeface="Calibri" panose="020F0502020204030204" pitchFamily="34" charset="0"/>
              </a:rPr>
              <a:t>Sarah Scott</a:t>
            </a: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latin typeface="Calibri" panose="020F0502020204030204" pitchFamily="34" charset="0"/>
                <a:ea typeface="Calibri" panose="020F0502020204030204" pitchFamily="34" charset="0"/>
                <a:cs typeface="Times New Roman" panose="02020603050405020304" pitchFamily="18" charset="0"/>
              </a:rPr>
            </a:br>
            <a:br>
              <a:rPr lang="en-US" dirty="0">
                <a:solidFill>
                  <a:schemeClr val="bg1"/>
                </a:solidFill>
              </a:rPr>
            </a:br>
            <a:r>
              <a:rPr lang="en-US" i="1" dirty="0">
                <a:solidFill>
                  <a:schemeClr val="bg1"/>
                </a:solidFill>
              </a:rPr>
              <a:t> </a:t>
            </a:r>
            <a:br>
              <a:rPr lang="en-US" i="1"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204435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179DE42-5613-4B35-A1E6-6CCBAA13C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buClrTx/>
            </a:pPr>
            <a:endParaRPr lang="en-US" sz="1350" kern="1200">
              <a:solidFill>
                <a:prstClr val="white"/>
              </a:solidFill>
              <a:latin typeface="Trebuchet MS" panose="020B0603020202020204"/>
            </a:endParaRPr>
          </a:p>
        </p:txBody>
      </p:sp>
      <p:cxnSp>
        <p:nvCxnSpPr>
          <p:cNvPr id="10" name="Straight Connector 9">
            <a:extLst>
              <a:ext uri="{FF2B5EF4-FFF2-40B4-BE49-F238E27FC236}">
                <a16:creationId xmlns:a16="http://schemas.microsoft.com/office/drawing/2014/main" id="{EB898B32-3891-4C3A-8F58-C5969D2E903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86225" y="857250"/>
            <a:ext cx="914400" cy="5143500"/>
          </a:xfrm>
          <a:prstGeom prst="line">
            <a:avLst/>
          </a:prstGeom>
          <a:ln w="9525">
            <a:solidFill>
              <a:schemeClr val="accent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AE4806D-B8F9-4679-A68A-9BD21C01A30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0381" y="3618310"/>
            <a:ext cx="3572669" cy="2382440"/>
          </a:xfrm>
          <a:prstGeom prst="line">
            <a:avLst/>
          </a:prstGeom>
          <a:ln w="9525">
            <a:solidFill>
              <a:schemeClr val="tx1">
                <a:lumMod val="50000"/>
                <a:lumOff val="50000"/>
                <a:alpha val="80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52FB45E9-914E-4471-AC87-E475CD5176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44073" y="850900"/>
            <a:ext cx="2255512" cy="5149850"/>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5">
            <a:extLst>
              <a:ext uri="{FF2B5EF4-FFF2-40B4-BE49-F238E27FC236}">
                <a16:creationId xmlns:a16="http://schemas.microsoft.com/office/drawing/2014/main" id="{C310626D-5743-49D4-8F7D-88C4F8F05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0547" y="850900"/>
            <a:ext cx="1941419" cy="5149850"/>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3C195FC1-B568-4C72-9902-34CB35DDD7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7216" y="3143250"/>
            <a:ext cx="2444750" cy="28575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7">
            <a:extLst>
              <a:ext uri="{FF2B5EF4-FFF2-40B4-BE49-F238E27FC236}">
                <a16:creationId xmlns:a16="http://schemas.microsoft.com/office/drawing/2014/main" id="{EF2BDF77-362C-43F0-8CBB-A969EC2AE0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841" y="850900"/>
            <a:ext cx="2140745" cy="5149850"/>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4BE96B01-3929-432D-B8C2-ADBCB74C2E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36716" y="3549651"/>
            <a:ext cx="1362869" cy="2451100"/>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Shape 23">
            <a:extLst>
              <a:ext uri="{FF2B5EF4-FFF2-40B4-BE49-F238E27FC236}">
                <a16:creationId xmlns:a16="http://schemas.microsoft.com/office/drawing/2014/main" id="{2A6FCDE6-CDE2-4C51-B18E-A95CFB6797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62216" y="850900"/>
            <a:ext cx="6881785" cy="5149850"/>
          </a:xfrm>
          <a:custGeom>
            <a:avLst/>
            <a:gdLst>
              <a:gd name="connsiteX0" fmla="*/ 0 w 9175713"/>
              <a:gd name="connsiteY0" fmla="*/ 0 h 6866467"/>
              <a:gd name="connsiteX1" fmla="*/ 1249825 w 9175713"/>
              <a:gd name="connsiteY1" fmla="*/ 0 h 6866467"/>
              <a:gd name="connsiteX2" fmla="*/ 1249825 w 9175713"/>
              <a:gd name="connsiteY2" fmla="*/ 8467 h 6866467"/>
              <a:gd name="connsiteX3" fmla="*/ 9175713 w 9175713"/>
              <a:gd name="connsiteY3" fmla="*/ 8467 h 6866467"/>
              <a:gd name="connsiteX4" fmla="*/ 9175713 w 9175713"/>
              <a:gd name="connsiteY4" fmla="*/ 6866467 h 6866467"/>
              <a:gd name="connsiteX5" fmla="*/ 1249825 w 9175713"/>
              <a:gd name="connsiteY5" fmla="*/ 6866467 h 6866467"/>
              <a:gd name="connsiteX6" fmla="*/ 1109382 w 9175713"/>
              <a:gd name="connsiteY6" fmla="*/ 6866467 h 686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5713" h="6866467">
                <a:moveTo>
                  <a:pt x="0" y="0"/>
                </a:moveTo>
                <a:lnTo>
                  <a:pt x="1249825" y="0"/>
                </a:lnTo>
                <a:lnTo>
                  <a:pt x="1249825" y="8467"/>
                </a:lnTo>
                <a:lnTo>
                  <a:pt x="9175713" y="8467"/>
                </a:lnTo>
                <a:lnTo>
                  <a:pt x="9175713" y="6866467"/>
                </a:lnTo>
                <a:lnTo>
                  <a:pt x="1249825" y="6866467"/>
                </a:lnTo>
                <a:lnTo>
                  <a:pt x="1109382" y="686646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buClrTx/>
            </a:pPr>
            <a:endParaRPr lang="en-US" sz="1350" kern="1200">
              <a:solidFill>
                <a:prstClr val="white"/>
              </a:solidFill>
              <a:latin typeface="Trebuchet MS" panose="020B0603020202020204"/>
            </a:endParaRPr>
          </a:p>
        </p:txBody>
      </p:sp>
      <p:sp>
        <p:nvSpPr>
          <p:cNvPr id="2" name="Title 1">
            <a:extLst>
              <a:ext uri="{FF2B5EF4-FFF2-40B4-BE49-F238E27FC236}">
                <a16:creationId xmlns:a16="http://schemas.microsoft.com/office/drawing/2014/main" id="{C7E67FA5-C823-446C-B0CF-89E9D4EEAF52}"/>
              </a:ext>
            </a:extLst>
          </p:cNvPr>
          <p:cNvSpPr>
            <a:spLocks noGrp="1"/>
          </p:cNvSpPr>
          <p:nvPr>
            <p:ph type="ctrTitle"/>
          </p:nvPr>
        </p:nvSpPr>
        <p:spPr>
          <a:xfrm>
            <a:off x="3314353" y="1622903"/>
            <a:ext cx="5220569" cy="3299141"/>
          </a:xfrm>
        </p:spPr>
        <p:txBody>
          <a:bodyPr>
            <a:normAutofit fontScale="90000"/>
          </a:bodyPr>
          <a:lstStyle/>
          <a:p>
            <a:pPr algn="l"/>
            <a:br>
              <a:rPr lang="en-GB" sz="4500" dirty="0">
                <a:solidFill>
                  <a:srgbClr val="FFFFFF"/>
                </a:solidFill>
              </a:rPr>
            </a:br>
            <a:br>
              <a:rPr lang="en-GB" sz="4500" dirty="0">
                <a:solidFill>
                  <a:srgbClr val="FFFFFF"/>
                </a:solidFill>
              </a:rPr>
            </a:br>
            <a:br>
              <a:rPr lang="en-GB" sz="4500" dirty="0">
                <a:solidFill>
                  <a:srgbClr val="FFFFFF"/>
                </a:solidFill>
              </a:rPr>
            </a:br>
            <a:r>
              <a:rPr lang="en-GB" sz="4500" dirty="0">
                <a:solidFill>
                  <a:srgbClr val="FFFFFF"/>
                </a:solidFill>
              </a:rPr>
              <a:t>Early Help</a:t>
            </a:r>
            <a:br>
              <a:rPr lang="en-GB" sz="4500" dirty="0">
                <a:solidFill>
                  <a:srgbClr val="FFFFFF"/>
                </a:solidFill>
              </a:rPr>
            </a:br>
            <a:r>
              <a:rPr lang="en-GB" sz="4500" dirty="0">
                <a:solidFill>
                  <a:srgbClr val="FFFFFF"/>
                </a:solidFill>
              </a:rPr>
              <a:t>Achieving for Children</a:t>
            </a:r>
          </a:p>
        </p:txBody>
      </p:sp>
      <p:sp>
        <p:nvSpPr>
          <p:cNvPr id="26" name="Isosceles Triangle 25">
            <a:extLst>
              <a:ext uri="{FF2B5EF4-FFF2-40B4-BE49-F238E27FC236}">
                <a16:creationId xmlns:a16="http://schemas.microsoft.com/office/drawing/2014/main" id="{9D2E8756-2465-473A-BA2A-2DB1D6224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046922" y="3310866"/>
            <a:ext cx="165495" cy="139829"/>
          </a:xfrm>
          <a:prstGeom prst="triangl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buClrTx/>
            </a:pPr>
            <a:endParaRPr lang="en-US" sz="1350" kern="1200">
              <a:solidFill>
                <a:prstClr val="white"/>
              </a:solidFill>
              <a:latin typeface="Trebuchet MS" panose="020B0603020202020204"/>
            </a:endParaRPr>
          </a:p>
        </p:txBody>
      </p:sp>
    </p:spTree>
    <p:extLst>
      <p:ext uri="{BB962C8B-B14F-4D97-AF65-F5344CB8AC3E}">
        <p14:creationId xmlns:p14="http://schemas.microsoft.com/office/powerpoint/2010/main" val="654409835"/>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C535EF9-1B3D-41F6-B9FC-A9D39843104B}"/>
              </a:ext>
            </a:extLst>
          </p:cNvPr>
          <p:cNvSpPr txBox="1"/>
          <p:nvPr/>
        </p:nvSpPr>
        <p:spPr>
          <a:xfrm>
            <a:off x="2289572" y="1112706"/>
            <a:ext cx="4579143" cy="4662815"/>
          </a:xfrm>
          <a:prstGeom prst="rect">
            <a:avLst/>
          </a:prstGeom>
          <a:noFill/>
        </p:spPr>
        <p:txBody>
          <a:bodyPr wrap="square">
            <a:spAutoFit/>
          </a:bodyPr>
          <a:lstStyle/>
          <a:p>
            <a:pPr defTabSz="342900">
              <a:buClrTx/>
            </a:pPr>
            <a:r>
              <a:rPr lang="en-GB" sz="1350" b="1" kern="1200" dirty="0">
                <a:solidFill>
                  <a:srgbClr val="333333"/>
                </a:solidFill>
                <a:latin typeface="Arial" panose="020B0604020202020204" pitchFamily="34" charset="0"/>
                <a:ea typeface="+mn-ea"/>
                <a:cs typeface="+mn-cs"/>
              </a:rPr>
              <a:t>Why is early help so important?</a:t>
            </a:r>
            <a:br>
              <a:rPr lang="en-GB" sz="1350" kern="1200" dirty="0">
                <a:solidFill>
                  <a:srgbClr val="333333"/>
                </a:solidFill>
                <a:latin typeface="Arial" panose="020B0604020202020204" pitchFamily="34" charset="0"/>
                <a:ea typeface="+mn-ea"/>
                <a:cs typeface="+mn-cs"/>
              </a:rPr>
            </a:br>
            <a:br>
              <a:rPr lang="en-GB" sz="1350" kern="1200" dirty="0">
                <a:solidFill>
                  <a:srgbClr val="333333"/>
                </a:solidFill>
                <a:latin typeface="Arial" panose="020B0604020202020204" pitchFamily="34" charset="0"/>
                <a:ea typeface="+mn-ea"/>
                <a:cs typeface="+mn-cs"/>
              </a:rPr>
            </a:br>
            <a:r>
              <a:rPr lang="en-GB" sz="1350" kern="1200" dirty="0">
                <a:solidFill>
                  <a:srgbClr val="333333"/>
                </a:solidFill>
                <a:latin typeface="Arial" panose="020B0604020202020204" pitchFamily="34" charset="0"/>
                <a:ea typeface="+mn-ea"/>
                <a:cs typeface="+mn-cs"/>
              </a:rPr>
              <a:t>Early Help is all about identifying needs within families early and providing coordinated support to build resilience before problems become complex.</a:t>
            </a:r>
          </a:p>
          <a:p>
            <a:pPr defTabSz="342900">
              <a:buClrTx/>
            </a:pPr>
            <a:br>
              <a:rPr lang="en-GB" sz="1350" kern="1200" dirty="0">
                <a:solidFill>
                  <a:srgbClr val="333333"/>
                </a:solidFill>
                <a:latin typeface="Arial" panose="020B0604020202020204" pitchFamily="34" charset="0"/>
                <a:ea typeface="+mn-ea"/>
                <a:cs typeface="+mn-cs"/>
              </a:rPr>
            </a:br>
            <a:r>
              <a:rPr lang="en-GB" sz="1350" kern="1200" dirty="0">
                <a:solidFill>
                  <a:srgbClr val="333333"/>
                </a:solidFill>
                <a:latin typeface="Arial" panose="020B0604020202020204" pitchFamily="34" charset="0"/>
                <a:ea typeface="+mn-ea"/>
                <a:cs typeface="+mn-cs"/>
              </a:rPr>
              <a:t>‘Providing Early Help is more effective in promoting the welfare of children than reacting later. Early Help means providing support as soon as a problem emerges, at any point in a child’s life, from the foundation years through to the teenage years. Early Help can also prevent further problems arising.’ (Working Together to Safeguard Children 2018)</a:t>
            </a:r>
          </a:p>
          <a:p>
            <a:pPr defTabSz="342900">
              <a:buClrTx/>
            </a:pPr>
            <a:br>
              <a:rPr lang="en-GB" sz="1350" kern="1200" dirty="0">
                <a:solidFill>
                  <a:srgbClr val="333333"/>
                </a:solidFill>
                <a:latin typeface="Arial" panose="020B0604020202020204" pitchFamily="34" charset="0"/>
                <a:ea typeface="+mn-ea"/>
                <a:cs typeface="+mn-cs"/>
              </a:rPr>
            </a:br>
            <a:r>
              <a:rPr lang="en-GB" sz="1350" kern="1200" dirty="0">
                <a:solidFill>
                  <a:srgbClr val="333333"/>
                </a:solidFill>
                <a:latin typeface="Arial" panose="020B0604020202020204" pitchFamily="34" charset="0"/>
                <a:ea typeface="+mn-ea"/>
                <a:cs typeface="+mn-cs"/>
              </a:rPr>
              <a:t>Early Help is a non-statutory service area that supports children, young people and families to improve their outcomes and reach their goals and aspirations. It does this through positive engagements, sustaining their power, finding out more about the power they have, exploring with them their needs and helping them to identify the things that they would want to change in order to be the person and/ parent they want to be.</a:t>
            </a:r>
          </a:p>
        </p:txBody>
      </p:sp>
    </p:spTree>
    <p:extLst>
      <p:ext uri="{BB962C8B-B14F-4D97-AF65-F5344CB8AC3E}">
        <p14:creationId xmlns:p14="http://schemas.microsoft.com/office/powerpoint/2010/main" val="381380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666424-8CE1-4CDF-9E1E-127778835BEF}"/>
              </a:ext>
            </a:extLst>
          </p:cNvPr>
          <p:cNvSpPr>
            <a:spLocks noGrp="1"/>
          </p:cNvSpPr>
          <p:nvPr>
            <p:ph idx="1"/>
          </p:nvPr>
        </p:nvSpPr>
        <p:spPr>
          <a:xfrm>
            <a:off x="342900" y="2514600"/>
            <a:ext cx="6612602" cy="2873672"/>
          </a:xfrm>
        </p:spPr>
        <p:txBody>
          <a:bodyPr>
            <a:normAutofit fontScale="92500" lnSpcReduction="20000"/>
          </a:bodyPr>
          <a:lstStyle/>
          <a:p>
            <a:pPr fontAlgn="base">
              <a:spcBef>
                <a:spcPts val="0"/>
              </a:spcBef>
              <a:buFont typeface="Arial" panose="020B0604020202020204" pitchFamily="34" charset="0"/>
              <a:buChar char="•"/>
            </a:pPr>
            <a:r>
              <a:rPr lang="en-GB" sz="1800" dirty="0">
                <a:solidFill>
                  <a:srgbClr val="000000"/>
                </a:solidFill>
                <a:latin typeface="Acme"/>
              </a:rPr>
              <a:t>To ensure that Family Hubs will support predominantly targeted families across the age range of 0-19 years (or age 25 years where young people have learning difficulties and/or disabilities).</a:t>
            </a:r>
          </a:p>
          <a:p>
            <a:pPr fontAlgn="base">
              <a:spcBef>
                <a:spcPts val="0"/>
              </a:spcBef>
              <a:buFont typeface="Arial" panose="020B0604020202020204" pitchFamily="34" charset="0"/>
              <a:buChar char="•"/>
            </a:pPr>
            <a:r>
              <a:rPr lang="en-GB" sz="1800" dirty="0">
                <a:solidFill>
                  <a:srgbClr val="000000"/>
                </a:solidFill>
                <a:latin typeface="Acme"/>
              </a:rPr>
              <a:t>The service be flexible in approach and be delivered where the need is, rather than being ‘buildings centric’.</a:t>
            </a:r>
          </a:p>
          <a:p>
            <a:pPr fontAlgn="base">
              <a:spcBef>
                <a:spcPts val="0"/>
              </a:spcBef>
              <a:buFont typeface="Arial" panose="020B0604020202020204" pitchFamily="34" charset="0"/>
              <a:buChar char="•"/>
            </a:pPr>
            <a:r>
              <a:rPr lang="en-GB" sz="1800" dirty="0">
                <a:solidFill>
                  <a:srgbClr val="000000"/>
                </a:solidFill>
                <a:latin typeface="Acme"/>
              </a:rPr>
              <a:t>To work in partnership with children, young people, families and carers by supporting them to be more resilient.</a:t>
            </a:r>
          </a:p>
          <a:p>
            <a:pPr fontAlgn="base">
              <a:spcBef>
                <a:spcPts val="0"/>
              </a:spcBef>
              <a:buFont typeface="Arial" panose="020B0604020202020204" pitchFamily="34" charset="0"/>
              <a:buChar char="•"/>
            </a:pPr>
            <a:r>
              <a:rPr lang="en-GB" sz="1800" dirty="0">
                <a:solidFill>
                  <a:srgbClr val="000000"/>
                </a:solidFill>
                <a:latin typeface="Acme"/>
              </a:rPr>
              <a:t>In response to community concerns about rising knife crime and County Lines activities enable workers to operate in partnership with the Police and Community Safety, with targeting of crime hotspots </a:t>
            </a:r>
          </a:p>
          <a:p>
            <a:pPr fontAlgn="base">
              <a:spcBef>
                <a:spcPts val="0"/>
              </a:spcBef>
              <a:buFont typeface="Arial" panose="020B0604020202020204" pitchFamily="34" charset="0"/>
              <a:buChar char="•"/>
            </a:pPr>
            <a:r>
              <a:rPr lang="en-GB" sz="1800" dirty="0">
                <a:solidFill>
                  <a:srgbClr val="000000"/>
                </a:solidFill>
                <a:latin typeface="Acme"/>
              </a:rPr>
              <a:t>Ensuring that we predominantly focus on those who are at risk of poor outcomes for example children living in poverty, children being exploited, or at risk of being exploited.</a:t>
            </a:r>
          </a:p>
          <a:p>
            <a:endParaRPr lang="en-GB" dirty="0"/>
          </a:p>
        </p:txBody>
      </p:sp>
      <p:sp>
        <p:nvSpPr>
          <p:cNvPr id="4" name="TextBox 3">
            <a:extLst>
              <a:ext uri="{FF2B5EF4-FFF2-40B4-BE49-F238E27FC236}">
                <a16:creationId xmlns:a16="http://schemas.microsoft.com/office/drawing/2014/main" id="{F07CFE46-AE9C-46B0-92B8-C5864FCED676}"/>
              </a:ext>
            </a:extLst>
          </p:cNvPr>
          <p:cNvSpPr txBox="1"/>
          <p:nvPr/>
        </p:nvSpPr>
        <p:spPr>
          <a:xfrm>
            <a:off x="885825" y="1331229"/>
            <a:ext cx="5836444" cy="461665"/>
          </a:xfrm>
          <a:prstGeom prst="rect">
            <a:avLst/>
          </a:prstGeom>
          <a:noFill/>
        </p:spPr>
        <p:txBody>
          <a:bodyPr wrap="square" rtlCol="0">
            <a:spAutoFit/>
          </a:bodyPr>
          <a:lstStyle/>
          <a:p>
            <a:pPr defTabSz="342900">
              <a:buClrTx/>
            </a:pPr>
            <a:r>
              <a:rPr lang="en-GB" sz="2400" b="1" kern="1200" dirty="0">
                <a:solidFill>
                  <a:srgbClr val="54A021">
                    <a:lumMod val="60000"/>
                    <a:lumOff val="40000"/>
                  </a:srgbClr>
                </a:solidFill>
                <a:latin typeface="Trebuchet MS" panose="020B0603020202020204"/>
                <a:ea typeface="+mn-ea"/>
                <a:cs typeface="+mn-cs"/>
              </a:rPr>
              <a:t>FAMILY HUBS- KEY PRINCIPLES</a:t>
            </a:r>
          </a:p>
        </p:txBody>
      </p:sp>
    </p:spTree>
    <p:extLst>
      <p:ext uri="{BB962C8B-B14F-4D97-AF65-F5344CB8AC3E}">
        <p14:creationId xmlns:p14="http://schemas.microsoft.com/office/powerpoint/2010/main" val="760039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5C03E2-68F4-44D5-82F2-C21A4CF6F1E7}"/>
              </a:ext>
            </a:extLst>
          </p:cNvPr>
          <p:cNvSpPr>
            <a:spLocks noGrp="1"/>
          </p:cNvSpPr>
          <p:nvPr>
            <p:ph type="title"/>
          </p:nvPr>
        </p:nvSpPr>
        <p:spPr/>
        <p:txBody>
          <a:bodyPr/>
          <a:lstStyle/>
          <a:p>
            <a:r>
              <a:rPr lang="en-GB" dirty="0"/>
              <a:t>KEY PRIORITIES</a:t>
            </a:r>
          </a:p>
        </p:txBody>
      </p:sp>
      <p:sp>
        <p:nvSpPr>
          <p:cNvPr id="3" name="Content Placeholder 2">
            <a:extLst>
              <a:ext uri="{FF2B5EF4-FFF2-40B4-BE49-F238E27FC236}">
                <a16:creationId xmlns:a16="http://schemas.microsoft.com/office/drawing/2014/main" id="{DD1E17AE-AFA5-4EFC-9076-7B6CB43022E2}"/>
              </a:ext>
            </a:extLst>
          </p:cNvPr>
          <p:cNvSpPr>
            <a:spLocks noGrp="1"/>
          </p:cNvSpPr>
          <p:nvPr>
            <p:ph idx="1"/>
          </p:nvPr>
        </p:nvSpPr>
        <p:spPr>
          <a:xfrm>
            <a:off x="508001" y="1714501"/>
            <a:ext cx="6447501" cy="3673772"/>
          </a:xfrm>
        </p:spPr>
        <p:txBody>
          <a:bodyPr>
            <a:normAutofit fontScale="92500"/>
          </a:bodyPr>
          <a:lstStyle/>
          <a:p>
            <a:pPr fontAlgn="base">
              <a:spcBef>
                <a:spcPts val="0"/>
              </a:spcBef>
              <a:buFont typeface="Arial" panose="020B0604020202020204" pitchFamily="34" charset="0"/>
              <a:buChar char="•"/>
            </a:pPr>
            <a:r>
              <a:rPr lang="en-GB" sz="1500" dirty="0">
                <a:solidFill>
                  <a:srgbClr val="000000"/>
                </a:solidFill>
                <a:latin typeface="Acme"/>
              </a:rPr>
              <a:t>Children not meeting their health and development milestones </a:t>
            </a:r>
          </a:p>
          <a:p>
            <a:pPr fontAlgn="base">
              <a:spcBef>
                <a:spcPts val="0"/>
              </a:spcBef>
              <a:buFont typeface="Arial" panose="020B0604020202020204" pitchFamily="34" charset="0"/>
              <a:buChar char="•"/>
            </a:pPr>
            <a:r>
              <a:rPr lang="en-GB" sz="1500" dirty="0">
                <a:solidFill>
                  <a:srgbClr val="000000"/>
                </a:solidFill>
                <a:latin typeface="Acme"/>
              </a:rPr>
              <a:t>Children who are not immunised against preventable contagious and serious diseases.</a:t>
            </a:r>
          </a:p>
          <a:p>
            <a:pPr fontAlgn="base">
              <a:spcBef>
                <a:spcPts val="0"/>
              </a:spcBef>
              <a:buFont typeface="Arial" panose="020B0604020202020204" pitchFamily="34" charset="0"/>
              <a:buChar char="•"/>
            </a:pPr>
            <a:r>
              <a:rPr lang="en-GB" sz="1500" dirty="0">
                <a:solidFill>
                  <a:srgbClr val="000000"/>
                </a:solidFill>
                <a:latin typeface="Acme"/>
              </a:rPr>
              <a:t>Children and young people at risk of or already experiencing poor mental health.</a:t>
            </a:r>
          </a:p>
          <a:p>
            <a:pPr fontAlgn="base">
              <a:spcBef>
                <a:spcPts val="0"/>
              </a:spcBef>
              <a:buFont typeface="Arial" panose="020B0604020202020204" pitchFamily="34" charset="0"/>
              <a:buChar char="•"/>
            </a:pPr>
            <a:r>
              <a:rPr lang="en-GB" sz="1500" dirty="0">
                <a:solidFill>
                  <a:srgbClr val="000000"/>
                </a:solidFill>
                <a:latin typeface="Acme"/>
              </a:rPr>
              <a:t>C&amp;YP who are living with parents with poor mental health.</a:t>
            </a:r>
          </a:p>
          <a:p>
            <a:pPr fontAlgn="base">
              <a:spcBef>
                <a:spcPts val="0"/>
              </a:spcBef>
              <a:buFont typeface="Arial" panose="020B0604020202020204" pitchFamily="34" charset="0"/>
              <a:buChar char="•"/>
            </a:pPr>
            <a:r>
              <a:rPr lang="en-GB" sz="1500" dirty="0">
                <a:solidFill>
                  <a:srgbClr val="000000"/>
                </a:solidFill>
                <a:latin typeface="Acme"/>
              </a:rPr>
              <a:t>C&amp;YP whose parents require extra support in their parenting i.e. teenage parents, parents with physical disabilities or learning needs.</a:t>
            </a:r>
          </a:p>
          <a:p>
            <a:pPr fontAlgn="base">
              <a:spcBef>
                <a:spcPts val="0"/>
              </a:spcBef>
              <a:buFont typeface="Arial" panose="020B0604020202020204" pitchFamily="34" charset="0"/>
              <a:buChar char="•"/>
            </a:pPr>
            <a:r>
              <a:rPr lang="en-GB" sz="1500" dirty="0">
                <a:solidFill>
                  <a:srgbClr val="000000"/>
                </a:solidFill>
                <a:latin typeface="Acme"/>
              </a:rPr>
              <a:t>C&amp;YP who misuse substances and are affected by parental substance misuse.</a:t>
            </a:r>
          </a:p>
          <a:p>
            <a:pPr fontAlgn="base">
              <a:spcBef>
                <a:spcPts val="0"/>
              </a:spcBef>
              <a:buFont typeface="Arial" panose="020B0604020202020204" pitchFamily="34" charset="0"/>
              <a:buChar char="•"/>
            </a:pPr>
            <a:r>
              <a:rPr lang="en-GB" sz="1500" dirty="0">
                <a:solidFill>
                  <a:srgbClr val="000000"/>
                </a:solidFill>
                <a:latin typeface="Acme"/>
              </a:rPr>
              <a:t>C&amp;YP at risk of exploitation and online dangers.</a:t>
            </a:r>
          </a:p>
          <a:p>
            <a:pPr fontAlgn="base">
              <a:spcBef>
                <a:spcPts val="0"/>
              </a:spcBef>
              <a:buFont typeface="Arial" panose="020B0604020202020204" pitchFamily="34" charset="0"/>
              <a:buChar char="•"/>
            </a:pPr>
            <a:r>
              <a:rPr lang="en-GB" sz="1500" dirty="0">
                <a:solidFill>
                  <a:srgbClr val="000000"/>
                </a:solidFill>
                <a:latin typeface="Acme"/>
              </a:rPr>
              <a:t>C&amp;YP who go missing</a:t>
            </a:r>
          </a:p>
          <a:p>
            <a:pPr fontAlgn="base">
              <a:spcBef>
                <a:spcPts val="0"/>
              </a:spcBef>
              <a:buFont typeface="Arial" panose="020B0604020202020204" pitchFamily="34" charset="0"/>
              <a:buChar char="•"/>
            </a:pPr>
            <a:r>
              <a:rPr lang="en-GB" sz="1500" dirty="0">
                <a:solidFill>
                  <a:srgbClr val="000000"/>
                </a:solidFill>
                <a:latin typeface="Acme"/>
              </a:rPr>
              <a:t>Children who don't attend school or have poor school attendance thus risking achieving their educational potential.</a:t>
            </a:r>
          </a:p>
          <a:p>
            <a:pPr fontAlgn="base">
              <a:spcBef>
                <a:spcPts val="0"/>
              </a:spcBef>
              <a:buFont typeface="Arial" panose="020B0604020202020204" pitchFamily="34" charset="0"/>
              <a:buChar char="•"/>
            </a:pPr>
            <a:r>
              <a:rPr lang="en-GB" sz="1500" dirty="0">
                <a:solidFill>
                  <a:srgbClr val="000000"/>
                </a:solidFill>
                <a:latin typeface="Acme"/>
              </a:rPr>
              <a:t>Young people at risk of not accessing education, employment or training (NEET).</a:t>
            </a:r>
          </a:p>
          <a:p>
            <a:pPr fontAlgn="base">
              <a:spcBef>
                <a:spcPts val="0"/>
              </a:spcBef>
              <a:buFont typeface="Arial" panose="020B0604020202020204" pitchFamily="34" charset="0"/>
              <a:buChar char="•"/>
            </a:pPr>
            <a:r>
              <a:rPr lang="en-GB" sz="1500" dirty="0">
                <a:solidFill>
                  <a:srgbClr val="000000"/>
                </a:solidFill>
                <a:latin typeface="Acme"/>
              </a:rPr>
              <a:t>C&amp;YP who are exposed to violence, either at home or in their communities, including those young people at risk of becoming involved in gangs, serious youth violence or engaging in extremism</a:t>
            </a:r>
          </a:p>
          <a:p>
            <a:endParaRPr lang="en-GB" dirty="0"/>
          </a:p>
        </p:txBody>
      </p:sp>
    </p:spTree>
    <p:extLst>
      <p:ext uri="{BB962C8B-B14F-4D97-AF65-F5344CB8AC3E}">
        <p14:creationId xmlns:p14="http://schemas.microsoft.com/office/powerpoint/2010/main" val="9280970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897B7-970C-491B-A988-835CD1BFE333}"/>
              </a:ext>
            </a:extLst>
          </p:cNvPr>
          <p:cNvSpPr>
            <a:spLocks noGrp="1"/>
          </p:cNvSpPr>
          <p:nvPr>
            <p:ph type="title"/>
          </p:nvPr>
        </p:nvSpPr>
        <p:spPr/>
        <p:txBody>
          <a:bodyPr/>
          <a:lstStyle/>
          <a:p>
            <a:r>
              <a:rPr lang="en-GB" dirty="0"/>
              <a:t>1-1 Support for families</a:t>
            </a:r>
          </a:p>
        </p:txBody>
      </p:sp>
      <p:sp>
        <p:nvSpPr>
          <p:cNvPr id="3" name="Content Placeholder 2">
            <a:extLst>
              <a:ext uri="{FF2B5EF4-FFF2-40B4-BE49-F238E27FC236}">
                <a16:creationId xmlns:a16="http://schemas.microsoft.com/office/drawing/2014/main" id="{18E58E07-36BF-4B71-8DED-BA9BA0ED4F85}"/>
              </a:ext>
            </a:extLst>
          </p:cNvPr>
          <p:cNvSpPr>
            <a:spLocks noGrp="1"/>
          </p:cNvSpPr>
          <p:nvPr>
            <p:ph idx="1"/>
          </p:nvPr>
        </p:nvSpPr>
        <p:spPr>
          <a:xfrm>
            <a:off x="508001" y="1885950"/>
            <a:ext cx="2592387" cy="3729037"/>
          </a:xfrm>
        </p:spPr>
        <p:txBody>
          <a:bodyPr>
            <a:normAutofit/>
          </a:bodyPr>
          <a:lstStyle/>
          <a:p>
            <a:pPr fontAlgn="base">
              <a:spcBef>
                <a:spcPts val="0"/>
              </a:spcBef>
              <a:buFont typeface="Arial" panose="020B0604020202020204" pitchFamily="34" charset="0"/>
              <a:buChar char="•"/>
            </a:pPr>
            <a:r>
              <a:rPr lang="en-GB" dirty="0">
                <a:solidFill>
                  <a:srgbClr val="000000"/>
                </a:solidFill>
                <a:latin typeface="Acme"/>
              </a:rPr>
              <a:t>Substance Misuse </a:t>
            </a:r>
          </a:p>
          <a:p>
            <a:pPr fontAlgn="base">
              <a:spcBef>
                <a:spcPts val="0"/>
              </a:spcBef>
              <a:buFont typeface="Arial" panose="020B0604020202020204" pitchFamily="34" charset="0"/>
              <a:buChar char="•"/>
            </a:pPr>
            <a:r>
              <a:rPr lang="en-GB" dirty="0">
                <a:solidFill>
                  <a:srgbClr val="000000"/>
                </a:solidFill>
                <a:latin typeface="Acme"/>
              </a:rPr>
              <a:t>Support for children and young people who are impacted by parental substance or alcohol misuse</a:t>
            </a:r>
          </a:p>
          <a:p>
            <a:pPr fontAlgn="base">
              <a:spcBef>
                <a:spcPts val="0"/>
              </a:spcBef>
              <a:buFont typeface="Arial" panose="020B0604020202020204" pitchFamily="34" charset="0"/>
              <a:buChar char="•"/>
            </a:pPr>
            <a:r>
              <a:rPr lang="en-GB" dirty="0">
                <a:solidFill>
                  <a:srgbClr val="000000"/>
                </a:solidFill>
                <a:latin typeface="Acme"/>
              </a:rPr>
              <a:t>Children Criminal Exploitation</a:t>
            </a:r>
          </a:p>
          <a:p>
            <a:pPr fontAlgn="base">
              <a:spcBef>
                <a:spcPts val="0"/>
              </a:spcBef>
              <a:buFont typeface="Arial" panose="020B0604020202020204" pitchFamily="34" charset="0"/>
              <a:buChar char="•"/>
            </a:pPr>
            <a:r>
              <a:rPr lang="en-GB" dirty="0">
                <a:solidFill>
                  <a:srgbClr val="000000"/>
                </a:solidFill>
                <a:latin typeface="Acme"/>
              </a:rPr>
              <a:t>Child Sexual Exploitation</a:t>
            </a:r>
          </a:p>
          <a:p>
            <a:pPr fontAlgn="base">
              <a:spcBef>
                <a:spcPts val="0"/>
              </a:spcBef>
              <a:buFont typeface="Arial" panose="020B0604020202020204" pitchFamily="34" charset="0"/>
              <a:buChar char="•"/>
            </a:pPr>
            <a:r>
              <a:rPr lang="en-GB" dirty="0">
                <a:solidFill>
                  <a:srgbClr val="000000"/>
                </a:solidFill>
                <a:latin typeface="Acme"/>
              </a:rPr>
              <a:t>Digital Life </a:t>
            </a:r>
          </a:p>
          <a:p>
            <a:pPr fontAlgn="base">
              <a:spcBef>
                <a:spcPts val="0"/>
              </a:spcBef>
              <a:buFont typeface="Arial" panose="020B0604020202020204" pitchFamily="34" charset="0"/>
              <a:buChar char="•"/>
            </a:pPr>
            <a:r>
              <a:rPr lang="en-GB" dirty="0">
                <a:solidFill>
                  <a:srgbClr val="000000"/>
                </a:solidFill>
                <a:latin typeface="Acme"/>
              </a:rPr>
              <a:t>Knife carrying/crime</a:t>
            </a:r>
          </a:p>
          <a:p>
            <a:pPr fontAlgn="base">
              <a:spcBef>
                <a:spcPts val="0"/>
              </a:spcBef>
              <a:buFont typeface="Arial" panose="020B0604020202020204" pitchFamily="34" charset="0"/>
              <a:buChar char="•"/>
            </a:pPr>
            <a:r>
              <a:rPr lang="en-GB" dirty="0">
                <a:solidFill>
                  <a:srgbClr val="000000"/>
                </a:solidFill>
                <a:latin typeface="Acme"/>
              </a:rPr>
              <a:t>Low mental health</a:t>
            </a:r>
          </a:p>
          <a:p>
            <a:pPr fontAlgn="base">
              <a:spcBef>
                <a:spcPts val="0"/>
              </a:spcBef>
              <a:buFont typeface="Arial" panose="020B0604020202020204" pitchFamily="34" charset="0"/>
              <a:buChar char="•"/>
            </a:pPr>
            <a:r>
              <a:rPr lang="en-GB" dirty="0">
                <a:solidFill>
                  <a:srgbClr val="000000"/>
                </a:solidFill>
                <a:latin typeface="Acme"/>
              </a:rPr>
              <a:t>Harmful Sexual Behaviour</a:t>
            </a:r>
          </a:p>
          <a:p>
            <a:pPr fontAlgn="base">
              <a:spcBef>
                <a:spcPts val="0"/>
              </a:spcBef>
              <a:buFont typeface="Arial" panose="020B0604020202020204" pitchFamily="34" charset="0"/>
              <a:buChar char="•"/>
            </a:pPr>
            <a:r>
              <a:rPr lang="en-GB" dirty="0">
                <a:solidFill>
                  <a:srgbClr val="000000"/>
                </a:solidFill>
                <a:latin typeface="Acme"/>
              </a:rPr>
              <a:t>Employment, education and training support</a:t>
            </a:r>
          </a:p>
          <a:p>
            <a:pPr fontAlgn="base">
              <a:spcBef>
                <a:spcPts val="0"/>
              </a:spcBef>
              <a:buFont typeface="Arial" panose="020B0604020202020204" pitchFamily="34" charset="0"/>
              <a:buChar char="•"/>
            </a:pPr>
            <a:r>
              <a:rPr lang="en-GB" dirty="0">
                <a:solidFill>
                  <a:srgbClr val="000000"/>
                </a:solidFill>
                <a:latin typeface="Acme"/>
              </a:rPr>
              <a:t>Housing advice</a:t>
            </a:r>
          </a:p>
          <a:p>
            <a:pPr fontAlgn="base">
              <a:spcBef>
                <a:spcPts val="0"/>
              </a:spcBef>
              <a:buFont typeface="Arial" panose="020B0604020202020204" pitchFamily="34" charset="0"/>
              <a:buChar char="•"/>
            </a:pPr>
            <a:r>
              <a:rPr lang="en-GB" dirty="0">
                <a:solidFill>
                  <a:srgbClr val="000000"/>
                </a:solidFill>
                <a:latin typeface="Acme"/>
              </a:rPr>
              <a:t>Benefits advice</a:t>
            </a:r>
          </a:p>
          <a:p>
            <a:pPr fontAlgn="base">
              <a:spcBef>
                <a:spcPts val="0"/>
              </a:spcBef>
              <a:buFont typeface="Arial" panose="020B0604020202020204" pitchFamily="34" charset="0"/>
              <a:buChar char="•"/>
            </a:pPr>
            <a:r>
              <a:rPr lang="en-GB" dirty="0">
                <a:solidFill>
                  <a:srgbClr val="000000"/>
                </a:solidFill>
                <a:latin typeface="Acme"/>
              </a:rPr>
              <a:t>Healthy Relationships</a:t>
            </a:r>
          </a:p>
          <a:p>
            <a:pPr fontAlgn="base">
              <a:spcBef>
                <a:spcPts val="0"/>
              </a:spcBef>
              <a:buFont typeface="Arial" panose="020B0604020202020204" pitchFamily="34" charset="0"/>
              <a:buChar char="•"/>
            </a:pPr>
            <a:r>
              <a:rPr lang="en-GB" dirty="0">
                <a:solidFill>
                  <a:srgbClr val="000000"/>
                </a:solidFill>
                <a:latin typeface="Acme"/>
              </a:rPr>
              <a:t>Family Relationships</a:t>
            </a:r>
          </a:p>
          <a:p>
            <a:pPr fontAlgn="base">
              <a:spcBef>
                <a:spcPts val="0"/>
              </a:spcBef>
              <a:buFont typeface="Arial" panose="020B0604020202020204" pitchFamily="34" charset="0"/>
              <a:buChar char="•"/>
            </a:pPr>
            <a:endParaRPr lang="en-GB" dirty="0">
              <a:solidFill>
                <a:srgbClr val="000000"/>
              </a:solidFill>
              <a:latin typeface="Acme"/>
            </a:endParaRPr>
          </a:p>
          <a:p>
            <a:pPr fontAlgn="base">
              <a:spcBef>
                <a:spcPts val="0"/>
              </a:spcBef>
              <a:buFont typeface="Arial" panose="020B0604020202020204" pitchFamily="34" charset="0"/>
              <a:buChar char="•"/>
            </a:pPr>
            <a:endParaRPr lang="en-GB" dirty="0">
              <a:solidFill>
                <a:srgbClr val="000000"/>
              </a:solidFill>
              <a:latin typeface="Acme"/>
            </a:endParaRPr>
          </a:p>
          <a:p>
            <a:pPr fontAlgn="base">
              <a:spcBef>
                <a:spcPts val="0"/>
              </a:spcBef>
              <a:buFont typeface="Arial" panose="020B0604020202020204" pitchFamily="34" charset="0"/>
              <a:buChar char="•"/>
            </a:pPr>
            <a:endParaRPr lang="en-GB" dirty="0">
              <a:solidFill>
                <a:srgbClr val="000000"/>
              </a:solidFill>
              <a:latin typeface="Acme"/>
            </a:endParaRPr>
          </a:p>
          <a:p>
            <a:endParaRPr lang="en-GB" dirty="0"/>
          </a:p>
        </p:txBody>
      </p:sp>
      <p:sp>
        <p:nvSpPr>
          <p:cNvPr id="4" name="TextBox 3">
            <a:extLst>
              <a:ext uri="{FF2B5EF4-FFF2-40B4-BE49-F238E27FC236}">
                <a16:creationId xmlns:a16="http://schemas.microsoft.com/office/drawing/2014/main" id="{A37BB851-7E79-4B91-81B3-0663B4988073}"/>
              </a:ext>
            </a:extLst>
          </p:cNvPr>
          <p:cNvSpPr txBox="1"/>
          <p:nvPr/>
        </p:nvSpPr>
        <p:spPr>
          <a:xfrm>
            <a:off x="4243388" y="2028826"/>
            <a:ext cx="2592387" cy="3208571"/>
          </a:xfrm>
          <a:prstGeom prst="rect">
            <a:avLst/>
          </a:prstGeom>
          <a:noFill/>
        </p:spPr>
        <p:txBody>
          <a:bodyPr wrap="square" rtlCol="0">
            <a:spAutoFit/>
          </a:bodyPr>
          <a:lstStyle/>
          <a:p>
            <a:pPr defTabSz="342900" fontAlgn="base">
              <a:buClrTx/>
              <a:buFont typeface="Arial" panose="020B0604020202020204" pitchFamily="34" charset="0"/>
              <a:buChar char="•"/>
            </a:pPr>
            <a:r>
              <a:rPr lang="en-GB" sz="1350" kern="1200">
                <a:latin typeface="Acme"/>
                <a:ea typeface="+mn-ea"/>
                <a:cs typeface="+mn-cs"/>
              </a:rPr>
              <a:t>Managing emotions</a:t>
            </a:r>
          </a:p>
          <a:p>
            <a:pPr defTabSz="342900" fontAlgn="base">
              <a:buClrTx/>
              <a:buFont typeface="Arial" panose="020B0604020202020204" pitchFamily="34" charset="0"/>
              <a:buChar char="•"/>
            </a:pPr>
            <a:r>
              <a:rPr lang="en-GB" sz="1350" kern="1200">
                <a:latin typeface="Acme"/>
                <a:ea typeface="+mn-ea"/>
                <a:cs typeface="+mn-cs"/>
              </a:rPr>
              <a:t>Parenting 1-1</a:t>
            </a:r>
          </a:p>
          <a:p>
            <a:pPr defTabSz="342900" fontAlgn="base">
              <a:buClrTx/>
              <a:buFont typeface="Arial" panose="020B0604020202020204" pitchFamily="34" charset="0"/>
              <a:buChar char="•"/>
            </a:pPr>
            <a:r>
              <a:rPr lang="en-GB" sz="1350" kern="1200">
                <a:latin typeface="Acme"/>
                <a:ea typeface="+mn-ea"/>
                <a:cs typeface="+mn-cs"/>
              </a:rPr>
              <a:t>Wishes &amp; Feelings </a:t>
            </a:r>
          </a:p>
          <a:p>
            <a:pPr defTabSz="342900" fontAlgn="base">
              <a:buClrTx/>
              <a:buFont typeface="Arial" panose="020B0604020202020204" pitchFamily="34" charset="0"/>
              <a:buChar char="•"/>
            </a:pPr>
            <a:r>
              <a:rPr lang="en-GB" sz="1350" kern="1200">
                <a:latin typeface="Acme"/>
                <a:ea typeface="+mn-ea"/>
                <a:cs typeface="+mn-cs"/>
              </a:rPr>
              <a:t>Restorative Intervention</a:t>
            </a:r>
          </a:p>
          <a:p>
            <a:pPr defTabSz="342900" fontAlgn="base">
              <a:buClrTx/>
              <a:buFont typeface="Arial" panose="020B0604020202020204" pitchFamily="34" charset="0"/>
              <a:buChar char="•"/>
            </a:pPr>
            <a:r>
              <a:rPr lang="en-GB" sz="1350" kern="1200">
                <a:latin typeface="Acme"/>
                <a:ea typeface="+mn-ea"/>
                <a:cs typeface="+mn-cs"/>
              </a:rPr>
              <a:t>Parental Conflict</a:t>
            </a:r>
          </a:p>
          <a:p>
            <a:pPr defTabSz="342900" fontAlgn="base">
              <a:buClrTx/>
              <a:buFont typeface="Arial" panose="020B0604020202020204" pitchFamily="34" charset="0"/>
              <a:buChar char="•"/>
            </a:pPr>
            <a:r>
              <a:rPr lang="en-GB" sz="1350" kern="1200">
                <a:latin typeface="Acme"/>
                <a:ea typeface="+mn-ea"/>
                <a:cs typeface="+mn-cs"/>
              </a:rPr>
              <a:t>Reunification </a:t>
            </a:r>
          </a:p>
          <a:p>
            <a:pPr defTabSz="342900" fontAlgn="base">
              <a:buClrTx/>
              <a:buFont typeface="Arial" panose="020B0604020202020204" pitchFamily="34" charset="0"/>
              <a:buChar char="•"/>
            </a:pPr>
            <a:r>
              <a:rPr lang="en-GB" sz="1350" kern="1200">
                <a:latin typeface="Acme"/>
                <a:ea typeface="+mn-ea"/>
                <a:cs typeface="+mn-cs"/>
              </a:rPr>
              <a:t>Parenting Group </a:t>
            </a:r>
          </a:p>
          <a:p>
            <a:pPr defTabSz="342900" fontAlgn="base">
              <a:buClrTx/>
              <a:buFont typeface="Arial" panose="020B0604020202020204" pitchFamily="34" charset="0"/>
              <a:buChar char="•"/>
            </a:pPr>
            <a:r>
              <a:rPr lang="en-GB" sz="1350" kern="1200">
                <a:latin typeface="Acme"/>
                <a:ea typeface="+mn-ea"/>
                <a:cs typeface="+mn-cs"/>
              </a:rPr>
              <a:t>Parents as first teachers</a:t>
            </a:r>
          </a:p>
          <a:p>
            <a:pPr defTabSz="342900" fontAlgn="base">
              <a:buClrTx/>
              <a:buFont typeface="Arial" panose="020B0604020202020204" pitchFamily="34" charset="0"/>
              <a:buChar char="•"/>
            </a:pPr>
            <a:r>
              <a:rPr lang="en-GB" sz="1350" kern="1200">
                <a:latin typeface="Acme"/>
                <a:ea typeface="+mn-ea"/>
                <a:cs typeface="+mn-cs"/>
              </a:rPr>
              <a:t>Baby Massage</a:t>
            </a:r>
          </a:p>
          <a:p>
            <a:pPr defTabSz="342900" fontAlgn="base">
              <a:buClrTx/>
              <a:buFont typeface="Arial" panose="020B0604020202020204" pitchFamily="34" charset="0"/>
              <a:buChar char="•"/>
            </a:pPr>
            <a:r>
              <a:rPr lang="en-GB" sz="1350" kern="1200">
                <a:latin typeface="Acme"/>
                <a:ea typeface="+mn-ea"/>
                <a:cs typeface="+mn-cs"/>
              </a:rPr>
              <a:t>Emotional first aid</a:t>
            </a:r>
          </a:p>
          <a:p>
            <a:pPr defTabSz="342900" fontAlgn="base">
              <a:buClrTx/>
              <a:buFont typeface="Arial" panose="020B0604020202020204" pitchFamily="34" charset="0"/>
              <a:buChar char="•"/>
            </a:pPr>
            <a:r>
              <a:rPr lang="en-GB" sz="1350" kern="1200">
                <a:latin typeface="Acme"/>
                <a:ea typeface="+mn-ea"/>
                <a:cs typeface="+mn-cs"/>
              </a:rPr>
              <a:t>Charity Funding Referrals.</a:t>
            </a:r>
          </a:p>
          <a:p>
            <a:pPr defTabSz="342900" fontAlgn="base">
              <a:buClrTx/>
              <a:buFont typeface="Arial" panose="020B0604020202020204" pitchFamily="34" charset="0"/>
              <a:buChar char="•"/>
            </a:pPr>
            <a:r>
              <a:rPr lang="en-GB" sz="1350" kern="1200">
                <a:latin typeface="Acme"/>
                <a:ea typeface="+mn-ea"/>
                <a:cs typeface="+mn-cs"/>
              </a:rPr>
              <a:t>Baby Bank referrals.</a:t>
            </a:r>
          </a:p>
          <a:p>
            <a:pPr defTabSz="342900" fontAlgn="base">
              <a:buClrTx/>
              <a:buFont typeface="Arial" panose="020B0604020202020204" pitchFamily="34" charset="0"/>
              <a:buChar char="•"/>
            </a:pPr>
            <a:r>
              <a:rPr lang="en-GB" sz="1350" kern="1200">
                <a:latin typeface="Acme"/>
                <a:ea typeface="+mn-ea"/>
                <a:cs typeface="+mn-cs"/>
              </a:rPr>
              <a:t>Foodshare referrals</a:t>
            </a:r>
          </a:p>
          <a:p>
            <a:pPr defTabSz="342900" fontAlgn="base">
              <a:buClrTx/>
              <a:buFont typeface="Arial" panose="020B0604020202020204" pitchFamily="34" charset="0"/>
              <a:buChar char="•"/>
            </a:pPr>
            <a:r>
              <a:rPr lang="en-GB" sz="1350" kern="1200">
                <a:latin typeface="Acme"/>
                <a:ea typeface="+mn-ea"/>
                <a:cs typeface="+mn-cs"/>
              </a:rPr>
              <a:t>Independent living</a:t>
            </a:r>
          </a:p>
          <a:p>
            <a:pPr defTabSz="342900" fontAlgn="base">
              <a:buClrTx/>
              <a:buFont typeface="Arial" panose="020B0604020202020204" pitchFamily="34" charset="0"/>
              <a:buChar char="•"/>
            </a:pPr>
            <a:r>
              <a:rPr lang="en-GB" sz="1350" kern="1200">
                <a:latin typeface="Acme"/>
                <a:ea typeface="+mn-ea"/>
                <a:cs typeface="+mn-cs"/>
              </a:rPr>
              <a:t>Domestic Abuse </a:t>
            </a:r>
            <a:endParaRPr lang="en-GB" sz="1350" kern="1200" dirty="0">
              <a:latin typeface="Acme"/>
              <a:ea typeface="+mn-ea"/>
              <a:cs typeface="+mn-cs"/>
            </a:endParaRPr>
          </a:p>
        </p:txBody>
      </p:sp>
    </p:spTree>
    <p:extLst>
      <p:ext uri="{BB962C8B-B14F-4D97-AF65-F5344CB8AC3E}">
        <p14:creationId xmlns:p14="http://schemas.microsoft.com/office/powerpoint/2010/main" val="31336543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54A54-407A-450E-8779-92C4248774E8}"/>
              </a:ext>
            </a:extLst>
          </p:cNvPr>
          <p:cNvSpPr>
            <a:spLocks noGrp="1"/>
          </p:cNvSpPr>
          <p:nvPr>
            <p:ph type="title"/>
          </p:nvPr>
        </p:nvSpPr>
        <p:spPr>
          <a:xfrm>
            <a:off x="508001" y="1314450"/>
            <a:ext cx="6447501" cy="492919"/>
          </a:xfrm>
        </p:spPr>
        <p:txBody>
          <a:bodyPr>
            <a:normAutofit fontScale="90000"/>
          </a:bodyPr>
          <a:lstStyle/>
          <a:p>
            <a:r>
              <a:rPr lang="en-GB" dirty="0"/>
              <a:t>GROUP SUPPORT FOR FAMILIES</a:t>
            </a:r>
          </a:p>
        </p:txBody>
      </p:sp>
      <p:sp>
        <p:nvSpPr>
          <p:cNvPr id="3" name="Content Placeholder 2">
            <a:extLst>
              <a:ext uri="{FF2B5EF4-FFF2-40B4-BE49-F238E27FC236}">
                <a16:creationId xmlns:a16="http://schemas.microsoft.com/office/drawing/2014/main" id="{1306860C-6DCD-42C1-B65E-9C6CB51EB4F4}"/>
              </a:ext>
            </a:extLst>
          </p:cNvPr>
          <p:cNvSpPr>
            <a:spLocks noGrp="1"/>
          </p:cNvSpPr>
          <p:nvPr>
            <p:ph idx="1"/>
          </p:nvPr>
        </p:nvSpPr>
        <p:spPr>
          <a:xfrm>
            <a:off x="508000" y="1871663"/>
            <a:ext cx="2199481" cy="3771899"/>
          </a:xfrm>
        </p:spPr>
        <p:txBody>
          <a:bodyPr>
            <a:normAutofit fontScale="92500" lnSpcReduction="20000"/>
          </a:bodyPr>
          <a:lstStyle/>
          <a:p>
            <a:pPr>
              <a:spcBef>
                <a:spcPts val="0"/>
              </a:spcBef>
            </a:pPr>
            <a:r>
              <a:rPr lang="en-GB" sz="1800" b="1" dirty="0">
                <a:solidFill>
                  <a:srgbClr val="000000"/>
                </a:solidFill>
                <a:latin typeface="Acme"/>
              </a:rPr>
              <a:t>For Parents</a:t>
            </a:r>
            <a:endParaRPr lang="en-GB" sz="1800" b="1" dirty="0"/>
          </a:p>
          <a:p>
            <a:pPr fontAlgn="base">
              <a:spcBef>
                <a:spcPts val="0"/>
              </a:spcBef>
              <a:buFont typeface="Arial" panose="020B0604020202020204" pitchFamily="34" charset="0"/>
              <a:buChar char="•"/>
            </a:pPr>
            <a:r>
              <a:rPr lang="en-GB" sz="1800" dirty="0">
                <a:solidFill>
                  <a:srgbClr val="000000"/>
                </a:solidFill>
                <a:latin typeface="Acme"/>
              </a:rPr>
              <a:t>Online live Q&amp;A covering:</a:t>
            </a:r>
          </a:p>
          <a:p>
            <a:pPr lvl="1" fontAlgn="base">
              <a:spcBef>
                <a:spcPts val="0"/>
              </a:spcBef>
              <a:buFont typeface="Arial" panose="020B0604020202020204" pitchFamily="34" charset="0"/>
              <a:buChar char="•"/>
            </a:pPr>
            <a:r>
              <a:rPr lang="en-GB" sz="1800" dirty="0">
                <a:solidFill>
                  <a:srgbClr val="000000"/>
                </a:solidFill>
                <a:latin typeface="Acme"/>
              </a:rPr>
              <a:t>Child Criminal Exploitation</a:t>
            </a:r>
          </a:p>
          <a:p>
            <a:pPr lvl="1" fontAlgn="base">
              <a:spcBef>
                <a:spcPts val="0"/>
              </a:spcBef>
              <a:buFont typeface="Arial" panose="020B0604020202020204" pitchFamily="34" charset="0"/>
              <a:buChar char="•"/>
            </a:pPr>
            <a:r>
              <a:rPr lang="en-GB" sz="1800" dirty="0">
                <a:solidFill>
                  <a:srgbClr val="000000"/>
                </a:solidFill>
                <a:latin typeface="Acme"/>
              </a:rPr>
              <a:t>Child Sexual Exploitation</a:t>
            </a:r>
          </a:p>
          <a:p>
            <a:pPr lvl="1" fontAlgn="base">
              <a:spcBef>
                <a:spcPts val="0"/>
              </a:spcBef>
              <a:buFont typeface="Arial" panose="020B0604020202020204" pitchFamily="34" charset="0"/>
              <a:buChar char="•"/>
            </a:pPr>
            <a:r>
              <a:rPr lang="en-GB" sz="1800" dirty="0">
                <a:solidFill>
                  <a:srgbClr val="000000"/>
                </a:solidFill>
                <a:latin typeface="Acme"/>
              </a:rPr>
              <a:t>Substance Misuse</a:t>
            </a:r>
          </a:p>
          <a:p>
            <a:pPr lvl="1" fontAlgn="base">
              <a:spcBef>
                <a:spcPts val="0"/>
              </a:spcBef>
              <a:buFont typeface="Arial" panose="020B0604020202020204" pitchFamily="34" charset="0"/>
              <a:buChar char="•"/>
            </a:pPr>
            <a:r>
              <a:rPr lang="en-GB" sz="1800" dirty="0">
                <a:solidFill>
                  <a:srgbClr val="000000"/>
                </a:solidFill>
                <a:latin typeface="Acme"/>
              </a:rPr>
              <a:t>Digital World and Safety</a:t>
            </a:r>
          </a:p>
          <a:p>
            <a:pPr fontAlgn="base">
              <a:spcBef>
                <a:spcPts val="0"/>
              </a:spcBef>
              <a:buFont typeface="Arial" panose="020B0604020202020204" pitchFamily="34" charset="0"/>
              <a:buChar char="•"/>
            </a:pPr>
            <a:r>
              <a:rPr lang="en-GB" sz="1800" dirty="0">
                <a:solidFill>
                  <a:srgbClr val="000000"/>
                </a:solidFill>
                <a:latin typeface="Acme"/>
              </a:rPr>
              <a:t>Freedom Programme</a:t>
            </a:r>
          </a:p>
          <a:p>
            <a:pPr fontAlgn="base">
              <a:spcBef>
                <a:spcPts val="0"/>
              </a:spcBef>
              <a:buFont typeface="Arial" panose="020B0604020202020204" pitchFamily="34" charset="0"/>
              <a:buChar char="•"/>
            </a:pPr>
            <a:r>
              <a:rPr lang="en-GB" sz="1800" dirty="0">
                <a:solidFill>
                  <a:srgbClr val="000000"/>
                </a:solidFill>
                <a:latin typeface="Acme"/>
              </a:rPr>
              <a:t>Emotional First Aid</a:t>
            </a:r>
          </a:p>
          <a:p>
            <a:pPr fontAlgn="base">
              <a:spcBef>
                <a:spcPts val="0"/>
              </a:spcBef>
              <a:buFont typeface="Arial" panose="020B0604020202020204" pitchFamily="34" charset="0"/>
              <a:buChar char="•"/>
            </a:pPr>
            <a:r>
              <a:rPr lang="en-GB" sz="1800" dirty="0">
                <a:solidFill>
                  <a:srgbClr val="000000"/>
                </a:solidFill>
                <a:latin typeface="Acme"/>
              </a:rPr>
              <a:t>Incredible Years</a:t>
            </a:r>
          </a:p>
          <a:p>
            <a:pPr fontAlgn="base">
              <a:spcBef>
                <a:spcPts val="0"/>
              </a:spcBef>
              <a:buFont typeface="Arial" panose="020B0604020202020204" pitchFamily="34" charset="0"/>
              <a:buChar char="•"/>
            </a:pPr>
            <a:r>
              <a:rPr lang="en-GB" sz="1800" dirty="0">
                <a:solidFill>
                  <a:srgbClr val="000000"/>
                </a:solidFill>
                <a:latin typeface="Acme"/>
              </a:rPr>
              <a:t>Triple P Parenting</a:t>
            </a:r>
          </a:p>
          <a:p>
            <a:pPr fontAlgn="base">
              <a:spcBef>
                <a:spcPts val="0"/>
              </a:spcBef>
              <a:buFont typeface="Arial" panose="020B0604020202020204" pitchFamily="34" charset="0"/>
              <a:buChar char="•"/>
            </a:pPr>
            <a:r>
              <a:rPr lang="en-GB" sz="1800" dirty="0">
                <a:solidFill>
                  <a:srgbClr val="000000"/>
                </a:solidFill>
                <a:latin typeface="Acme"/>
              </a:rPr>
              <a:t>Baby Massage</a:t>
            </a:r>
          </a:p>
          <a:p>
            <a:endParaRPr lang="en-GB" dirty="0"/>
          </a:p>
        </p:txBody>
      </p:sp>
      <p:sp>
        <p:nvSpPr>
          <p:cNvPr id="4" name="TextBox 3">
            <a:extLst>
              <a:ext uri="{FF2B5EF4-FFF2-40B4-BE49-F238E27FC236}">
                <a16:creationId xmlns:a16="http://schemas.microsoft.com/office/drawing/2014/main" id="{1B00EB29-22AF-44F1-BB62-B8A17A934492}"/>
              </a:ext>
            </a:extLst>
          </p:cNvPr>
          <p:cNvSpPr txBox="1"/>
          <p:nvPr/>
        </p:nvSpPr>
        <p:spPr>
          <a:xfrm>
            <a:off x="3350418" y="1871663"/>
            <a:ext cx="2921794" cy="2446824"/>
          </a:xfrm>
          <a:prstGeom prst="rect">
            <a:avLst/>
          </a:prstGeom>
          <a:noFill/>
        </p:spPr>
        <p:txBody>
          <a:bodyPr wrap="square" rtlCol="0">
            <a:spAutoFit/>
          </a:bodyPr>
          <a:lstStyle/>
          <a:p>
            <a:pPr defTabSz="342900">
              <a:buClrTx/>
            </a:pPr>
            <a:r>
              <a:rPr lang="en-GB" sz="1800" b="1" kern="1200" dirty="0">
                <a:latin typeface="Acme"/>
                <a:ea typeface="+mn-ea"/>
                <a:cs typeface="+mn-cs"/>
              </a:rPr>
              <a:t>For Children/Young people</a:t>
            </a:r>
            <a:endParaRPr lang="en-GB" sz="1800" b="1" kern="1200" dirty="0">
              <a:solidFill>
                <a:prstClr val="black"/>
              </a:solidFill>
              <a:latin typeface="Trebuchet MS" panose="020B0603020202020204"/>
              <a:ea typeface="+mn-ea"/>
              <a:cs typeface="+mn-cs"/>
            </a:endParaRPr>
          </a:p>
          <a:p>
            <a:pPr defTabSz="342900" fontAlgn="base">
              <a:buClrTx/>
              <a:buFont typeface="Arial" panose="020B0604020202020204" pitchFamily="34" charset="0"/>
              <a:buChar char="•"/>
            </a:pPr>
            <a:r>
              <a:rPr lang="en-GB" sz="1500" kern="1200" dirty="0">
                <a:latin typeface="Acme"/>
                <a:ea typeface="+mn-ea"/>
                <a:cs typeface="+mn-cs"/>
              </a:rPr>
              <a:t>Esteem Project</a:t>
            </a:r>
          </a:p>
          <a:p>
            <a:pPr defTabSz="342900" fontAlgn="base">
              <a:buClrTx/>
              <a:buFont typeface="Arial" panose="020B0604020202020204" pitchFamily="34" charset="0"/>
              <a:buChar char="•"/>
            </a:pPr>
            <a:r>
              <a:rPr lang="en-GB" sz="1500" kern="1200" dirty="0">
                <a:latin typeface="Acme"/>
                <a:ea typeface="+mn-ea"/>
                <a:cs typeface="+mn-cs"/>
              </a:rPr>
              <a:t>Value (for those at risk of exploitation)</a:t>
            </a:r>
          </a:p>
          <a:p>
            <a:pPr defTabSz="342900" fontAlgn="base">
              <a:buClrTx/>
              <a:buFont typeface="Arial" panose="020B0604020202020204" pitchFamily="34" charset="0"/>
              <a:buChar char="•"/>
            </a:pPr>
            <a:r>
              <a:rPr lang="en-GB" sz="1500" kern="1200" dirty="0">
                <a:latin typeface="Acme"/>
                <a:ea typeface="+mn-ea"/>
                <a:cs typeface="+mn-cs"/>
              </a:rPr>
              <a:t>School workshops covering:</a:t>
            </a:r>
          </a:p>
          <a:p>
            <a:pPr marL="557213" lvl="1" indent="-214313" defTabSz="342900" fontAlgn="base">
              <a:buClrTx/>
              <a:buFont typeface="Arial" panose="020B0604020202020204" pitchFamily="34" charset="0"/>
              <a:buChar char="•"/>
            </a:pPr>
            <a:r>
              <a:rPr lang="en-GB" sz="1500" kern="1200" dirty="0">
                <a:latin typeface="Acme"/>
                <a:ea typeface="+mn-ea"/>
                <a:cs typeface="+mn-cs"/>
              </a:rPr>
              <a:t>Child Criminal Exploitation</a:t>
            </a:r>
          </a:p>
          <a:p>
            <a:pPr marL="557213" lvl="1" indent="-214313" defTabSz="342900" fontAlgn="base">
              <a:buClrTx/>
              <a:buFont typeface="Arial" panose="020B0604020202020204" pitchFamily="34" charset="0"/>
              <a:buChar char="•"/>
            </a:pPr>
            <a:r>
              <a:rPr lang="en-GB" sz="1500" kern="1200" dirty="0">
                <a:latin typeface="Acme"/>
                <a:ea typeface="+mn-ea"/>
                <a:cs typeface="+mn-cs"/>
              </a:rPr>
              <a:t>Child Sexual Exploitation</a:t>
            </a:r>
          </a:p>
          <a:p>
            <a:pPr marL="557213" lvl="1" indent="-214313" defTabSz="342900" fontAlgn="base">
              <a:buClrTx/>
              <a:buFont typeface="Arial" panose="020B0604020202020204" pitchFamily="34" charset="0"/>
              <a:buChar char="•"/>
            </a:pPr>
            <a:r>
              <a:rPr lang="en-GB" sz="1500" kern="1200" dirty="0">
                <a:latin typeface="Acme"/>
                <a:ea typeface="+mn-ea"/>
                <a:cs typeface="+mn-cs"/>
              </a:rPr>
              <a:t>Substance Misuse</a:t>
            </a:r>
          </a:p>
          <a:p>
            <a:pPr marL="557213" lvl="1" indent="-214313" defTabSz="342900" fontAlgn="base">
              <a:buClrTx/>
              <a:buFont typeface="Arial" panose="020B0604020202020204" pitchFamily="34" charset="0"/>
              <a:buChar char="•"/>
            </a:pPr>
            <a:r>
              <a:rPr lang="en-GB" sz="1500" kern="1200" dirty="0">
                <a:latin typeface="Acme"/>
                <a:ea typeface="+mn-ea"/>
                <a:cs typeface="+mn-cs"/>
              </a:rPr>
              <a:t>Digital World and Safety</a:t>
            </a:r>
          </a:p>
          <a:p>
            <a:pPr marL="557213" lvl="1" indent="-214313" defTabSz="342900" fontAlgn="base">
              <a:buClrTx/>
              <a:buFont typeface="Arial" panose="020B0604020202020204" pitchFamily="34" charset="0"/>
              <a:buChar char="•"/>
            </a:pPr>
            <a:r>
              <a:rPr lang="en-GB" sz="1500" kern="1200" dirty="0">
                <a:latin typeface="Acme"/>
                <a:ea typeface="+mn-ea"/>
                <a:cs typeface="+mn-cs"/>
              </a:rPr>
              <a:t>Realities of Pornography</a:t>
            </a:r>
          </a:p>
        </p:txBody>
      </p:sp>
    </p:spTree>
    <p:extLst>
      <p:ext uri="{BB962C8B-B14F-4D97-AF65-F5344CB8AC3E}">
        <p14:creationId xmlns:p14="http://schemas.microsoft.com/office/powerpoint/2010/main" val="19541420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0263E1-63E3-4638-B7F5-38916DCE4B34}"/>
              </a:ext>
            </a:extLst>
          </p:cNvPr>
          <p:cNvSpPr txBox="1"/>
          <p:nvPr/>
        </p:nvSpPr>
        <p:spPr>
          <a:xfrm>
            <a:off x="350044" y="2371726"/>
            <a:ext cx="7129463" cy="3531736"/>
          </a:xfrm>
          <a:prstGeom prst="rect">
            <a:avLst/>
          </a:prstGeom>
          <a:noFill/>
        </p:spPr>
        <p:txBody>
          <a:bodyPr wrap="square" rtlCol="0">
            <a:spAutoFit/>
          </a:bodyPr>
          <a:lstStyle/>
          <a:p>
            <a:pPr defTabSz="342900">
              <a:buClrTx/>
            </a:pPr>
            <a:endParaRPr lang="en-GB" sz="1350" kern="1200" dirty="0">
              <a:solidFill>
                <a:prstClr val="black"/>
              </a:solidFill>
              <a:latin typeface="Trebuchet MS" panose="020B0603020202020204"/>
              <a:ea typeface="+mn-ea"/>
              <a:cs typeface="+mn-cs"/>
            </a:endParaRPr>
          </a:p>
          <a:p>
            <a:pPr defTabSz="342900">
              <a:buClrTx/>
            </a:pPr>
            <a:r>
              <a:rPr lang="en-GB" sz="2100" kern="1200" dirty="0">
                <a:solidFill>
                  <a:srgbClr val="54A021">
                    <a:lumMod val="75000"/>
                  </a:srgbClr>
                </a:solidFill>
                <a:latin typeface="Algerian" panose="04020705040A02060702" pitchFamily="82" charset="0"/>
                <a:ea typeface="+mn-ea"/>
                <a:cs typeface="+mn-cs"/>
              </a:rPr>
              <a:t>FAMILY HUB WEBSITE LINK</a:t>
            </a:r>
          </a:p>
          <a:p>
            <a:pPr defTabSz="342900">
              <a:buClrTx/>
            </a:pPr>
            <a:endParaRPr lang="en-GB" sz="2100" kern="1200" dirty="0">
              <a:solidFill>
                <a:srgbClr val="54A021">
                  <a:lumMod val="75000"/>
                </a:srgbClr>
              </a:solidFill>
              <a:latin typeface="Algerian" panose="04020705040A02060702" pitchFamily="82" charset="0"/>
              <a:ea typeface="+mn-ea"/>
              <a:cs typeface="+mn-cs"/>
            </a:endParaRPr>
          </a:p>
          <a:p>
            <a:pPr defTabSz="342900">
              <a:buClrTx/>
            </a:pPr>
            <a:endParaRPr lang="en-GB" sz="2100" kern="1200" dirty="0">
              <a:solidFill>
                <a:srgbClr val="54A021">
                  <a:lumMod val="75000"/>
                </a:srgbClr>
              </a:solidFill>
              <a:latin typeface="Algerian" panose="04020705040A02060702" pitchFamily="82" charset="0"/>
              <a:ea typeface="+mn-ea"/>
              <a:cs typeface="+mn-cs"/>
            </a:endParaRPr>
          </a:p>
          <a:p>
            <a:pPr defTabSz="342900">
              <a:buClrTx/>
            </a:pPr>
            <a:r>
              <a:rPr lang="en-GB" sz="2100" kern="1200" dirty="0">
                <a:solidFill>
                  <a:srgbClr val="54A021">
                    <a:lumMod val="75000"/>
                  </a:srgbClr>
                </a:solidFill>
                <a:latin typeface="Algerian" panose="04020705040A02060702" pitchFamily="82" charset="0"/>
                <a:ea typeface="+mn-ea"/>
                <a:cs typeface="+mn-cs"/>
                <a:hlinkClick r:id="rId2"/>
              </a:rPr>
              <a:t>https://rbwm.afcinfo.org.uk/pages/community-information/information-and-advice/family-hub-service</a:t>
            </a:r>
            <a:endParaRPr lang="en-GB" sz="2100" kern="1200" dirty="0">
              <a:solidFill>
                <a:srgbClr val="54A021">
                  <a:lumMod val="75000"/>
                </a:srgbClr>
              </a:solidFill>
              <a:latin typeface="Algerian" panose="04020705040A02060702" pitchFamily="82" charset="0"/>
              <a:ea typeface="+mn-ea"/>
              <a:cs typeface="+mn-cs"/>
            </a:endParaRPr>
          </a:p>
          <a:p>
            <a:pPr defTabSz="342900">
              <a:buClrTx/>
            </a:pPr>
            <a:endParaRPr lang="en-GB" sz="2100" kern="1200" dirty="0">
              <a:solidFill>
                <a:srgbClr val="54A021">
                  <a:lumMod val="75000"/>
                </a:srgbClr>
              </a:solidFill>
              <a:latin typeface="Algerian" panose="04020705040A02060702" pitchFamily="82" charset="0"/>
              <a:ea typeface="+mn-ea"/>
              <a:cs typeface="+mn-cs"/>
            </a:endParaRPr>
          </a:p>
          <a:p>
            <a:pPr defTabSz="342900">
              <a:buClrTx/>
            </a:pPr>
            <a:endParaRPr lang="en-GB" sz="2100" kern="1200" dirty="0">
              <a:solidFill>
                <a:srgbClr val="54A021">
                  <a:lumMod val="75000"/>
                </a:srgbClr>
              </a:solidFill>
              <a:latin typeface="Algerian" panose="04020705040A02060702" pitchFamily="82" charset="0"/>
              <a:ea typeface="+mn-ea"/>
              <a:cs typeface="+mn-cs"/>
            </a:endParaRPr>
          </a:p>
          <a:p>
            <a:pPr defTabSz="342900">
              <a:buClrTx/>
            </a:pPr>
            <a:endParaRPr lang="en-GB" sz="2100" kern="1200" dirty="0">
              <a:solidFill>
                <a:srgbClr val="54A021">
                  <a:lumMod val="75000"/>
                </a:srgbClr>
              </a:solidFill>
              <a:latin typeface="Algerian" panose="04020705040A02060702" pitchFamily="82" charset="0"/>
              <a:ea typeface="+mn-ea"/>
              <a:cs typeface="+mn-cs"/>
            </a:endParaRPr>
          </a:p>
          <a:p>
            <a:pPr defTabSz="342900">
              <a:buClrTx/>
            </a:pPr>
            <a:endParaRPr lang="en-GB" sz="2100" kern="1200" dirty="0">
              <a:solidFill>
                <a:srgbClr val="54A021">
                  <a:lumMod val="75000"/>
                </a:srgbClr>
              </a:solidFill>
              <a:latin typeface="Algerian" panose="04020705040A02060702" pitchFamily="82" charset="0"/>
              <a:ea typeface="+mn-ea"/>
              <a:cs typeface="+mn-cs"/>
            </a:endParaRPr>
          </a:p>
        </p:txBody>
      </p:sp>
    </p:spTree>
    <p:extLst>
      <p:ext uri="{BB962C8B-B14F-4D97-AF65-F5344CB8AC3E}">
        <p14:creationId xmlns:p14="http://schemas.microsoft.com/office/powerpoint/2010/main" val="2617613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EBCE4-C521-44FA-B31F-CB781E67EF50}"/>
              </a:ext>
            </a:extLst>
          </p:cNvPr>
          <p:cNvSpPr>
            <a:spLocks noGrp="1"/>
          </p:cNvSpPr>
          <p:nvPr>
            <p:ph type="title"/>
          </p:nvPr>
        </p:nvSpPr>
        <p:spPr/>
        <p:txBody>
          <a:bodyPr/>
          <a:lstStyle/>
          <a:p>
            <a:r>
              <a:rPr lang="en-GB" dirty="0"/>
              <a:t>GETTING HELP TEAM</a:t>
            </a:r>
          </a:p>
        </p:txBody>
      </p:sp>
      <p:pic>
        <p:nvPicPr>
          <p:cNvPr id="5" name="Content Placeholder 4">
            <a:extLst>
              <a:ext uri="{FF2B5EF4-FFF2-40B4-BE49-F238E27FC236}">
                <a16:creationId xmlns:a16="http://schemas.microsoft.com/office/drawing/2014/main" id="{E0294B24-1C58-415A-B196-F32BDF09AA62}"/>
              </a:ext>
            </a:extLst>
          </p:cNvPr>
          <p:cNvPicPr>
            <a:picLocks noGrp="1" noChangeAspect="1"/>
          </p:cNvPicPr>
          <p:nvPr>
            <p:ph idx="1"/>
          </p:nvPr>
        </p:nvPicPr>
        <p:blipFill rotWithShape="1">
          <a:blip r:embed="rId2"/>
          <a:srcRect l="8143" t="16370" r="-988" b="4235"/>
          <a:stretch/>
        </p:blipFill>
        <p:spPr>
          <a:xfrm>
            <a:off x="790720" y="1844892"/>
            <a:ext cx="7562561" cy="4155859"/>
          </a:xfrm>
        </p:spPr>
      </p:pic>
    </p:spTree>
    <p:extLst>
      <p:ext uri="{BB962C8B-B14F-4D97-AF65-F5344CB8AC3E}">
        <p14:creationId xmlns:p14="http://schemas.microsoft.com/office/powerpoint/2010/main" val="4150533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84060-7063-4C0D-81B4-6E965F561FAF}"/>
              </a:ext>
            </a:extLst>
          </p:cNvPr>
          <p:cNvSpPr>
            <a:spLocks noGrp="1"/>
          </p:cNvSpPr>
          <p:nvPr>
            <p:ph type="title"/>
          </p:nvPr>
        </p:nvSpPr>
        <p:spPr/>
        <p:txBody>
          <a:bodyPr/>
          <a:lstStyle/>
          <a:p>
            <a:r>
              <a:rPr lang="en-GB" dirty="0"/>
              <a:t>GEMS4Health</a:t>
            </a:r>
          </a:p>
        </p:txBody>
      </p:sp>
      <p:pic>
        <p:nvPicPr>
          <p:cNvPr id="5" name="Content Placeholder 4">
            <a:extLst>
              <a:ext uri="{FF2B5EF4-FFF2-40B4-BE49-F238E27FC236}">
                <a16:creationId xmlns:a16="http://schemas.microsoft.com/office/drawing/2014/main" id="{A0812E3B-CC81-470E-AF0F-65859B0CA62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27251" y="3804635"/>
            <a:ext cx="9526" cy="257189"/>
          </a:xfrm>
        </p:spPr>
      </p:pic>
      <p:pic>
        <p:nvPicPr>
          <p:cNvPr id="7" name="Picture 6">
            <a:extLst>
              <a:ext uri="{FF2B5EF4-FFF2-40B4-BE49-F238E27FC236}">
                <a16:creationId xmlns:a16="http://schemas.microsoft.com/office/drawing/2014/main" id="{D347D6EA-471A-4F37-BCD8-2A1E226A6AE0}"/>
              </a:ext>
            </a:extLst>
          </p:cNvPr>
          <p:cNvPicPr>
            <a:picLocks noChangeAspect="1"/>
          </p:cNvPicPr>
          <p:nvPr/>
        </p:nvPicPr>
        <p:blipFill rotWithShape="1">
          <a:blip r:embed="rId3"/>
          <a:srcRect l="20469" t="17638" r="17656" b="8889"/>
          <a:stretch/>
        </p:blipFill>
        <p:spPr>
          <a:xfrm>
            <a:off x="600075" y="1809750"/>
            <a:ext cx="5657850" cy="3779045"/>
          </a:xfrm>
          <a:prstGeom prst="rect">
            <a:avLst/>
          </a:prstGeom>
        </p:spPr>
      </p:pic>
    </p:spTree>
    <p:extLst>
      <p:ext uri="{BB962C8B-B14F-4D97-AF65-F5344CB8AC3E}">
        <p14:creationId xmlns:p14="http://schemas.microsoft.com/office/powerpoint/2010/main" val="1766026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F94A8CA-144F-480D-8092-B406FF6D02CC}"/>
              </a:ext>
            </a:extLst>
          </p:cNvPr>
          <p:cNvPicPr>
            <a:picLocks noGrp="1" noChangeAspect="1"/>
          </p:cNvPicPr>
          <p:nvPr>
            <p:ph idx="1"/>
          </p:nvPr>
        </p:nvPicPr>
        <p:blipFill rotWithShape="1">
          <a:blip r:embed="rId2"/>
          <a:srcRect l="21067" t="29407" r="17555" b="8817"/>
          <a:stretch/>
        </p:blipFill>
        <p:spPr>
          <a:xfrm>
            <a:off x="1435894" y="2838544"/>
            <a:ext cx="5222081" cy="2811687"/>
          </a:xfrm>
        </p:spPr>
      </p:pic>
      <p:pic>
        <p:nvPicPr>
          <p:cNvPr id="9" name="Picture 8">
            <a:extLst>
              <a:ext uri="{FF2B5EF4-FFF2-40B4-BE49-F238E27FC236}">
                <a16:creationId xmlns:a16="http://schemas.microsoft.com/office/drawing/2014/main" id="{E92843FB-3FA3-4E14-9574-CD5FF764FFC7}"/>
              </a:ext>
            </a:extLst>
          </p:cNvPr>
          <p:cNvPicPr>
            <a:picLocks noChangeAspect="1"/>
          </p:cNvPicPr>
          <p:nvPr/>
        </p:nvPicPr>
        <p:blipFill rotWithShape="1">
          <a:blip r:embed="rId3"/>
          <a:srcRect l="21168" t="21037" r="20333" b="44000"/>
          <a:stretch/>
        </p:blipFill>
        <p:spPr>
          <a:xfrm>
            <a:off x="752331" y="986791"/>
            <a:ext cx="5349240" cy="1798319"/>
          </a:xfrm>
          <a:prstGeom prst="rect">
            <a:avLst/>
          </a:prstGeom>
        </p:spPr>
      </p:pic>
    </p:spTree>
    <p:extLst>
      <p:ext uri="{BB962C8B-B14F-4D97-AF65-F5344CB8AC3E}">
        <p14:creationId xmlns:p14="http://schemas.microsoft.com/office/powerpoint/2010/main" val="399043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55680-C422-4760-827C-5D5567543A9F}"/>
              </a:ext>
            </a:extLst>
          </p:cNvPr>
          <p:cNvSpPr>
            <a:spLocks noGrp="1"/>
          </p:cNvSpPr>
          <p:nvPr>
            <p:ph type="title"/>
          </p:nvPr>
        </p:nvSpPr>
        <p:spPr/>
        <p:txBody>
          <a:bodyPr/>
          <a:lstStyle/>
          <a:p>
            <a:r>
              <a:rPr lang="en-GB" dirty="0"/>
              <a:t>FAMILY ACTION/Young Carers</a:t>
            </a:r>
          </a:p>
        </p:txBody>
      </p:sp>
      <p:pic>
        <p:nvPicPr>
          <p:cNvPr id="5" name="Content Placeholder 4">
            <a:extLst>
              <a:ext uri="{FF2B5EF4-FFF2-40B4-BE49-F238E27FC236}">
                <a16:creationId xmlns:a16="http://schemas.microsoft.com/office/drawing/2014/main" id="{F0F3B44F-7F9D-4B43-AE2D-C737FBEAAEE0}"/>
              </a:ext>
            </a:extLst>
          </p:cNvPr>
          <p:cNvPicPr>
            <a:picLocks noGrp="1" noChangeAspect="1"/>
          </p:cNvPicPr>
          <p:nvPr>
            <p:ph idx="1"/>
          </p:nvPr>
        </p:nvPicPr>
        <p:blipFill rotWithShape="1">
          <a:blip r:embed="rId2"/>
          <a:srcRect l="30015" t="11787" r="17126" b="31150"/>
          <a:stretch/>
        </p:blipFill>
        <p:spPr>
          <a:xfrm>
            <a:off x="815340" y="2292272"/>
            <a:ext cx="5897880" cy="3581442"/>
          </a:xfrm>
        </p:spPr>
      </p:pic>
    </p:spTree>
    <p:extLst>
      <p:ext uri="{BB962C8B-B14F-4D97-AF65-F5344CB8AC3E}">
        <p14:creationId xmlns:p14="http://schemas.microsoft.com/office/powerpoint/2010/main" val="478042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DF223-CDEC-450E-8957-CB34F7619A17}"/>
              </a:ext>
            </a:extLst>
          </p:cNvPr>
          <p:cNvSpPr>
            <a:spLocks noGrp="1"/>
          </p:cNvSpPr>
          <p:nvPr>
            <p:ph type="title"/>
          </p:nvPr>
        </p:nvSpPr>
        <p:spPr/>
        <p:txBody>
          <a:bodyPr/>
          <a:lstStyle/>
          <a:p>
            <a:r>
              <a:rPr lang="en-GB" dirty="0"/>
              <a:t>Kooth.com</a:t>
            </a:r>
          </a:p>
        </p:txBody>
      </p:sp>
      <p:pic>
        <p:nvPicPr>
          <p:cNvPr id="5" name="Content Placeholder 4">
            <a:extLst>
              <a:ext uri="{FF2B5EF4-FFF2-40B4-BE49-F238E27FC236}">
                <a16:creationId xmlns:a16="http://schemas.microsoft.com/office/drawing/2014/main" id="{FEA15D4F-ADFA-467A-B601-C83967C87A34}"/>
              </a:ext>
            </a:extLst>
          </p:cNvPr>
          <p:cNvPicPr>
            <a:picLocks noGrp="1" noChangeAspect="1"/>
          </p:cNvPicPr>
          <p:nvPr>
            <p:ph idx="1"/>
          </p:nvPr>
        </p:nvPicPr>
        <p:blipFill rotWithShape="1">
          <a:blip r:embed="rId2"/>
          <a:srcRect l="3654" t="14225" b="3845"/>
          <a:stretch/>
        </p:blipFill>
        <p:spPr>
          <a:xfrm>
            <a:off x="403859" y="2137410"/>
            <a:ext cx="6913689" cy="3307081"/>
          </a:xfrm>
        </p:spPr>
      </p:pic>
    </p:spTree>
    <p:extLst>
      <p:ext uri="{BB962C8B-B14F-4D97-AF65-F5344CB8AC3E}">
        <p14:creationId xmlns:p14="http://schemas.microsoft.com/office/powerpoint/2010/main" val="2008018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7CF53-2299-4D68-BFB9-5B1855748421}"/>
              </a:ext>
            </a:extLst>
          </p:cNvPr>
          <p:cNvSpPr>
            <a:spLocks noGrp="1"/>
          </p:cNvSpPr>
          <p:nvPr>
            <p:ph type="title"/>
          </p:nvPr>
        </p:nvSpPr>
        <p:spPr/>
        <p:txBody>
          <a:bodyPr/>
          <a:lstStyle/>
          <a:p>
            <a:r>
              <a:rPr lang="en-GB" dirty="0"/>
              <a:t>SAFE</a:t>
            </a:r>
          </a:p>
        </p:txBody>
      </p:sp>
      <p:pic>
        <p:nvPicPr>
          <p:cNvPr id="5" name="Content Placeholder 4">
            <a:extLst>
              <a:ext uri="{FF2B5EF4-FFF2-40B4-BE49-F238E27FC236}">
                <a16:creationId xmlns:a16="http://schemas.microsoft.com/office/drawing/2014/main" id="{84B000C9-907D-473D-90DB-D9BFA798C963}"/>
              </a:ext>
            </a:extLst>
          </p:cNvPr>
          <p:cNvPicPr>
            <a:picLocks noGrp="1" noChangeAspect="1"/>
          </p:cNvPicPr>
          <p:nvPr>
            <p:ph idx="1"/>
          </p:nvPr>
        </p:nvPicPr>
        <p:blipFill rotWithShape="1">
          <a:blip r:embed="rId2"/>
          <a:srcRect l="8856" t="17172" r="4854" b="5953"/>
          <a:stretch/>
        </p:blipFill>
        <p:spPr>
          <a:xfrm>
            <a:off x="769620" y="1890688"/>
            <a:ext cx="6941437" cy="3439502"/>
          </a:xfrm>
        </p:spPr>
      </p:pic>
    </p:spTree>
    <p:extLst>
      <p:ext uri="{BB962C8B-B14F-4D97-AF65-F5344CB8AC3E}">
        <p14:creationId xmlns:p14="http://schemas.microsoft.com/office/powerpoint/2010/main" val="37188244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3"/>
          <p:cNvSpPr txBox="1">
            <a:spLocks noGrp="1"/>
          </p:cNvSpPr>
          <p:nvPr>
            <p:ph type="ctrTitle" idx="4294967295"/>
          </p:nvPr>
        </p:nvSpPr>
        <p:spPr>
          <a:xfrm>
            <a:off x="342900" y="2960687"/>
            <a:ext cx="8458200" cy="1470025"/>
          </a:xfrm>
          <a:prstGeom prst="rect">
            <a:avLst/>
          </a:prstGeom>
          <a:noFill/>
          <a:ln>
            <a:noFill/>
          </a:ln>
        </p:spPr>
        <p:txBody>
          <a:bodyPr spcFirstLastPara="1" wrap="square" lIns="91425" tIns="45700" rIns="91425" bIns="45700" anchor="ctr" anchorCtr="0">
            <a:noAutofit/>
          </a:bodyPr>
          <a:lstStyle/>
          <a:p>
            <a:pPr>
              <a:buClr>
                <a:schemeClr val="lt1"/>
              </a:buClr>
              <a:buSzPts val="4400"/>
            </a:pPr>
            <a:br>
              <a:rPr lang="en-US" sz="4400" i="0" u="none" strike="noStrike" cap="none" dirty="0">
                <a:solidFill>
                  <a:schemeClr val="bg1"/>
                </a:solidFill>
                <a:latin typeface="Calibri"/>
                <a:ea typeface="Calibri"/>
                <a:cs typeface="Calibri"/>
                <a:sym typeface="Calibri"/>
              </a:rPr>
            </a:br>
            <a:br>
              <a:rPr lang="en-US" sz="4400" i="0" u="none" strike="noStrike" cap="none" dirty="0">
                <a:solidFill>
                  <a:schemeClr val="bg1"/>
                </a:solidFill>
                <a:latin typeface="Calibri"/>
                <a:ea typeface="Calibri"/>
                <a:cs typeface="Calibri"/>
                <a:sym typeface="Calibri"/>
              </a:rPr>
            </a:br>
            <a:r>
              <a:rPr lang="en-GB" i="0" u="none" strike="noStrike" cap="none" dirty="0">
                <a:solidFill>
                  <a:schemeClr val="bg1"/>
                </a:solidFill>
                <a:latin typeface="Calibri" panose="020F0502020204030204" pitchFamily="34" charset="0"/>
                <a:ea typeface="Calibri"/>
                <a:cs typeface="Calibri" panose="020F0502020204030204" pitchFamily="34" charset="0"/>
                <a:sym typeface="Calibri"/>
              </a:rPr>
              <a:t> </a:t>
            </a:r>
            <a:br>
              <a:rPr lang="en-GB" sz="4400" dirty="0">
                <a:solidFill>
                  <a:schemeClr val="bg1"/>
                </a:solidFill>
                <a:effectLst/>
                <a:latin typeface="Calibri" panose="020F0502020204030204" pitchFamily="34" charset="0"/>
                <a:cs typeface="Calibri" panose="020F0502020204030204" pitchFamily="34" charset="0"/>
              </a:rPr>
            </a:br>
            <a:r>
              <a:rPr lang="en-GB" sz="4400" dirty="0">
                <a:solidFill>
                  <a:schemeClr val="bg1"/>
                </a:solidFill>
                <a:effectLst/>
                <a:latin typeface="Calibri" panose="020F0502020204030204" pitchFamily="34" charset="0"/>
                <a:cs typeface="Calibri" panose="020F0502020204030204" pitchFamily="34" charset="0"/>
              </a:rPr>
              <a:t>SEMH Updates</a:t>
            </a:r>
            <a:r>
              <a:rPr lang="en-GB" sz="44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 </a:t>
            </a:r>
            <a:br>
              <a:rPr lang="en-GB" sz="4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br>
              <a:rPr lang="en-GB" sz="4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br>
              <a:rPr lang="en-US" sz="4400" i="0" u="none" strike="noStrike" cap="none" dirty="0">
                <a:solidFill>
                  <a:schemeClr val="bg1"/>
                </a:solidFill>
                <a:latin typeface="Calibri"/>
                <a:ea typeface="Calibri"/>
                <a:cs typeface="Calibri"/>
                <a:sym typeface="Calibri"/>
              </a:rPr>
            </a:br>
            <a:r>
              <a:rPr lang="en-US" sz="4400" i="1" u="none" strike="noStrike" cap="none" dirty="0">
                <a:solidFill>
                  <a:schemeClr val="bg1"/>
                </a:solidFill>
                <a:latin typeface="Calibri"/>
                <a:ea typeface="Calibri"/>
                <a:cs typeface="Calibri"/>
                <a:sym typeface="Calibri"/>
              </a:rPr>
              <a:t> </a:t>
            </a:r>
            <a:br>
              <a:rPr lang="en-US" sz="4400" i="1" u="none" strike="noStrike" cap="none" dirty="0">
                <a:solidFill>
                  <a:schemeClr val="bg1"/>
                </a:solidFill>
                <a:latin typeface="Calibri"/>
                <a:ea typeface="Calibri"/>
                <a:cs typeface="Calibri"/>
                <a:sym typeface="Calibri"/>
              </a:rPr>
            </a:br>
            <a:r>
              <a:rPr lang="en-US" sz="4400" i="0" u="none" strike="noStrike" cap="none" dirty="0">
                <a:solidFill>
                  <a:schemeClr val="bg1"/>
                </a:solidFill>
                <a:latin typeface="Calibri"/>
                <a:ea typeface="Calibri"/>
                <a:cs typeface="Calibri"/>
                <a:sym typeface="Calibri"/>
              </a:rPr>
              <a:t> </a:t>
            </a:r>
            <a:endParaRPr dirty="0">
              <a:solidFill>
                <a:schemeClr val="bg1"/>
              </a:solidFill>
            </a:endParaRPr>
          </a:p>
        </p:txBody>
      </p:sp>
      <p:sp>
        <p:nvSpPr>
          <p:cNvPr id="4" name="TextBox 3">
            <a:extLst>
              <a:ext uri="{FF2B5EF4-FFF2-40B4-BE49-F238E27FC236}">
                <a16:creationId xmlns:a16="http://schemas.microsoft.com/office/drawing/2014/main" id="{03E0A206-C490-4D6D-B54D-F06FF42CEA6D}"/>
              </a:ext>
            </a:extLst>
          </p:cNvPr>
          <p:cNvSpPr txBox="1"/>
          <p:nvPr/>
        </p:nvSpPr>
        <p:spPr>
          <a:xfrm>
            <a:off x="2286000" y="3275112"/>
            <a:ext cx="4572000" cy="307777"/>
          </a:xfrm>
          <a:prstGeom prst="rect">
            <a:avLst/>
          </a:prstGeom>
          <a:noFill/>
        </p:spPr>
        <p:txBody>
          <a:bodyPr wrap="square">
            <a:spAutoFit/>
          </a:bodyPr>
          <a:lstStyle/>
          <a:p>
            <a:r>
              <a:rPr lang="en-GB" b="0" dirty="0">
                <a:effectLst/>
              </a:rPr>
              <a:t> </a:t>
            </a:r>
            <a:endParaRPr lang="en-GB" dirty="0"/>
          </a:p>
        </p:txBody>
      </p:sp>
    </p:spTree>
    <p:extLst>
      <p:ext uri="{BB962C8B-B14F-4D97-AF65-F5344CB8AC3E}">
        <p14:creationId xmlns:p14="http://schemas.microsoft.com/office/powerpoint/2010/main" val="1631548274"/>
      </p:ext>
    </p:extLst>
  </p:cSld>
  <p:clrMapOvr>
    <a:masterClrMapping/>
  </p:clrMapOvr>
  <p:transition spd="slow">
    <p:push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FD71EDF-59DF-41A4-81AE-F4C857664BAA}"/>
              </a:ext>
            </a:extLst>
          </p:cNvPr>
          <p:cNvSpPr txBox="1"/>
          <p:nvPr/>
        </p:nvSpPr>
        <p:spPr>
          <a:xfrm>
            <a:off x="1484243" y="3140765"/>
            <a:ext cx="6692348" cy="2554545"/>
          </a:xfrm>
          <a:prstGeom prst="rect">
            <a:avLst/>
          </a:prstGeom>
          <a:noFill/>
        </p:spPr>
        <p:txBody>
          <a:bodyPr wrap="square" rtlCol="0">
            <a:spAutoFit/>
          </a:bodyPr>
          <a:lstStyle/>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Overview and Outcomes</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Team Changes</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Training</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SEMH Leads and Information sharing</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Transition Support – Onwards and Upwards</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Boxalls feedback</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Virtual Drop in Consultations</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DSLs ensure all safeguarding actions followed up - Ofsted</a:t>
            </a:r>
          </a:p>
        </p:txBody>
      </p:sp>
      <p:sp>
        <p:nvSpPr>
          <p:cNvPr id="5" name="TextBox 4">
            <a:extLst>
              <a:ext uri="{FF2B5EF4-FFF2-40B4-BE49-F238E27FC236}">
                <a16:creationId xmlns:a16="http://schemas.microsoft.com/office/drawing/2014/main" id="{4253A3D8-D07D-4C4C-BD5F-BF05DE25B667}"/>
              </a:ext>
            </a:extLst>
          </p:cNvPr>
          <p:cNvSpPr txBox="1"/>
          <p:nvPr/>
        </p:nvSpPr>
        <p:spPr>
          <a:xfrm>
            <a:off x="3524865" y="3326732"/>
            <a:ext cx="4572000" cy="307777"/>
          </a:xfrm>
          <a:prstGeom prst="rect">
            <a:avLst/>
          </a:prstGeom>
          <a:noFill/>
        </p:spPr>
        <p:txBody>
          <a:bodyPr wrap="square">
            <a:spAutoFit/>
          </a:bodyPr>
          <a:lstStyle/>
          <a:p>
            <a:r>
              <a:rPr lang="en-GB" b="0" dirty="0">
                <a:effectLst/>
              </a:rPr>
              <a:t> </a:t>
            </a:r>
            <a:endParaRPr lang="en-GB" dirty="0"/>
          </a:p>
        </p:txBody>
      </p:sp>
      <p:sp>
        <p:nvSpPr>
          <p:cNvPr id="2" name="TextBox 1">
            <a:extLst>
              <a:ext uri="{FF2B5EF4-FFF2-40B4-BE49-F238E27FC236}">
                <a16:creationId xmlns:a16="http://schemas.microsoft.com/office/drawing/2014/main" id="{B7A1376B-8EA0-419E-8B8E-316D0F24209E}"/>
              </a:ext>
            </a:extLst>
          </p:cNvPr>
          <p:cNvSpPr txBox="1"/>
          <p:nvPr/>
        </p:nvSpPr>
        <p:spPr>
          <a:xfrm>
            <a:off x="5224617" y="516359"/>
            <a:ext cx="2621526" cy="646331"/>
          </a:xfrm>
          <a:prstGeom prst="rect">
            <a:avLst/>
          </a:prstGeom>
          <a:noFill/>
        </p:spPr>
        <p:txBody>
          <a:bodyPr wrap="square" rtlCol="0">
            <a:spAutoFit/>
          </a:bodyPr>
          <a:lstStyle/>
          <a:p>
            <a:r>
              <a:rPr lang="en-GB" sz="3600" dirty="0">
                <a:latin typeface="Calibri" panose="020F0502020204030204" pitchFamily="34" charset="0"/>
                <a:cs typeface="Calibri" panose="020F0502020204030204" pitchFamily="34" charset="0"/>
              </a:rPr>
              <a:t>Updates </a:t>
            </a:r>
          </a:p>
        </p:txBody>
      </p:sp>
    </p:spTree>
    <p:extLst>
      <p:ext uri="{BB962C8B-B14F-4D97-AF65-F5344CB8AC3E}">
        <p14:creationId xmlns:p14="http://schemas.microsoft.com/office/powerpoint/2010/main" val="22944481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AA421DE-4838-4CD1-B531-F0CCC7ACCB24}"/>
              </a:ext>
            </a:extLst>
          </p:cNvPr>
          <p:cNvSpPr txBox="1">
            <a:spLocks/>
          </p:cNvSpPr>
          <p:nvPr/>
        </p:nvSpPr>
        <p:spPr>
          <a:xfrm>
            <a:off x="525776" y="2313257"/>
            <a:ext cx="8229600" cy="590310"/>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r>
              <a:rPr lang="en-US" sz="2800"/>
              <a:t>ERSA Toolkit</a:t>
            </a:r>
            <a:endParaRPr lang="en-US" sz="2800" dirty="0"/>
          </a:p>
        </p:txBody>
      </p:sp>
      <p:sp>
        <p:nvSpPr>
          <p:cNvPr id="5" name="Title 1">
            <a:extLst>
              <a:ext uri="{FF2B5EF4-FFF2-40B4-BE49-F238E27FC236}">
                <a16:creationId xmlns:a16="http://schemas.microsoft.com/office/drawing/2014/main" id="{BCCC1739-E54F-421D-9B4F-9F1D8ACAB787}"/>
              </a:ext>
            </a:extLst>
          </p:cNvPr>
          <p:cNvSpPr txBox="1">
            <a:spLocks/>
          </p:cNvSpPr>
          <p:nvPr/>
        </p:nvSpPr>
        <p:spPr>
          <a:xfrm>
            <a:off x="457200" y="3070341"/>
            <a:ext cx="8229600" cy="590310"/>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1"/>
                </a:solidFill>
                <a:latin typeface="Calibri"/>
                <a:ea typeface="Calibri"/>
                <a:cs typeface="Calibri"/>
                <a:sym typeface="Calibri"/>
              </a:defRPr>
            </a:lvl9pPr>
          </a:lstStyle>
          <a:p>
            <a:r>
              <a:rPr lang="en-US" sz="2800" dirty="0"/>
              <a:t>Child on Child Abuse</a:t>
            </a:r>
          </a:p>
        </p:txBody>
      </p:sp>
      <p:sp>
        <p:nvSpPr>
          <p:cNvPr id="7" name="TextBox 6">
            <a:extLst>
              <a:ext uri="{FF2B5EF4-FFF2-40B4-BE49-F238E27FC236}">
                <a16:creationId xmlns:a16="http://schemas.microsoft.com/office/drawing/2014/main" id="{4E33745A-2D7F-49B2-84F5-F30AE6D0FAC1}"/>
              </a:ext>
            </a:extLst>
          </p:cNvPr>
          <p:cNvSpPr txBox="1"/>
          <p:nvPr/>
        </p:nvSpPr>
        <p:spPr>
          <a:xfrm>
            <a:off x="604683" y="5416519"/>
            <a:ext cx="4572000" cy="523220"/>
          </a:xfrm>
          <a:prstGeom prst="rect">
            <a:avLst/>
          </a:prstGeom>
          <a:noFill/>
        </p:spPr>
        <p:txBody>
          <a:bodyPr wrap="square">
            <a:spAutoFit/>
          </a:bodyPr>
          <a:lstStyle/>
          <a:p>
            <a:r>
              <a:rPr lang="en-GB" dirty="0">
                <a:hlinkClick r:id="rId2"/>
              </a:rPr>
              <a:t>https://www.leadershipupdate-rbwm.co.uk/information-for-all-schools/</a:t>
            </a:r>
            <a:endParaRPr lang="en-GB" dirty="0"/>
          </a:p>
        </p:txBody>
      </p:sp>
      <p:sp>
        <p:nvSpPr>
          <p:cNvPr id="9" name="TextBox 8">
            <a:extLst>
              <a:ext uri="{FF2B5EF4-FFF2-40B4-BE49-F238E27FC236}">
                <a16:creationId xmlns:a16="http://schemas.microsoft.com/office/drawing/2014/main" id="{1875F416-8C8E-4685-8170-DCFDB3A20058}"/>
              </a:ext>
            </a:extLst>
          </p:cNvPr>
          <p:cNvSpPr txBox="1"/>
          <p:nvPr/>
        </p:nvSpPr>
        <p:spPr>
          <a:xfrm>
            <a:off x="4114800" y="4397825"/>
            <a:ext cx="4572000" cy="523220"/>
          </a:xfrm>
          <a:prstGeom prst="rect">
            <a:avLst/>
          </a:prstGeom>
          <a:noFill/>
        </p:spPr>
        <p:txBody>
          <a:bodyPr wrap="square">
            <a:spAutoFit/>
          </a:bodyPr>
          <a:lstStyle/>
          <a:p>
            <a:r>
              <a:rPr lang="en-GB" dirty="0">
                <a:hlinkClick r:id="rId3"/>
              </a:rPr>
              <a:t>https://www.leadershipupdate-rbwm.co.uk/semh-service/</a:t>
            </a:r>
            <a:endParaRPr lang="en-GB" dirty="0"/>
          </a:p>
        </p:txBody>
      </p:sp>
      <p:sp>
        <p:nvSpPr>
          <p:cNvPr id="10" name="TextBox 9">
            <a:extLst>
              <a:ext uri="{FF2B5EF4-FFF2-40B4-BE49-F238E27FC236}">
                <a16:creationId xmlns:a16="http://schemas.microsoft.com/office/drawing/2014/main" id="{55DF85B3-6994-41B1-8959-A35C899704D1}"/>
              </a:ext>
            </a:extLst>
          </p:cNvPr>
          <p:cNvSpPr txBox="1"/>
          <p:nvPr/>
        </p:nvSpPr>
        <p:spPr>
          <a:xfrm>
            <a:off x="3355258" y="918261"/>
            <a:ext cx="5331542" cy="584775"/>
          </a:xfrm>
          <a:prstGeom prst="rect">
            <a:avLst/>
          </a:prstGeom>
          <a:noFill/>
        </p:spPr>
        <p:txBody>
          <a:bodyPr wrap="square" rtlCol="0">
            <a:spAutoFit/>
          </a:bodyPr>
          <a:lstStyle/>
          <a:p>
            <a:r>
              <a:rPr lang="en-GB" sz="3200" dirty="0"/>
              <a:t>Leadership Update Website</a:t>
            </a:r>
          </a:p>
        </p:txBody>
      </p:sp>
    </p:spTree>
    <p:extLst>
      <p:ext uri="{BB962C8B-B14F-4D97-AF65-F5344CB8AC3E}">
        <p14:creationId xmlns:p14="http://schemas.microsoft.com/office/powerpoint/2010/main" val="11469146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20"/>
          <p:cNvSpPr txBox="1"/>
          <p:nvPr/>
        </p:nvSpPr>
        <p:spPr>
          <a:xfrm>
            <a:off x="457200" y="2978800"/>
            <a:ext cx="9144000" cy="969456"/>
          </a:xfrm>
          <a:prstGeom prst="rect">
            <a:avLst/>
          </a:prstGeom>
          <a:noFill/>
          <a:ln>
            <a:noFill/>
          </a:ln>
        </p:spPr>
        <p:txBody>
          <a:bodyPr spcFirstLastPara="1" wrap="square" lIns="91425" tIns="45700" rIns="91425" bIns="45700" anchor="ctr" anchorCtr="0">
            <a:spAutoFit/>
          </a:bodyPr>
          <a:lstStyle/>
          <a:p>
            <a:pPr>
              <a:buClr>
                <a:srgbClr val="FFFFFF"/>
              </a:buClr>
              <a:buSzPts val="700"/>
            </a:pPr>
            <a:r>
              <a:rPr lang="en-GB" sz="700">
                <a:solidFill>
                  <a:srgbClr val="FFFFFF"/>
                </a:solidFill>
              </a:rPr>
              <a:t>Aug 17 10:26</a:t>
            </a:r>
            <a:endParaRPr sz="800">
              <a:solidFill>
                <a:schemeClr val="dk1"/>
              </a:solidFill>
            </a:endParaRPr>
          </a:p>
          <a:p>
            <a:pPr>
              <a:buClr>
                <a:schemeClr val="dk1"/>
              </a:buClr>
              <a:buSzPts val="1800"/>
            </a:pPr>
            <a:br>
              <a:rPr lang="en-GB" sz="1800">
                <a:solidFill>
                  <a:schemeClr val="dk1"/>
                </a:solidFill>
              </a:rPr>
            </a:br>
            <a:endParaRPr/>
          </a:p>
          <a:p>
            <a:pPr>
              <a:buSzPts val="1800"/>
            </a:pPr>
            <a:endParaRPr sz="1800">
              <a:solidFill>
                <a:schemeClr val="dk1"/>
              </a:solidFill>
            </a:endParaRPr>
          </a:p>
        </p:txBody>
      </p:sp>
      <p:sp>
        <p:nvSpPr>
          <p:cNvPr id="90" name="Google Shape;90;p20"/>
          <p:cNvSpPr txBox="1"/>
          <p:nvPr/>
        </p:nvSpPr>
        <p:spPr>
          <a:xfrm>
            <a:off x="546099" y="1346200"/>
            <a:ext cx="7700400" cy="307800"/>
          </a:xfrm>
          <a:prstGeom prst="rect">
            <a:avLst/>
          </a:prstGeom>
          <a:noFill/>
          <a:ln>
            <a:noFill/>
          </a:ln>
        </p:spPr>
        <p:txBody>
          <a:bodyPr spcFirstLastPara="1" wrap="square" lIns="91425" tIns="45700" rIns="91425" bIns="45700" anchor="t" anchorCtr="0">
            <a:spAutoFit/>
          </a:bodyPr>
          <a:lstStyle/>
          <a:p>
            <a:pPr>
              <a:buSzPts val="1400"/>
            </a:pPr>
            <a:endParaRPr/>
          </a:p>
        </p:txBody>
      </p:sp>
      <p:sp>
        <p:nvSpPr>
          <p:cNvPr id="91" name="Google Shape;91;p20"/>
          <p:cNvSpPr txBox="1">
            <a:spLocks noGrp="1"/>
          </p:cNvSpPr>
          <p:nvPr>
            <p:ph type="sldNum" idx="12"/>
          </p:nvPr>
        </p:nvSpPr>
        <p:spPr>
          <a:xfrm>
            <a:off x="6457950" y="5624513"/>
            <a:ext cx="2057400" cy="273900"/>
          </a:xfrm>
          <a:prstGeom prst="rect">
            <a:avLst/>
          </a:prstGeom>
          <a:noFill/>
          <a:ln>
            <a:noFill/>
          </a:ln>
        </p:spPr>
        <p:txBody>
          <a:bodyPr spcFirstLastPara="1" wrap="square" lIns="91425" tIns="91425" rIns="91425" bIns="91425" anchor="t" anchorCtr="0">
            <a:noAutofit/>
          </a:bodyPr>
          <a:lstStyle/>
          <a:p>
            <a:fld id="{00000000-1234-1234-1234-123412341234}" type="slidenum">
              <a:rPr lang="en-GB"/>
              <a:pPr/>
              <a:t>20</a:t>
            </a:fld>
            <a:endParaRPr/>
          </a:p>
        </p:txBody>
      </p:sp>
      <p:sp>
        <p:nvSpPr>
          <p:cNvPr id="92" name="Google Shape;92;p20"/>
          <p:cNvSpPr txBox="1"/>
          <p:nvPr/>
        </p:nvSpPr>
        <p:spPr>
          <a:xfrm>
            <a:off x="1560125" y="1777988"/>
            <a:ext cx="4689300" cy="400200"/>
          </a:xfrm>
          <a:prstGeom prst="rect">
            <a:avLst/>
          </a:prstGeom>
          <a:noFill/>
          <a:ln>
            <a:noFill/>
          </a:ln>
        </p:spPr>
        <p:txBody>
          <a:bodyPr spcFirstLastPara="1" wrap="square" lIns="91425" tIns="91425" rIns="91425" bIns="91425" anchor="t" anchorCtr="0">
            <a:spAutoFit/>
          </a:bodyPr>
          <a:lstStyle/>
          <a:p>
            <a:endParaRPr>
              <a:latin typeface="Calibri"/>
              <a:ea typeface="Calibri"/>
              <a:cs typeface="Calibri"/>
              <a:sym typeface="Calibri"/>
            </a:endParaRPr>
          </a:p>
        </p:txBody>
      </p:sp>
      <p:sp>
        <p:nvSpPr>
          <p:cNvPr id="93" name="Google Shape;93;p20"/>
          <p:cNvSpPr txBox="1">
            <a:spLocks noGrp="1"/>
          </p:cNvSpPr>
          <p:nvPr>
            <p:ph type="title"/>
          </p:nvPr>
        </p:nvSpPr>
        <p:spPr>
          <a:xfrm>
            <a:off x="546099" y="455884"/>
            <a:ext cx="8515500" cy="1176300"/>
          </a:xfrm>
          <a:prstGeom prst="rect">
            <a:avLst/>
          </a:prstGeom>
        </p:spPr>
        <p:txBody>
          <a:bodyPr spcFirstLastPara="1" wrap="square" lIns="91425" tIns="45700" rIns="91425" bIns="45700" anchor="ctr" anchorCtr="0">
            <a:normAutofit/>
          </a:bodyPr>
          <a:lstStyle/>
          <a:p>
            <a:r>
              <a:rPr lang="en-GB" dirty="0"/>
              <a:t>Parent Carer Forum Update </a:t>
            </a:r>
            <a:endParaRPr dirty="0"/>
          </a:p>
        </p:txBody>
      </p:sp>
      <p:sp>
        <p:nvSpPr>
          <p:cNvPr id="94" name="Google Shape;94;p20"/>
          <p:cNvSpPr txBox="1"/>
          <p:nvPr/>
        </p:nvSpPr>
        <p:spPr>
          <a:xfrm>
            <a:off x="218350" y="2125375"/>
            <a:ext cx="8796600" cy="2862292"/>
          </a:xfrm>
          <a:prstGeom prst="rect">
            <a:avLst/>
          </a:prstGeom>
          <a:solidFill>
            <a:schemeClr val="lt1"/>
          </a:solidFill>
          <a:ln>
            <a:noFill/>
          </a:ln>
        </p:spPr>
        <p:txBody>
          <a:bodyPr spcFirstLastPara="1" wrap="square" lIns="91425" tIns="91425" rIns="91425" bIns="91425" anchor="t" anchorCtr="0">
            <a:spAutoFit/>
          </a:bodyPr>
          <a:lstStyle/>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sym typeface="Calibri"/>
              </a:rPr>
              <a:t>Was </a:t>
            </a:r>
            <a:r>
              <a:rPr lang="en-GB" sz="2000" dirty="0" err="1">
                <a:latin typeface="Calibri" panose="020F0502020204030204" pitchFamily="34" charset="0"/>
                <a:cs typeface="Calibri" panose="020F0502020204030204" pitchFamily="34" charset="0"/>
                <a:sym typeface="Calibri"/>
              </a:rPr>
              <a:t>PaCiP</a:t>
            </a:r>
            <a:r>
              <a:rPr lang="en-GB" sz="2000" dirty="0">
                <a:latin typeface="Calibri" panose="020F0502020204030204" pitchFamily="34" charset="0"/>
                <a:cs typeface="Calibri" panose="020F0502020204030204" pitchFamily="34" charset="0"/>
                <a:sym typeface="Calibri"/>
              </a:rPr>
              <a:t> (disbanded October 2021) *Any flyers and leaflets should be removed from reception areas etc…</a:t>
            </a:r>
            <a:endParaRPr sz="2000" dirty="0">
              <a:latin typeface="Calibri" panose="020F0502020204030204" pitchFamily="34" charset="0"/>
              <a:cs typeface="Calibri" panose="020F0502020204030204" pitchFamily="34" charset="0"/>
              <a:sym typeface="Calibri"/>
            </a:endParaRPr>
          </a:p>
          <a:p>
            <a:pPr marL="285750" indent="-285750">
              <a:buFont typeface="Arial" panose="020B0604020202020204" pitchFamily="34" charset="0"/>
              <a:buChar char="•"/>
            </a:pPr>
            <a:endParaRPr sz="2000" dirty="0">
              <a:latin typeface="Calibri" panose="020F0502020204030204" pitchFamily="34" charset="0"/>
              <a:cs typeface="Calibri" panose="020F0502020204030204" pitchFamily="34" charset="0"/>
              <a:sym typeface="Calibri"/>
            </a:endParaRP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sym typeface="Calibri"/>
              </a:rPr>
              <a:t>New steering group created and supported by Contact (small committee of around 7 parents)</a:t>
            </a:r>
            <a:endParaRPr sz="2000" dirty="0">
              <a:latin typeface="Calibri" panose="020F0502020204030204" pitchFamily="34" charset="0"/>
              <a:cs typeface="Calibri" panose="020F0502020204030204" pitchFamily="34" charset="0"/>
              <a:sym typeface="Calibri"/>
            </a:endParaRPr>
          </a:p>
          <a:p>
            <a:pPr marL="285750" indent="-285750">
              <a:buFont typeface="Arial" panose="020B0604020202020204" pitchFamily="34" charset="0"/>
              <a:buChar char="•"/>
            </a:pPr>
            <a:endParaRPr sz="2000" dirty="0">
              <a:latin typeface="Calibri" panose="020F0502020204030204" pitchFamily="34" charset="0"/>
              <a:cs typeface="Calibri" panose="020F0502020204030204" pitchFamily="34" charset="0"/>
              <a:sym typeface="Calibri"/>
            </a:endParaRP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sym typeface="Calibri"/>
              </a:rPr>
              <a:t>Grant released and now SEND Voices: RBWM has been created (with the support of Bracknell SEND voices) wider launch at Inclusion Summit Feb 23</a:t>
            </a:r>
            <a:endParaRPr sz="2000" dirty="0">
              <a:latin typeface="Calibri" panose="020F0502020204030204" pitchFamily="34" charset="0"/>
              <a:cs typeface="Calibri" panose="020F0502020204030204" pitchFamily="34" charset="0"/>
              <a:sym typeface="Calibri"/>
            </a:endParaRPr>
          </a:p>
          <a:p>
            <a:endParaRPr dirty="0">
              <a:latin typeface="Calibri"/>
              <a:ea typeface="Calibri"/>
              <a:cs typeface="Calibri"/>
              <a:sym typeface="Calibri"/>
            </a:endParaRPr>
          </a:p>
        </p:txBody>
      </p:sp>
      <p:sp>
        <p:nvSpPr>
          <p:cNvPr id="9" name="TextBox 8">
            <a:extLst>
              <a:ext uri="{FF2B5EF4-FFF2-40B4-BE49-F238E27FC236}">
                <a16:creationId xmlns:a16="http://schemas.microsoft.com/office/drawing/2014/main" id="{7D479CF6-0AC7-47A7-8EBF-62BB947E21DD}"/>
              </a:ext>
            </a:extLst>
          </p:cNvPr>
          <p:cNvSpPr txBox="1"/>
          <p:nvPr/>
        </p:nvSpPr>
        <p:spPr>
          <a:xfrm>
            <a:off x="2212258" y="3275112"/>
            <a:ext cx="4925960" cy="307777"/>
          </a:xfrm>
          <a:prstGeom prst="rect">
            <a:avLst/>
          </a:prstGeom>
          <a:noFill/>
        </p:spPr>
        <p:txBody>
          <a:bodyPr wrap="square">
            <a:spAutoFit/>
          </a:bodyPr>
          <a:lstStyle/>
          <a:p>
            <a:r>
              <a:rPr lang="en-GB" b="0" dirty="0">
                <a:effectLst/>
              </a:rPr>
              <a:t> </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1"/>
          <p:cNvSpPr txBox="1">
            <a:spLocks noGrp="1"/>
          </p:cNvSpPr>
          <p:nvPr>
            <p:ph type="title"/>
          </p:nvPr>
        </p:nvSpPr>
        <p:spPr>
          <a:xfrm>
            <a:off x="457200" y="1063228"/>
            <a:ext cx="8229600" cy="857400"/>
          </a:xfrm>
          <a:prstGeom prst="rect">
            <a:avLst/>
          </a:prstGeom>
        </p:spPr>
        <p:txBody>
          <a:bodyPr spcFirstLastPara="1" wrap="square" lIns="91425" tIns="45700" rIns="91425" bIns="45700" anchor="ctr" anchorCtr="0">
            <a:noAutofit/>
          </a:bodyPr>
          <a:lstStyle/>
          <a:p>
            <a:r>
              <a:rPr lang="en-GB"/>
              <a:t>How can you help?</a:t>
            </a:r>
            <a:endParaRPr/>
          </a:p>
        </p:txBody>
      </p:sp>
      <p:sp>
        <p:nvSpPr>
          <p:cNvPr id="100" name="Google Shape;100;p21"/>
          <p:cNvSpPr txBox="1">
            <a:spLocks noGrp="1"/>
          </p:cNvSpPr>
          <p:nvPr>
            <p:ph type="body" idx="1"/>
          </p:nvPr>
        </p:nvSpPr>
        <p:spPr>
          <a:xfrm>
            <a:off x="457200" y="2057400"/>
            <a:ext cx="8229600" cy="3394500"/>
          </a:xfrm>
          <a:prstGeom prst="rect">
            <a:avLst/>
          </a:prstGeom>
        </p:spPr>
        <p:txBody>
          <a:bodyPr spcFirstLastPara="1" wrap="square" lIns="91425" tIns="45700" rIns="91425" bIns="45700" anchor="t" anchorCtr="0">
            <a:noAutofit/>
          </a:bodyPr>
          <a:lstStyle/>
          <a:p>
            <a:pPr marL="0" indent="0">
              <a:buNone/>
            </a:pPr>
            <a:r>
              <a:rPr lang="en-GB"/>
              <a:t>Please share any updates on SENCo Newsletter with your families</a:t>
            </a:r>
            <a:endParaRPr/>
          </a:p>
          <a:p>
            <a:pPr marL="0" indent="0">
              <a:buNone/>
            </a:pPr>
            <a:r>
              <a:rPr lang="en-GB"/>
              <a:t>Encourage families to join the Inclusion summit and sign up for membership</a:t>
            </a:r>
            <a:endParaRPr/>
          </a:p>
          <a:p>
            <a:pPr marL="0" indent="0">
              <a:buNone/>
            </a:pPr>
            <a:r>
              <a:rPr lang="en-GB"/>
              <a:t>Host coffee mornings on behalf of the forum</a:t>
            </a:r>
            <a:endParaRPr/>
          </a:p>
          <a:p>
            <a:pPr marL="0" indent="0">
              <a:buNone/>
            </a:pPr>
            <a:r>
              <a:rPr lang="en-GB"/>
              <a:t> Consider having a parent representative in your school to co-ordinate directly with the forum</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940053" y="3847549"/>
            <a:ext cx="5280144" cy="0"/>
          </a:xfrm>
          <a:prstGeom prst="line">
            <a:avLst/>
          </a:prstGeom>
          <a:ln w="9525" cmpd="sng">
            <a:solidFill>
              <a:srgbClr val="F4C239"/>
            </a:solidFill>
          </a:ln>
          <a:effectLst/>
        </p:spPr>
        <p:style>
          <a:lnRef idx="2">
            <a:schemeClr val="accent1"/>
          </a:lnRef>
          <a:fillRef idx="0">
            <a:schemeClr val="accent1"/>
          </a:fillRef>
          <a:effectRef idx="1">
            <a:schemeClr val="accent1"/>
          </a:effectRef>
          <a:fontRef idx="minor">
            <a:schemeClr val="tx1"/>
          </a:fontRef>
        </p:style>
      </p:cxnSp>
      <p:sp>
        <p:nvSpPr>
          <p:cNvPr id="2" name="Text Placeholder 1"/>
          <p:cNvSpPr>
            <a:spLocks noGrp="1"/>
          </p:cNvSpPr>
          <p:nvPr>
            <p:ph type="body" sz="quarter" idx="4294967295"/>
          </p:nvPr>
        </p:nvSpPr>
        <p:spPr>
          <a:xfrm>
            <a:off x="1940053" y="2582296"/>
            <a:ext cx="5279897" cy="1139850"/>
          </a:xfrm>
        </p:spPr>
        <p:txBody>
          <a:bodyPr>
            <a:normAutofit fontScale="70000" lnSpcReduction="20000"/>
          </a:bodyPr>
          <a:lstStyle/>
          <a:p>
            <a:pPr marL="0" indent="0" algn="ctr">
              <a:buNone/>
            </a:pPr>
            <a:r>
              <a:rPr lang="en-GB" dirty="0">
                <a:solidFill>
                  <a:schemeClr val="bg1"/>
                </a:solidFill>
              </a:rPr>
              <a:t>Mental Health &amp; Wellbeing Updates</a:t>
            </a:r>
          </a:p>
          <a:p>
            <a:pPr marL="0" indent="0" algn="ctr">
              <a:buNone/>
            </a:pPr>
            <a:r>
              <a:rPr lang="en-GB" dirty="0">
                <a:solidFill>
                  <a:schemeClr val="bg1"/>
                </a:solidFill>
              </a:rPr>
              <a:t>25</a:t>
            </a:r>
            <a:r>
              <a:rPr lang="en-GB" baseline="30000" dirty="0">
                <a:solidFill>
                  <a:schemeClr val="bg1"/>
                </a:solidFill>
              </a:rPr>
              <a:t>th</a:t>
            </a:r>
            <a:r>
              <a:rPr lang="en-GB" dirty="0">
                <a:solidFill>
                  <a:schemeClr val="bg1"/>
                </a:solidFill>
              </a:rPr>
              <a:t> January 2023</a:t>
            </a:r>
          </a:p>
          <a:p>
            <a:pPr marL="0" indent="0" algn="ctr">
              <a:buNone/>
            </a:pPr>
            <a:r>
              <a:rPr lang="en-GB" dirty="0">
                <a:solidFill>
                  <a:schemeClr val="bg1"/>
                </a:solidFill>
              </a:rPr>
              <a:t>SEMH Network </a:t>
            </a:r>
          </a:p>
        </p:txBody>
      </p:sp>
      <p:sp>
        <p:nvSpPr>
          <p:cNvPr id="3" name="Text Placeholder 2"/>
          <p:cNvSpPr>
            <a:spLocks noGrp="1"/>
          </p:cNvSpPr>
          <p:nvPr>
            <p:ph type="body" sz="quarter" idx="4294967295"/>
          </p:nvPr>
        </p:nvSpPr>
        <p:spPr>
          <a:xfrm>
            <a:off x="1939925" y="3999305"/>
            <a:ext cx="5280025" cy="1124786"/>
          </a:xfrm>
        </p:spPr>
        <p:txBody>
          <a:bodyPr>
            <a:noAutofit/>
          </a:bodyPr>
          <a:lstStyle/>
          <a:p>
            <a:pPr marL="0" indent="0" algn="ctr">
              <a:spcBef>
                <a:spcPct val="50000"/>
              </a:spcBef>
              <a:buNone/>
            </a:pPr>
            <a:r>
              <a:rPr lang="en-GB" altLang="en-US" sz="2000" dirty="0">
                <a:solidFill>
                  <a:schemeClr val="bg1"/>
                </a:solidFill>
              </a:rPr>
              <a:t>Rebecca Askew  </a:t>
            </a:r>
          </a:p>
          <a:p>
            <a:pPr marL="0" indent="0">
              <a:buNone/>
            </a:pPr>
            <a:endParaRPr lang="en-GB" sz="2000" dirty="0">
              <a:solidFill>
                <a:schemeClr val="bg1"/>
              </a:solidFill>
            </a:endParaRPr>
          </a:p>
        </p:txBody>
      </p:sp>
    </p:spTree>
    <p:extLst>
      <p:ext uri="{BB962C8B-B14F-4D97-AF65-F5344CB8AC3E}">
        <p14:creationId xmlns:p14="http://schemas.microsoft.com/office/powerpoint/2010/main" val="41886237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70918" y="274638"/>
            <a:ext cx="8229600" cy="1143000"/>
          </a:xfrm>
        </p:spPr>
        <p:txBody>
          <a:bodyPr>
            <a:normAutofit/>
          </a:bodyPr>
          <a:lstStyle/>
          <a:p>
            <a:r>
              <a:rPr lang="en-US" sz="2800" dirty="0"/>
              <a:t>RBWM Wellbeing Interventions </a:t>
            </a:r>
          </a:p>
        </p:txBody>
      </p:sp>
      <p:sp>
        <p:nvSpPr>
          <p:cNvPr id="3" name="Content Placeholder 2"/>
          <p:cNvSpPr>
            <a:spLocks noGrp="1"/>
          </p:cNvSpPr>
          <p:nvPr>
            <p:ph idx="4294967295"/>
          </p:nvPr>
        </p:nvSpPr>
        <p:spPr>
          <a:xfrm>
            <a:off x="646950" y="1331090"/>
            <a:ext cx="8229600" cy="4795074"/>
          </a:xfrm>
        </p:spPr>
        <p:txBody>
          <a:bodyPr>
            <a:normAutofit/>
          </a:bodyPr>
          <a:lstStyle/>
          <a:p>
            <a:pPr marL="0" indent="0">
              <a:buNone/>
            </a:pPr>
            <a:r>
              <a:rPr lang="en-US" sz="1800" b="1" dirty="0"/>
              <a:t>Nurture</a:t>
            </a:r>
          </a:p>
          <a:p>
            <a:pPr marL="0" indent="0">
              <a:buNone/>
            </a:pPr>
            <a:r>
              <a:rPr lang="en-US" sz="1800" dirty="0"/>
              <a:t>Check ins – EPS Service Nov 2022 –June 2023</a:t>
            </a:r>
          </a:p>
          <a:p>
            <a:pPr marL="0" indent="0">
              <a:buNone/>
            </a:pPr>
            <a:r>
              <a:rPr lang="en-US" sz="1800" dirty="0"/>
              <a:t>Nurture Hubs – 1 per term</a:t>
            </a:r>
          </a:p>
          <a:p>
            <a:pPr marL="0" indent="0">
              <a:buNone/>
            </a:pPr>
            <a:r>
              <a:rPr lang="en-US" sz="1800" dirty="0"/>
              <a:t>Nurture Practitioner Training – 28</a:t>
            </a:r>
            <a:r>
              <a:rPr lang="en-US" sz="1800" baseline="30000" dirty="0"/>
              <a:t>th</a:t>
            </a:r>
            <a:r>
              <a:rPr lang="en-US" sz="1800" dirty="0"/>
              <a:t> Feb &amp; 7</a:t>
            </a:r>
            <a:r>
              <a:rPr lang="en-US" sz="1800" baseline="30000" dirty="0"/>
              <a:t>th</a:t>
            </a:r>
            <a:r>
              <a:rPr lang="en-US" sz="1800" dirty="0"/>
              <a:t> March 2023 (Reform Road, Maidenhead)</a:t>
            </a:r>
          </a:p>
          <a:p>
            <a:pPr marL="0" indent="0">
              <a:buNone/>
            </a:pPr>
            <a:r>
              <a:rPr lang="en-US" sz="1800" dirty="0"/>
              <a:t>Whole School Twilights</a:t>
            </a:r>
          </a:p>
          <a:p>
            <a:pPr marL="0" indent="0">
              <a:buNone/>
            </a:pPr>
            <a:endParaRPr lang="en-US" sz="1800" dirty="0"/>
          </a:p>
          <a:p>
            <a:pPr marL="0" indent="0">
              <a:buNone/>
            </a:pPr>
            <a:endParaRPr lang="en-US" sz="1800" dirty="0"/>
          </a:p>
          <a:p>
            <a:pPr marL="0" indent="0">
              <a:buNone/>
            </a:pPr>
            <a:r>
              <a:rPr lang="en-US" sz="1800" b="1" dirty="0" err="1"/>
              <a:t>PPEPCare</a:t>
            </a:r>
            <a:r>
              <a:rPr lang="en-US" sz="1800" b="1" dirty="0"/>
              <a:t> Training </a:t>
            </a:r>
          </a:p>
          <a:p>
            <a:pPr marL="0" indent="0">
              <a:buNone/>
            </a:pPr>
            <a:r>
              <a:rPr lang="en-US" sz="1800" dirty="0"/>
              <a:t>Mixed model – whole school and online (summer term)</a:t>
            </a:r>
          </a:p>
          <a:p>
            <a:pPr marL="0" indent="0">
              <a:buNone/>
            </a:pPr>
            <a:endParaRPr lang="en-US" sz="1800" dirty="0"/>
          </a:p>
          <a:p>
            <a:pPr marL="0" indent="0">
              <a:buNone/>
            </a:pPr>
            <a:r>
              <a:rPr lang="en-US" sz="1800" dirty="0"/>
              <a:t>Modules: Child/adolescent anxiety, communication now, depression/low mood, self harm, promoting resilience and separation anxiety. </a:t>
            </a:r>
          </a:p>
          <a:p>
            <a:pPr marL="0" indent="0">
              <a:buNone/>
            </a:pPr>
            <a:r>
              <a:rPr lang="en-US" sz="1800" dirty="0"/>
              <a:t>CAMHS – workforce offer – PTSD, OCD, specific phobia, autism and eating disorders</a:t>
            </a:r>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322562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70918" y="115747"/>
            <a:ext cx="8229600" cy="590310"/>
          </a:xfrm>
        </p:spPr>
        <p:txBody>
          <a:bodyPr>
            <a:normAutofit/>
          </a:bodyPr>
          <a:lstStyle/>
          <a:p>
            <a:r>
              <a:rPr lang="en-US" sz="2800" dirty="0"/>
              <a:t>RBWM Wellbeing Interventions </a:t>
            </a:r>
          </a:p>
        </p:txBody>
      </p:sp>
      <p:sp>
        <p:nvSpPr>
          <p:cNvPr id="3" name="Content Placeholder 2"/>
          <p:cNvSpPr>
            <a:spLocks noGrp="1"/>
          </p:cNvSpPr>
          <p:nvPr>
            <p:ph idx="4294967295"/>
          </p:nvPr>
        </p:nvSpPr>
        <p:spPr>
          <a:xfrm>
            <a:off x="543482" y="706057"/>
            <a:ext cx="8333068" cy="5706317"/>
          </a:xfrm>
        </p:spPr>
        <p:txBody>
          <a:bodyPr>
            <a:normAutofit fontScale="25000" lnSpcReduction="20000"/>
          </a:bodyPr>
          <a:lstStyle/>
          <a:p>
            <a:pPr marL="0" indent="0">
              <a:buNone/>
            </a:pPr>
            <a:r>
              <a:rPr lang="en-US" sz="6400" b="1" dirty="0"/>
              <a:t>Emotionally Related School Avoidance (ERSA)</a:t>
            </a:r>
          </a:p>
          <a:p>
            <a:pPr>
              <a:lnSpc>
                <a:spcPct val="115000"/>
              </a:lnSpc>
              <a:spcAft>
                <a:spcPts val="1000"/>
              </a:spcAft>
            </a:pPr>
            <a:r>
              <a:rPr lang="en-GB" sz="6400" dirty="0">
                <a:effectLst/>
                <a:ea typeface="Calibri" panose="020F0502020204030204" pitchFamily="34" charset="0"/>
                <a:cs typeface="Times New Roman" panose="02020603050405020304" pitchFamily="18" charset="0"/>
              </a:rPr>
              <a:t>ERSA steering group of multidisciplinary professionals in Sept 21 have developed and launched a toolkit for schools to implement and support children in all 65 RBWM schools.</a:t>
            </a:r>
          </a:p>
          <a:p>
            <a:r>
              <a:rPr lang="en-GB" sz="6400" dirty="0">
                <a:effectLst/>
                <a:ea typeface="Calibri" panose="020F0502020204030204" pitchFamily="34" charset="0"/>
                <a:cs typeface="Times New Roman" panose="02020603050405020304" pitchFamily="18" charset="0"/>
              </a:rPr>
              <a:t>Currently offering training and consultations to all RBWM schools. Helping schools identify children and implement a support plan. Parent and School Quick Guides are available to raise awareness of ERSA. Resource Booklets for schools available to gather information and provide activities to include in the child’s support plan</a:t>
            </a:r>
          </a:p>
          <a:p>
            <a:pPr marL="0" indent="0">
              <a:lnSpc>
                <a:spcPct val="107000"/>
              </a:lnSpc>
              <a:spcAft>
                <a:spcPts val="800"/>
              </a:spcAft>
              <a:buNone/>
            </a:pPr>
            <a:endParaRPr lang="en-GB" sz="6400" b="1" dirty="0">
              <a:solidFill>
                <a:srgbClr val="222222"/>
              </a:solidFill>
              <a:ea typeface="Times New Roman" panose="02020603050405020304" pitchFamily="18" charset="0"/>
              <a:cs typeface="Times New Roman" panose="02020603050405020304" pitchFamily="18" charset="0"/>
            </a:endParaRPr>
          </a:p>
          <a:p>
            <a:pPr marL="0" indent="0">
              <a:lnSpc>
                <a:spcPct val="107000"/>
              </a:lnSpc>
              <a:spcAft>
                <a:spcPts val="800"/>
              </a:spcAft>
              <a:buNone/>
            </a:pPr>
            <a:r>
              <a:rPr lang="en-GB" sz="6400" b="1" dirty="0">
                <a:solidFill>
                  <a:srgbClr val="222222"/>
                </a:solidFill>
                <a:effectLst/>
                <a:ea typeface="Times New Roman" panose="02020603050405020304" pitchFamily="18" charset="0"/>
                <a:cs typeface="Times New Roman" panose="02020603050405020304" pitchFamily="18" charset="0"/>
              </a:rPr>
              <a:t>Emotional Wellbeing Champions Programme 2023</a:t>
            </a:r>
            <a:endParaRPr lang="en-GB" sz="6400" dirty="0">
              <a:effectLst/>
              <a:ea typeface="Calibri" panose="020F0502020204030204" pitchFamily="34" charset="0"/>
              <a:cs typeface="Times New Roman" panose="02020603050405020304" pitchFamily="18" charset="0"/>
            </a:endParaRPr>
          </a:p>
          <a:p>
            <a:pPr>
              <a:lnSpc>
                <a:spcPct val="107000"/>
              </a:lnSpc>
              <a:spcAft>
                <a:spcPts val="800"/>
              </a:spcAft>
            </a:pPr>
            <a:r>
              <a:rPr lang="en-GB" sz="6400" dirty="0">
                <a:solidFill>
                  <a:srgbClr val="222222"/>
                </a:solidFill>
                <a:effectLst/>
                <a:ea typeface="Times New Roman" panose="02020603050405020304" pitchFamily="18" charset="0"/>
                <a:cs typeface="Times New Roman" panose="02020603050405020304" pitchFamily="18" charset="0"/>
              </a:rPr>
              <a:t>The Wellbeing Team invites you to take part in the 2023 Senior School Mental Health Ambassadors programme. The programme supports schools to develop a positive culture around mental health.  A training day on 14th March (9.30am-2.30pm) offers students the opportunity to further their knowledge and create their own anti stigma campaigns within their school. New for this year is the opportunity to explore the use of rap music to express messages around Mental Health. Are you interested in taking part? </a:t>
            </a:r>
            <a:endParaRPr lang="en-GB" sz="6400" dirty="0">
              <a:effectLst/>
              <a:ea typeface="Calibri" panose="020F0502020204030204" pitchFamily="34" charset="0"/>
              <a:cs typeface="Times New Roman" panose="02020603050405020304" pitchFamily="18" charset="0"/>
            </a:endParaRPr>
          </a:p>
          <a:p>
            <a:pPr>
              <a:lnSpc>
                <a:spcPct val="107000"/>
              </a:lnSpc>
              <a:spcAft>
                <a:spcPts val="800"/>
              </a:spcAft>
            </a:pPr>
            <a:r>
              <a:rPr lang="en-GB" sz="6400" dirty="0">
                <a:solidFill>
                  <a:srgbClr val="222222"/>
                </a:solidFill>
                <a:effectLst/>
                <a:ea typeface="Times New Roman" panose="02020603050405020304" pitchFamily="18" charset="0"/>
                <a:cs typeface="Times New Roman" panose="02020603050405020304" pitchFamily="18" charset="0"/>
              </a:rPr>
              <a:t>2023 Emotional Wellbeing Champions programme for Primary Schools. The Wellbeing Team invites you to take part in the 2023 Emotional Wellbeing Champions programme for Primary Schools. The programme supports schools to develop a positive culture around mental health. Workshops offer students the opportunity to further their knowledge and create their own anti stigma campaigns within their school. </a:t>
            </a:r>
            <a:endParaRPr lang="en-GB" sz="6400" dirty="0">
              <a:effectLst/>
              <a:ea typeface="Calibri" panose="020F0502020204030204" pitchFamily="34" charset="0"/>
              <a:cs typeface="Times New Roman" panose="02020603050405020304" pitchFamily="18" charset="0"/>
            </a:endParaRPr>
          </a:p>
          <a:p>
            <a:pPr>
              <a:lnSpc>
                <a:spcPct val="107000"/>
              </a:lnSpc>
              <a:spcAft>
                <a:spcPts val="800"/>
              </a:spcAft>
            </a:pPr>
            <a:r>
              <a:rPr lang="en-GB" sz="6400" dirty="0">
                <a:solidFill>
                  <a:srgbClr val="222222"/>
                </a:solidFill>
                <a:effectLst/>
                <a:ea typeface="Times New Roman" panose="02020603050405020304" pitchFamily="18" charset="0"/>
                <a:cs typeface="Times New Roman" panose="02020603050405020304" pitchFamily="18" charset="0"/>
              </a:rPr>
              <a:t>Please contact Natalie Evans </a:t>
            </a:r>
            <a:r>
              <a:rPr lang="en-GB" sz="6400" u="sng" dirty="0">
                <a:solidFill>
                  <a:srgbClr val="1155CC"/>
                </a:solidFill>
                <a:effectLst/>
                <a:ea typeface="Times New Roman" panose="02020603050405020304" pitchFamily="18" charset="0"/>
                <a:cs typeface="Times New Roman" panose="02020603050405020304" pitchFamily="18" charset="0"/>
                <a:hlinkClick r:id="rId2"/>
              </a:rPr>
              <a:t>natalie.evans@achievingforchildren.org.uk</a:t>
            </a:r>
            <a:r>
              <a:rPr lang="en-GB" sz="6400" dirty="0">
                <a:solidFill>
                  <a:srgbClr val="222222"/>
                </a:solidFill>
                <a:effectLst/>
                <a:ea typeface="Times New Roman" panose="02020603050405020304" pitchFamily="18" charset="0"/>
                <a:cs typeface="Times New Roman" panose="02020603050405020304" pitchFamily="18" charset="0"/>
              </a:rPr>
              <a:t> or </a:t>
            </a:r>
            <a:r>
              <a:rPr lang="en-GB" sz="6400" dirty="0" err="1">
                <a:solidFill>
                  <a:srgbClr val="222222"/>
                </a:solidFill>
                <a:effectLst/>
                <a:ea typeface="Times New Roman" panose="02020603050405020304" pitchFamily="18" charset="0"/>
                <a:cs typeface="Times New Roman" panose="02020603050405020304" pitchFamily="18" charset="0"/>
              </a:rPr>
              <a:t>Hariette</a:t>
            </a:r>
            <a:r>
              <a:rPr lang="en-GB" sz="6400" dirty="0">
                <a:solidFill>
                  <a:srgbClr val="222222"/>
                </a:solidFill>
                <a:effectLst/>
                <a:ea typeface="Times New Roman" panose="02020603050405020304" pitchFamily="18" charset="0"/>
                <a:cs typeface="Times New Roman" panose="02020603050405020304" pitchFamily="18" charset="0"/>
              </a:rPr>
              <a:t> </a:t>
            </a:r>
            <a:r>
              <a:rPr lang="en-GB" sz="6400" dirty="0" err="1">
                <a:solidFill>
                  <a:srgbClr val="222222"/>
                </a:solidFill>
                <a:effectLst/>
                <a:ea typeface="Times New Roman" panose="02020603050405020304" pitchFamily="18" charset="0"/>
                <a:cs typeface="Times New Roman" panose="02020603050405020304" pitchFamily="18" charset="0"/>
              </a:rPr>
              <a:t>Sarner</a:t>
            </a:r>
            <a:r>
              <a:rPr lang="en-GB" sz="6400" dirty="0">
                <a:solidFill>
                  <a:srgbClr val="222222"/>
                </a:solidFill>
                <a:effectLst/>
                <a:ea typeface="Times New Roman" panose="02020603050405020304" pitchFamily="18" charset="0"/>
                <a:cs typeface="Times New Roman" panose="02020603050405020304" pitchFamily="18" charset="0"/>
              </a:rPr>
              <a:t> hariette.sarner@</a:t>
            </a:r>
            <a:r>
              <a:rPr lang="en-GB" sz="6400" u="sng" dirty="0">
                <a:solidFill>
                  <a:srgbClr val="1155CC"/>
                </a:solidFill>
                <a:effectLst/>
                <a:ea typeface="Times New Roman" panose="02020603050405020304" pitchFamily="18" charset="0"/>
                <a:cs typeface="Times New Roman" panose="02020603050405020304" pitchFamily="18" charset="0"/>
                <a:hlinkClick r:id="rId3"/>
              </a:rPr>
              <a:t>achievingforchildren.org.uk</a:t>
            </a:r>
            <a:r>
              <a:rPr lang="en-GB" sz="6400" dirty="0">
                <a:solidFill>
                  <a:srgbClr val="222222"/>
                </a:solidFill>
                <a:effectLst/>
                <a:ea typeface="Times New Roman" panose="02020603050405020304" pitchFamily="18" charset="0"/>
                <a:cs typeface="Times New Roman" panose="02020603050405020304" pitchFamily="18" charset="0"/>
              </a:rPr>
              <a:t> for further programme and registration information.</a:t>
            </a:r>
            <a:endParaRPr lang="en-GB" sz="6400" dirty="0">
              <a:effectLst/>
              <a:ea typeface="Calibri" panose="020F0502020204030204" pitchFamily="34" charset="0"/>
              <a:cs typeface="Times New Roman" panose="02020603050405020304" pitchFamily="18" charset="0"/>
            </a:endParaRPr>
          </a:p>
          <a:p>
            <a:pPr marL="0" indent="0">
              <a:buNone/>
            </a:pPr>
            <a:endParaRPr lang="en-US" sz="6400" dirty="0"/>
          </a:p>
          <a:p>
            <a:pPr marL="0" indent="0">
              <a:buNone/>
            </a:pPr>
            <a:endParaRPr lang="en-US" sz="6400" b="1" dirty="0"/>
          </a:p>
          <a:p>
            <a:pPr marL="0" indent="0">
              <a:buNone/>
            </a:pPr>
            <a:endParaRPr lang="en-US" sz="2000" dirty="0"/>
          </a:p>
        </p:txBody>
      </p:sp>
    </p:spTree>
    <p:extLst>
      <p:ext uri="{BB962C8B-B14F-4D97-AF65-F5344CB8AC3E}">
        <p14:creationId xmlns:p14="http://schemas.microsoft.com/office/powerpoint/2010/main" val="7167070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70918" y="115747"/>
            <a:ext cx="8229600" cy="590310"/>
          </a:xfrm>
        </p:spPr>
        <p:txBody>
          <a:bodyPr>
            <a:normAutofit/>
          </a:bodyPr>
          <a:lstStyle/>
          <a:p>
            <a:r>
              <a:rPr lang="en-US" sz="2800" dirty="0"/>
              <a:t>RBWM Wellbeing Interventions </a:t>
            </a:r>
          </a:p>
        </p:txBody>
      </p:sp>
      <p:sp>
        <p:nvSpPr>
          <p:cNvPr id="3" name="Content Placeholder 2"/>
          <p:cNvSpPr>
            <a:spLocks noGrp="1"/>
          </p:cNvSpPr>
          <p:nvPr>
            <p:ph idx="4294967295"/>
          </p:nvPr>
        </p:nvSpPr>
        <p:spPr>
          <a:xfrm>
            <a:off x="543482" y="706057"/>
            <a:ext cx="8333068" cy="5706317"/>
          </a:xfrm>
        </p:spPr>
        <p:txBody>
          <a:bodyPr>
            <a:normAutofit fontScale="85000" lnSpcReduction="10000"/>
          </a:bodyPr>
          <a:lstStyle/>
          <a:p>
            <a:pPr marL="0" indent="0">
              <a:lnSpc>
                <a:spcPct val="107000"/>
              </a:lnSpc>
              <a:spcAft>
                <a:spcPts val="800"/>
              </a:spcAft>
              <a:buNone/>
            </a:pPr>
            <a:r>
              <a:rPr lang="en-GB" sz="1800" b="1" dirty="0">
                <a:solidFill>
                  <a:srgbClr val="222222"/>
                </a:solidFill>
                <a:effectLst/>
                <a:ea typeface="Times New Roman" panose="02020603050405020304" pitchFamily="18" charset="0"/>
                <a:cs typeface="Times New Roman" panose="02020603050405020304" pitchFamily="18" charset="0"/>
              </a:rPr>
              <a:t>Parent Child Attachment Play </a:t>
            </a:r>
            <a:endParaRPr lang="en-GB" sz="1800" dirty="0">
              <a:effectLs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solidFill>
                  <a:srgbClr val="222222"/>
                </a:solidFill>
                <a:effectLst/>
                <a:ea typeface="Times New Roman" panose="02020603050405020304" pitchFamily="18" charset="0"/>
                <a:cs typeface="Times New Roman" panose="02020603050405020304" pitchFamily="18" charset="0"/>
              </a:rPr>
              <a:t>Would you like to develop skills to help your child with their emotions?</a:t>
            </a:r>
            <a:endParaRPr lang="en-GB" sz="1800" dirty="0">
              <a:effectLs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solidFill>
                  <a:srgbClr val="222222"/>
                </a:solidFill>
                <a:effectLst/>
                <a:ea typeface="Times New Roman" panose="02020603050405020304" pitchFamily="18" charset="0"/>
                <a:cs typeface="Times New Roman" panose="02020603050405020304" pitchFamily="18" charset="0"/>
              </a:rPr>
              <a:t>Explore ways to help your child make positive choices and reduce challenging behaviour?</a:t>
            </a:r>
            <a:endParaRPr lang="en-GB" sz="1800" dirty="0">
              <a:effectLst/>
              <a:ea typeface="Calibri" panose="020F0502020204030204" pitchFamily="34" charset="0"/>
              <a:cs typeface="Times New Roman" panose="02020603050405020304" pitchFamily="18"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solidFill>
                  <a:srgbClr val="222222"/>
                </a:solidFill>
                <a:effectLst/>
                <a:ea typeface="Times New Roman" panose="02020603050405020304" pitchFamily="18" charset="0"/>
                <a:cs typeface="Times New Roman" panose="02020603050405020304" pitchFamily="18" charset="0"/>
              </a:rPr>
              <a:t>Strengthen your relationship with your child?</a:t>
            </a:r>
            <a:endParaRPr lang="en-GB" sz="1800" dirty="0">
              <a:effectLst/>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222222"/>
                </a:solidFill>
                <a:effectLst/>
                <a:ea typeface="Times New Roman" panose="02020603050405020304" pitchFamily="18" charset="0"/>
                <a:cs typeface="Times New Roman" panose="02020603050405020304" pitchFamily="18" charset="0"/>
              </a:rPr>
              <a:t>If you answered yes to either of these, the Parent Child Attachment Play Course could help!</a:t>
            </a:r>
            <a:endParaRPr lang="en-GB" sz="1800" dirty="0">
              <a:effectLst/>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1800" dirty="0">
                <a:solidFill>
                  <a:srgbClr val="222222"/>
                </a:solidFill>
                <a:effectLst/>
                <a:ea typeface="Times New Roman" panose="02020603050405020304" pitchFamily="18" charset="0"/>
                <a:cs typeface="Times New Roman" panose="02020603050405020304" pitchFamily="18" charset="0"/>
              </a:rPr>
              <a:t> </a:t>
            </a:r>
            <a:endParaRPr lang="en-GB" sz="1800" dirty="0">
              <a:effectLst/>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b="1" dirty="0">
                <a:solidFill>
                  <a:srgbClr val="222222"/>
                </a:solidFill>
                <a:effectLst/>
                <a:ea typeface="Times New Roman" panose="02020603050405020304" pitchFamily="18" charset="0"/>
                <a:cs typeface="Times New Roman" panose="02020603050405020304" pitchFamily="18" charset="0"/>
              </a:rPr>
              <a:t>What is Parent Child Attachment Play?</a:t>
            </a:r>
            <a:endParaRPr lang="en-GB" sz="1800" dirty="0">
              <a:effectLst/>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solidFill>
                  <a:srgbClr val="222222"/>
                </a:solidFill>
                <a:effectLst/>
                <a:ea typeface="Times New Roman" panose="02020603050405020304" pitchFamily="18" charset="0"/>
                <a:cs typeface="Times New Roman" panose="02020603050405020304" pitchFamily="18" charset="0"/>
              </a:rPr>
              <a:t>A 12-week therapeutic parent skills group, led by Play Therapist Natalie Evans. There will be 5 face to face 2-hour group sessions and 7 one to one sessions either by telephone or online.  It is not a quick fix for your child but a sustainable way of using your established relationship to create therapeutic, long-lasting change. Whilst boosting both you and your child’s confidence. </a:t>
            </a:r>
            <a:endParaRPr lang="en-GB" sz="1800" dirty="0">
              <a:effectLst/>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b="1" dirty="0">
              <a:solidFill>
                <a:srgbClr val="222222"/>
              </a:solidFill>
              <a:effectLst/>
              <a:ea typeface="Times New Roman" panose="02020603050405020304" pitchFamily="18" charset="0"/>
              <a:cs typeface="Times New Roman" panose="02020603050405020304" pitchFamily="18" charset="0"/>
            </a:endParaRPr>
          </a:p>
          <a:p>
            <a:pPr marL="0" indent="0">
              <a:lnSpc>
                <a:spcPct val="107000"/>
              </a:lnSpc>
              <a:spcAft>
                <a:spcPts val="800"/>
              </a:spcAft>
              <a:buNone/>
            </a:pPr>
            <a:r>
              <a:rPr lang="en-GB" sz="1800" b="1" dirty="0">
                <a:solidFill>
                  <a:srgbClr val="222222"/>
                </a:solidFill>
                <a:effectLst/>
                <a:ea typeface="Times New Roman" panose="02020603050405020304" pitchFamily="18" charset="0"/>
                <a:cs typeface="Times New Roman" panose="02020603050405020304" pitchFamily="18" charset="0"/>
              </a:rPr>
              <a:t>Course Arrangements</a:t>
            </a:r>
            <a:br>
              <a:rPr lang="en-GB" sz="1800" dirty="0">
                <a:solidFill>
                  <a:srgbClr val="222222"/>
                </a:solidFill>
                <a:effectLst/>
                <a:ea typeface="Times New Roman" panose="02020603050405020304" pitchFamily="18" charset="0"/>
                <a:cs typeface="Times New Roman" panose="02020603050405020304" pitchFamily="18" charset="0"/>
              </a:rPr>
            </a:br>
            <a:r>
              <a:rPr lang="en-GB" sz="1800" dirty="0">
                <a:solidFill>
                  <a:srgbClr val="222222"/>
                </a:solidFill>
                <a:effectLst/>
                <a:ea typeface="Times New Roman" panose="02020603050405020304" pitchFamily="18" charset="0"/>
                <a:cs typeface="Times New Roman" panose="02020603050405020304" pitchFamily="18" charset="0"/>
              </a:rPr>
              <a:t>Tuesday mornings 10-12 for group sessions.  Venue to be confirmed</a:t>
            </a:r>
            <a:br>
              <a:rPr lang="en-GB" sz="1800" dirty="0">
                <a:solidFill>
                  <a:srgbClr val="222222"/>
                </a:solidFill>
                <a:effectLst/>
                <a:ea typeface="Times New Roman" panose="02020603050405020304" pitchFamily="18" charset="0"/>
                <a:cs typeface="Times New Roman" panose="02020603050405020304" pitchFamily="18" charset="0"/>
              </a:rPr>
            </a:br>
            <a:r>
              <a:rPr lang="en-GB" sz="1800" dirty="0">
                <a:solidFill>
                  <a:srgbClr val="222222"/>
                </a:solidFill>
                <a:effectLst/>
                <a:ea typeface="Times New Roman" panose="02020603050405020304" pitchFamily="18" charset="0"/>
                <a:cs typeface="Times New Roman" panose="02020603050405020304" pitchFamily="18" charset="0"/>
              </a:rPr>
              <a:t>18th April, 25th April, 9th May, 23rd May and 27th June.</a:t>
            </a:r>
            <a:br>
              <a:rPr lang="en-GB" sz="1800" dirty="0">
                <a:solidFill>
                  <a:srgbClr val="222222"/>
                </a:solidFill>
                <a:effectLst/>
                <a:ea typeface="Times New Roman" panose="02020603050405020304" pitchFamily="18" charset="0"/>
                <a:cs typeface="Times New Roman" panose="02020603050405020304" pitchFamily="18" charset="0"/>
              </a:rPr>
            </a:br>
            <a:r>
              <a:rPr lang="en-GB" sz="1800" dirty="0">
                <a:solidFill>
                  <a:srgbClr val="222222"/>
                </a:solidFill>
                <a:effectLst/>
                <a:ea typeface="Times New Roman" panose="02020603050405020304" pitchFamily="18" charset="0"/>
                <a:cs typeface="Times New Roman" panose="02020603050405020304" pitchFamily="18" charset="0"/>
              </a:rPr>
              <a:t>Please contact </a:t>
            </a:r>
            <a:r>
              <a:rPr lang="en-GB" sz="1800" u="sng" dirty="0">
                <a:solidFill>
                  <a:srgbClr val="1155CC"/>
                </a:solidFill>
                <a:effectLst/>
                <a:ea typeface="Times New Roman" panose="02020603050405020304" pitchFamily="18" charset="0"/>
                <a:cs typeface="Times New Roman" panose="02020603050405020304" pitchFamily="18" charset="0"/>
                <a:hlinkClick r:id="rId2"/>
              </a:rPr>
              <a:t>natalie.evans@achievingforchildren.org.uk</a:t>
            </a:r>
            <a:r>
              <a:rPr lang="en-GB" sz="1800" dirty="0">
                <a:solidFill>
                  <a:srgbClr val="222222"/>
                </a:solidFill>
                <a:effectLst/>
                <a:ea typeface="Times New Roman" panose="02020603050405020304" pitchFamily="18" charset="0"/>
                <a:cs typeface="Times New Roman" panose="02020603050405020304" pitchFamily="18" charset="0"/>
              </a:rPr>
              <a:t> for more information.</a:t>
            </a:r>
            <a:endParaRPr lang="en-GB" sz="1800" dirty="0">
              <a:effectLst/>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5600" dirty="0"/>
          </a:p>
          <a:p>
            <a:pPr marL="0" indent="0">
              <a:buNone/>
            </a:pPr>
            <a:endParaRPr lang="en-US" sz="5600" b="1" dirty="0"/>
          </a:p>
          <a:p>
            <a:pPr marL="0" indent="0">
              <a:buNone/>
            </a:pPr>
            <a:endParaRPr lang="en-US" sz="2000" dirty="0"/>
          </a:p>
        </p:txBody>
      </p:sp>
    </p:spTree>
    <p:extLst>
      <p:ext uri="{BB962C8B-B14F-4D97-AF65-F5344CB8AC3E}">
        <p14:creationId xmlns:p14="http://schemas.microsoft.com/office/powerpoint/2010/main" val="7254876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70918" y="184667"/>
            <a:ext cx="8229600" cy="463516"/>
          </a:xfrm>
        </p:spPr>
        <p:txBody>
          <a:bodyPr>
            <a:noAutofit/>
          </a:bodyPr>
          <a:lstStyle/>
          <a:p>
            <a:r>
              <a:rPr lang="en-US" sz="2800" dirty="0"/>
              <a:t>On-going MH initiatives </a:t>
            </a:r>
          </a:p>
        </p:txBody>
      </p:sp>
      <p:sp>
        <p:nvSpPr>
          <p:cNvPr id="3" name="Content Placeholder 2"/>
          <p:cNvSpPr>
            <a:spLocks noGrp="1"/>
          </p:cNvSpPr>
          <p:nvPr>
            <p:ph idx="4294967295"/>
          </p:nvPr>
        </p:nvSpPr>
        <p:spPr>
          <a:xfrm>
            <a:off x="184731" y="648183"/>
            <a:ext cx="8959269" cy="6025150"/>
          </a:xfrm>
        </p:spPr>
        <p:txBody>
          <a:bodyPr>
            <a:noAutofit/>
          </a:bodyPr>
          <a:lstStyle/>
          <a:p>
            <a:pPr marL="0" indent="0">
              <a:buNone/>
            </a:pPr>
            <a:r>
              <a:rPr lang="en-US" sz="1200" b="1" dirty="0" err="1"/>
              <a:t>Oxwell</a:t>
            </a:r>
            <a:r>
              <a:rPr lang="en-US" sz="1200" b="1" dirty="0"/>
              <a:t> Survey – Feb-March 2023</a:t>
            </a:r>
          </a:p>
          <a:p>
            <a:pPr>
              <a:lnSpc>
                <a:spcPct val="115000"/>
              </a:lnSpc>
              <a:spcAft>
                <a:spcPts val="1000"/>
              </a:spcAft>
            </a:pPr>
            <a:r>
              <a:rPr lang="en-GB" sz="1200" dirty="0">
                <a:effectLst/>
                <a:ea typeface="Calibri" panose="020F0502020204030204" pitchFamily="34" charset="0"/>
                <a:cs typeface="Times New Roman" panose="02020603050405020304" pitchFamily="18" charset="0"/>
              </a:rPr>
              <a:t>Survey to launch in February and close in March 2023. </a:t>
            </a:r>
          </a:p>
          <a:p>
            <a:pPr>
              <a:lnSpc>
                <a:spcPct val="115000"/>
              </a:lnSpc>
              <a:spcAft>
                <a:spcPts val="1000"/>
              </a:spcAft>
            </a:pPr>
            <a:r>
              <a:rPr lang="en-GB" sz="1200" dirty="0">
                <a:effectLst/>
                <a:ea typeface="Calibri" panose="020F0502020204030204" pitchFamily="34" charset="0"/>
                <a:cs typeface="Times New Roman" panose="02020603050405020304" pitchFamily="18" charset="0"/>
              </a:rPr>
              <a:t>In partnership with the University of Oxford – Department of Psychiatry -  offering schools/colleges (excluding Special schools) in East Berkshire to take part, at no cost, in an Online Student Survey on Health and Wellbeing.</a:t>
            </a:r>
          </a:p>
          <a:p>
            <a:pPr>
              <a:lnSpc>
                <a:spcPct val="115000"/>
              </a:lnSpc>
              <a:spcAft>
                <a:spcPts val="1000"/>
              </a:spcAft>
            </a:pPr>
            <a:r>
              <a:rPr lang="en-GB" sz="1200" dirty="0">
                <a:effectLst/>
                <a:ea typeface="Calibri" panose="020F0502020204030204" pitchFamily="34" charset="0"/>
                <a:cs typeface="Times New Roman" panose="02020603050405020304" pitchFamily="18" charset="0"/>
              </a:rPr>
              <a:t>Measures the wellbeing (Health and Happiness) of Children and Young People.</a:t>
            </a:r>
          </a:p>
          <a:p>
            <a:pPr>
              <a:lnSpc>
                <a:spcPct val="115000"/>
              </a:lnSpc>
              <a:spcAft>
                <a:spcPts val="1000"/>
              </a:spcAft>
            </a:pPr>
            <a:r>
              <a:rPr lang="en-GB" sz="1200" dirty="0">
                <a:ea typeface="Calibri" panose="020F0502020204030204" pitchFamily="34" charset="0"/>
                <a:cs typeface="Times New Roman" panose="02020603050405020304" pitchFamily="18" charset="0"/>
              </a:rPr>
              <a:t>For</a:t>
            </a:r>
            <a:r>
              <a:rPr lang="en-GB" sz="1200" dirty="0">
                <a:effectLst/>
                <a:ea typeface="Calibri" panose="020F0502020204030204" pitchFamily="34" charset="0"/>
                <a:cs typeface="Times New Roman" panose="02020603050405020304" pitchFamily="18" charset="0"/>
              </a:rPr>
              <a:t> pupils in years 5 -13, There are 3 age-matched versions (years 5-7, years 8-11, years 12-13/FE).</a:t>
            </a:r>
          </a:p>
          <a:p>
            <a:pPr>
              <a:lnSpc>
                <a:spcPct val="115000"/>
              </a:lnSpc>
              <a:spcAft>
                <a:spcPts val="1000"/>
              </a:spcAft>
            </a:pPr>
            <a:r>
              <a:rPr lang="en-GB" sz="1200" dirty="0">
                <a:effectLst/>
                <a:ea typeface="Calibri" panose="020F0502020204030204" pitchFamily="34" charset="0"/>
                <a:cs typeface="Times New Roman" panose="02020603050405020304" pitchFamily="18" charset="0"/>
              </a:rPr>
              <a:t>The Primary, Secondary, and the Year 12/FE surveys differ slightly and are age appropriate, approved by the University of Oxford Research Ethics Committee.</a:t>
            </a:r>
          </a:p>
          <a:p>
            <a:pPr>
              <a:lnSpc>
                <a:spcPct val="115000"/>
              </a:lnSpc>
              <a:spcAft>
                <a:spcPts val="1000"/>
              </a:spcAft>
            </a:pPr>
            <a:r>
              <a:rPr lang="en-GB" sz="1200" dirty="0">
                <a:effectLst/>
                <a:ea typeface="Calibri" panose="020F0502020204030204" pitchFamily="34" charset="0"/>
                <a:cs typeface="Times New Roman" panose="02020603050405020304" pitchFamily="18" charset="0"/>
              </a:rPr>
              <a:t>The survey is anonymous and designed to be engaging and easy for pupils to use, took most pupils about 30 minutes and can be comfortably fitted into a lesson period.</a:t>
            </a:r>
          </a:p>
          <a:p>
            <a:pPr>
              <a:lnSpc>
                <a:spcPct val="115000"/>
              </a:lnSpc>
              <a:spcAft>
                <a:spcPts val="1000"/>
              </a:spcAft>
            </a:pPr>
            <a:r>
              <a:rPr lang="en-GB" sz="1200" dirty="0">
                <a:effectLst/>
                <a:ea typeface="Calibri" panose="020F0502020204030204" pitchFamily="34" charset="0"/>
                <a:cs typeface="Times New Roman" panose="02020603050405020304" pitchFamily="18" charset="0"/>
              </a:rPr>
              <a:t>Last year only 4-5 secondary schools and 6-7 primary schools in RBWM took part in the survey. </a:t>
            </a:r>
          </a:p>
          <a:p>
            <a:pPr marL="0" indent="0">
              <a:buNone/>
            </a:pPr>
            <a:r>
              <a:rPr lang="en-GB" sz="1200" dirty="0"/>
              <a:t>More details are on the research team’s website: </a:t>
            </a:r>
            <a:r>
              <a:rPr lang="en-GB" sz="1200" dirty="0">
                <a:hlinkClick r:id="rId2"/>
              </a:rPr>
              <a:t>https://www.psych.ox.ac.uk/research/schoolmentalhealth</a:t>
            </a:r>
            <a:endParaRPr lang="en-GB" sz="1200" dirty="0"/>
          </a:p>
          <a:p>
            <a:pPr marL="0" indent="0">
              <a:buNone/>
            </a:pPr>
            <a:endParaRPr lang="en-GB" sz="1200" dirty="0"/>
          </a:p>
          <a:p>
            <a:pPr marL="0" indent="0">
              <a:buNone/>
            </a:pPr>
            <a:r>
              <a:rPr lang="en-GB" sz="1200" b="1" dirty="0"/>
              <a:t>Mental Health Practitioner </a:t>
            </a:r>
          </a:p>
          <a:p>
            <a:pPr>
              <a:lnSpc>
                <a:spcPct val="115000"/>
              </a:lnSpc>
              <a:spcAft>
                <a:spcPts val="1000"/>
              </a:spcAft>
            </a:pPr>
            <a:r>
              <a:rPr lang="en-GB" sz="1200" dirty="0">
                <a:effectLst/>
                <a:ea typeface="Calibri" panose="020F0502020204030204" pitchFamily="34" charset="0"/>
                <a:cs typeface="Times New Roman" panose="02020603050405020304" pitchFamily="18" charset="0"/>
              </a:rPr>
              <a:t>Instead of Social Prescribers being responsible for triaging referrals and offering support within the community, CAMHS are introducing a new Band 6 role to work alongside the Social Prescribers </a:t>
            </a:r>
            <a:r>
              <a:rPr lang="en-GB" sz="1200" dirty="0">
                <a:ea typeface="Calibri" panose="020F0502020204030204" pitchFamily="34" charset="0"/>
                <a:cs typeface="Times New Roman" panose="02020603050405020304" pitchFamily="18" charset="0"/>
              </a:rPr>
              <a:t>- </a:t>
            </a:r>
            <a:r>
              <a:rPr lang="en-GB" sz="1200" dirty="0">
                <a:effectLst/>
                <a:ea typeface="Calibri" panose="020F0502020204030204" pitchFamily="34" charset="0"/>
                <a:cs typeface="Times New Roman" panose="02020603050405020304" pitchFamily="18" charset="0"/>
              </a:rPr>
              <a:t>Mental Health Practitioner. </a:t>
            </a:r>
          </a:p>
          <a:p>
            <a:pPr>
              <a:lnSpc>
                <a:spcPct val="115000"/>
              </a:lnSpc>
              <a:spcAft>
                <a:spcPts val="1000"/>
              </a:spcAft>
            </a:pPr>
            <a:r>
              <a:rPr lang="en-GB" sz="1200" dirty="0">
                <a:effectLst/>
                <a:ea typeface="Calibri" panose="020F0502020204030204" pitchFamily="34" charset="0"/>
                <a:cs typeface="Times New Roman" panose="02020603050405020304" pitchFamily="18" charset="0"/>
              </a:rPr>
              <a:t>This role will sit in CAMHS and the primary care network and will be responsible for triaging referrals that don’t meet CAMHS threshold but are too challenging for early support. </a:t>
            </a:r>
          </a:p>
          <a:p>
            <a:pPr>
              <a:lnSpc>
                <a:spcPct val="115000"/>
              </a:lnSpc>
              <a:spcAft>
                <a:spcPts val="1000"/>
              </a:spcAft>
            </a:pPr>
            <a:r>
              <a:rPr lang="en-GB" sz="1200" dirty="0">
                <a:effectLst/>
                <a:ea typeface="Calibri" panose="020F0502020204030204" pitchFamily="34" charset="0"/>
                <a:cs typeface="Times New Roman" panose="02020603050405020304" pitchFamily="18" charset="0"/>
              </a:rPr>
              <a:t>Aim to have a Mental Health Practitioner in each primary care network going forward.</a:t>
            </a:r>
          </a:p>
        </p:txBody>
      </p:sp>
      <p:sp>
        <p:nvSpPr>
          <p:cNvPr id="6" name="Rectangle 3">
            <a:extLst>
              <a:ext uri="{FF2B5EF4-FFF2-40B4-BE49-F238E27FC236}">
                <a16:creationId xmlns:a16="http://schemas.microsoft.com/office/drawing/2014/main" id="{3AB884B1-5BCF-4099-9096-DBF024831906}"/>
              </a:ext>
            </a:extLst>
          </p:cNvPr>
          <p:cNvSpPr>
            <a:spLocks noChangeArrowheads="1"/>
          </p:cNvSpPr>
          <p:nvPr/>
        </p:nvSpPr>
        <p:spPr bwMode="auto">
          <a:xfrm>
            <a:off x="0" y="-18466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967311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70918" y="184667"/>
            <a:ext cx="8229600" cy="369332"/>
          </a:xfrm>
        </p:spPr>
        <p:txBody>
          <a:bodyPr>
            <a:noAutofit/>
          </a:bodyPr>
          <a:lstStyle/>
          <a:p>
            <a:r>
              <a:rPr lang="en-US" sz="2800" dirty="0"/>
              <a:t>On-going MH initiatives </a:t>
            </a:r>
          </a:p>
        </p:txBody>
      </p:sp>
      <p:sp>
        <p:nvSpPr>
          <p:cNvPr id="3" name="Content Placeholder 2"/>
          <p:cNvSpPr>
            <a:spLocks noGrp="1"/>
          </p:cNvSpPr>
          <p:nvPr>
            <p:ph idx="4294967295"/>
          </p:nvPr>
        </p:nvSpPr>
        <p:spPr>
          <a:xfrm>
            <a:off x="370918" y="451413"/>
            <a:ext cx="8505632" cy="6221920"/>
          </a:xfrm>
        </p:spPr>
        <p:txBody>
          <a:bodyPr>
            <a:noAutofit/>
          </a:bodyPr>
          <a:lstStyle/>
          <a:p>
            <a:pPr marL="0" indent="0">
              <a:lnSpc>
                <a:spcPct val="115000"/>
              </a:lnSpc>
              <a:spcAft>
                <a:spcPts val="1000"/>
              </a:spcAft>
              <a:buNone/>
            </a:pPr>
            <a:r>
              <a:rPr lang="en-GB" sz="1800" b="1" dirty="0" err="1">
                <a:effectLst/>
                <a:ea typeface="Calibri" panose="020F0502020204030204" pitchFamily="34" charset="0"/>
                <a:cs typeface="Times New Roman" panose="02020603050405020304" pitchFamily="18" charset="0"/>
              </a:rPr>
              <a:t>Kooth</a:t>
            </a:r>
            <a:endParaRPr lang="en-GB" sz="1800" b="1" dirty="0">
              <a:effectLst/>
              <a:ea typeface="Calibri" panose="020F0502020204030204" pitchFamily="34" charset="0"/>
              <a:cs typeface="Times New Roman" panose="02020603050405020304" pitchFamily="18" charset="0"/>
            </a:endParaRPr>
          </a:p>
          <a:p>
            <a:pPr marL="342900" lvl="0" indent="-342900">
              <a:buFont typeface="Symbol" panose="05050102010706020507" pitchFamily="18" charset="2"/>
              <a:buChar char=""/>
            </a:pPr>
            <a:r>
              <a:rPr lang="en-GB" sz="1800" dirty="0">
                <a:effectLst/>
                <a:ea typeface="Calibri" panose="020F0502020204030204" pitchFamily="34" charset="0"/>
                <a:cs typeface="Times New Roman" panose="02020603050405020304" pitchFamily="18" charset="0"/>
              </a:rPr>
              <a:t>More registrations than previous year</a:t>
            </a:r>
          </a:p>
          <a:p>
            <a:pPr marL="342900" lvl="0" indent="-342900">
              <a:buFont typeface="Symbol" panose="05050102010706020507" pitchFamily="18" charset="2"/>
              <a:buChar char=""/>
            </a:pPr>
            <a:r>
              <a:rPr lang="en-GB" sz="1800" dirty="0">
                <a:effectLst/>
                <a:ea typeface="Calibri" panose="020F0502020204030204" pitchFamily="34" charset="0"/>
                <a:cs typeface="Times New Roman" panose="02020603050405020304" pitchFamily="18" charset="0"/>
              </a:rPr>
              <a:t>Referrals from health services are improving</a:t>
            </a:r>
          </a:p>
          <a:p>
            <a:pPr marL="342900" lvl="0" indent="-342900">
              <a:buFont typeface="Symbol" panose="05050102010706020507" pitchFamily="18" charset="2"/>
              <a:buChar char=""/>
            </a:pPr>
            <a:r>
              <a:rPr lang="en-GB" sz="1800" dirty="0">
                <a:effectLst/>
                <a:ea typeface="Calibri" panose="020F0502020204030204" pitchFamily="34" charset="0"/>
                <a:cs typeface="Times New Roman" panose="02020603050405020304" pitchFamily="18" charset="0"/>
              </a:rPr>
              <a:t>Highest SE registrations from Maidenhead, then Windsor</a:t>
            </a:r>
          </a:p>
          <a:p>
            <a:pPr marL="342900" lvl="0" indent="-342900">
              <a:buFont typeface="Symbol" panose="05050102010706020507" pitchFamily="18" charset="2"/>
              <a:buChar char=""/>
            </a:pPr>
            <a:r>
              <a:rPr lang="en-GB" sz="1800" dirty="0">
                <a:effectLst/>
                <a:ea typeface="Calibri" panose="020F0502020204030204" pitchFamily="34" charset="0"/>
                <a:cs typeface="Times New Roman" panose="02020603050405020304" pitchFamily="18" charset="0"/>
              </a:rPr>
              <a:t>Now view presenting issues by ethnicity, gender &amp; age</a:t>
            </a:r>
          </a:p>
          <a:p>
            <a:pPr marL="342900" lvl="0" indent="-342900">
              <a:spcAft>
                <a:spcPts val="1000"/>
              </a:spcAft>
              <a:buFont typeface="Symbol" panose="05050102010706020507" pitchFamily="18" charset="2"/>
              <a:buChar char=""/>
            </a:pPr>
            <a:r>
              <a:rPr lang="en-GB" sz="1800" dirty="0">
                <a:effectLst/>
                <a:ea typeface="Calibri" panose="020F0502020204030204" pitchFamily="34" charset="0"/>
                <a:cs typeface="Times New Roman" panose="02020603050405020304" pitchFamily="18" charset="0"/>
              </a:rPr>
              <a:t>Track specific presenting issues over a certain period</a:t>
            </a:r>
          </a:p>
          <a:p>
            <a:pPr marL="0" lvl="0" indent="0">
              <a:spcAft>
                <a:spcPts val="1000"/>
              </a:spcAft>
              <a:buNone/>
            </a:pPr>
            <a:r>
              <a:rPr lang="en-GB" sz="1800" dirty="0">
                <a:ea typeface="Calibri" panose="020F0502020204030204" pitchFamily="34" charset="0"/>
                <a:cs typeface="Times New Roman" panose="02020603050405020304" pitchFamily="18" charset="0"/>
              </a:rPr>
              <a:t>December 2022 </a:t>
            </a:r>
          </a:p>
          <a:p>
            <a:pPr>
              <a:spcAft>
                <a:spcPts val="1000"/>
              </a:spcAft>
            </a:pPr>
            <a:r>
              <a:rPr lang="en-GB" sz="1800" dirty="0">
                <a:ea typeface="Calibri" panose="020F0502020204030204" pitchFamily="34" charset="0"/>
                <a:cs typeface="Times New Roman" panose="02020603050405020304" pitchFamily="18" charset="0"/>
              </a:rPr>
              <a:t>218 log ins and 30 registrations</a:t>
            </a:r>
          </a:p>
          <a:p>
            <a:pPr>
              <a:spcAft>
                <a:spcPts val="1000"/>
              </a:spcAft>
            </a:pPr>
            <a:r>
              <a:rPr lang="en-GB" sz="1800" dirty="0">
                <a:ea typeface="Calibri" panose="020F0502020204030204" pitchFamily="34" charset="0"/>
                <a:cs typeface="Times New Roman" panose="02020603050405020304" pitchFamily="18" charset="0"/>
              </a:rPr>
              <a:t>Main age groups: 12, 13, 15, 16 </a:t>
            </a:r>
            <a:r>
              <a:rPr lang="en-GB" sz="1800" dirty="0" err="1">
                <a:ea typeface="Calibri" panose="020F0502020204030204" pitchFamily="34" charset="0"/>
                <a:cs typeface="Times New Roman" panose="02020603050405020304" pitchFamily="18" charset="0"/>
              </a:rPr>
              <a:t>yrs</a:t>
            </a:r>
            <a:endParaRPr lang="en-GB" sz="1800" dirty="0">
              <a:ea typeface="Calibri" panose="020F0502020204030204" pitchFamily="34" charset="0"/>
              <a:cs typeface="Times New Roman" panose="02020603050405020304" pitchFamily="18" charset="0"/>
            </a:endParaRPr>
          </a:p>
          <a:p>
            <a:pPr>
              <a:spcAft>
                <a:spcPts val="1000"/>
              </a:spcAft>
            </a:pPr>
            <a:r>
              <a:rPr lang="en-GB" sz="1800" dirty="0">
                <a:ea typeface="Calibri" panose="020F0502020204030204" pitchFamily="34" charset="0"/>
                <a:cs typeface="Times New Roman" panose="02020603050405020304" pitchFamily="18" charset="0"/>
              </a:rPr>
              <a:t>Log in mainly occur out of hours (9am-5pm)</a:t>
            </a:r>
          </a:p>
          <a:p>
            <a:pPr>
              <a:spcAft>
                <a:spcPts val="1000"/>
              </a:spcAft>
            </a:pPr>
            <a:r>
              <a:rPr lang="en-GB" sz="1800" dirty="0">
                <a:ea typeface="Calibri" panose="020F0502020204030204" pitchFamily="34" charset="0"/>
                <a:cs typeface="Times New Roman" panose="02020603050405020304" pitchFamily="18" charset="0"/>
              </a:rPr>
              <a:t>Mainly female </a:t>
            </a:r>
          </a:p>
          <a:p>
            <a:pPr marL="0" indent="0">
              <a:spcAft>
                <a:spcPts val="1000"/>
              </a:spcAft>
              <a:buNone/>
            </a:pPr>
            <a:r>
              <a:rPr lang="en-GB" sz="1600" b="0" i="0" dirty="0">
                <a:effectLst/>
              </a:rPr>
              <a:t>Short </a:t>
            </a:r>
            <a:r>
              <a:rPr lang="en-GB" sz="1600" b="0" i="0" dirty="0" err="1">
                <a:effectLst/>
              </a:rPr>
              <a:t>Kooth</a:t>
            </a:r>
            <a:r>
              <a:rPr lang="en-GB" sz="1600" b="0" i="0" dirty="0">
                <a:effectLst/>
              </a:rPr>
              <a:t> Promotional video </a:t>
            </a:r>
            <a:r>
              <a:rPr lang="en-GB" sz="1600" b="0" i="0" dirty="0">
                <a:solidFill>
                  <a:srgbClr val="1155CC"/>
                </a:solidFill>
                <a:effectLst/>
                <a:hlinkClick r:id="rId2"/>
              </a:rPr>
              <a:t>Here</a:t>
            </a:r>
            <a:endParaRPr lang="en-GB" sz="1600" dirty="0">
              <a:effectLst/>
              <a:ea typeface="Calibri" panose="020F0502020204030204" pitchFamily="34" charset="0"/>
              <a:cs typeface="Times New Roman" panose="02020603050405020304" pitchFamily="18" charset="0"/>
            </a:endParaRPr>
          </a:p>
          <a:p>
            <a:pPr marL="0" indent="0">
              <a:lnSpc>
                <a:spcPct val="115000"/>
              </a:lnSpc>
              <a:spcAft>
                <a:spcPts val="1000"/>
              </a:spcAft>
              <a:buNone/>
            </a:pPr>
            <a:r>
              <a:rPr lang="en-GB" sz="1600" b="1" dirty="0">
                <a:solidFill>
                  <a:srgbClr val="12182B"/>
                </a:solidFill>
                <a:effectLst/>
              </a:rPr>
              <a:t>Kelly Middleditch, Customer Success Manager: London &amp; SE</a:t>
            </a:r>
            <a:br>
              <a:rPr lang="en-GB" sz="1600" dirty="0">
                <a:solidFill>
                  <a:srgbClr val="12182B"/>
                </a:solidFill>
                <a:effectLst/>
              </a:rPr>
            </a:br>
            <a:r>
              <a:rPr lang="en-GB" sz="1600" dirty="0">
                <a:solidFill>
                  <a:srgbClr val="1155CC"/>
                </a:solidFill>
                <a:effectLst/>
                <a:hlinkClick r:id="rId3"/>
              </a:rPr>
              <a:t>kmiddleditch@kooth.com</a:t>
            </a:r>
            <a:r>
              <a:rPr lang="en-GB" sz="1600" dirty="0">
                <a:solidFill>
                  <a:srgbClr val="1155CC"/>
                </a:solidFill>
                <a:effectLst/>
              </a:rPr>
              <a:t>  </a:t>
            </a:r>
            <a:r>
              <a:rPr lang="en-GB" sz="1600" dirty="0">
                <a:solidFill>
                  <a:srgbClr val="12182B"/>
                </a:solidFill>
                <a:effectLst/>
              </a:rPr>
              <a:t>07359242608</a:t>
            </a:r>
            <a:endParaRPr lang="en-GB" sz="1600" dirty="0"/>
          </a:p>
          <a:p>
            <a:pPr marL="0" indent="0">
              <a:lnSpc>
                <a:spcPct val="115000"/>
              </a:lnSpc>
              <a:spcAft>
                <a:spcPts val="1000"/>
              </a:spcAft>
              <a:buNone/>
            </a:pPr>
            <a:r>
              <a:rPr lang="en-GB" sz="1600" b="0" i="0" dirty="0">
                <a:solidFill>
                  <a:srgbClr val="222222"/>
                </a:solidFill>
                <a:effectLst/>
              </a:rPr>
              <a:t>Lana Nagle </a:t>
            </a:r>
            <a:r>
              <a:rPr lang="en-GB" sz="1600" b="0" i="0" dirty="0">
                <a:solidFill>
                  <a:srgbClr val="1155CC"/>
                </a:solidFill>
                <a:effectLst/>
                <a:hlinkClick r:id="rId4"/>
              </a:rPr>
              <a:t>lnagle@kooth.com</a:t>
            </a:r>
            <a:r>
              <a:rPr lang="en-GB" sz="1600" b="0" i="0" dirty="0">
                <a:solidFill>
                  <a:srgbClr val="222222"/>
                </a:solidFill>
                <a:effectLst/>
              </a:rPr>
              <a:t> new engagement lead will be able to provide school promotion and comms/ social media handles. </a:t>
            </a:r>
            <a:br>
              <a:rPr lang="en-GB" sz="1600" dirty="0">
                <a:solidFill>
                  <a:srgbClr val="12182B"/>
                </a:solidFill>
                <a:effectLst/>
              </a:rPr>
            </a:br>
            <a:endParaRPr lang="en-GB" sz="1600" dirty="0">
              <a:effectLst/>
            </a:endParaRPr>
          </a:p>
          <a:p>
            <a:pPr marL="342900" lvl="0" indent="-342900">
              <a:lnSpc>
                <a:spcPct val="115000"/>
              </a:lnSpc>
              <a:spcAft>
                <a:spcPts val="1000"/>
              </a:spcAft>
              <a:buFont typeface="Symbol" panose="05050102010706020507" pitchFamily="18" charset="2"/>
              <a:buChar char=""/>
            </a:pPr>
            <a:endParaRPr lang="en-GB" sz="18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US" sz="1800" dirty="0"/>
          </a:p>
        </p:txBody>
      </p:sp>
      <p:sp>
        <p:nvSpPr>
          <p:cNvPr id="6" name="Rectangle 3">
            <a:extLst>
              <a:ext uri="{FF2B5EF4-FFF2-40B4-BE49-F238E27FC236}">
                <a16:creationId xmlns:a16="http://schemas.microsoft.com/office/drawing/2014/main" id="{3AB884B1-5BCF-4099-9096-DBF024831906}"/>
              </a:ext>
            </a:extLst>
          </p:cNvPr>
          <p:cNvSpPr>
            <a:spLocks noChangeArrowheads="1"/>
          </p:cNvSpPr>
          <p:nvPr/>
        </p:nvSpPr>
        <p:spPr bwMode="auto">
          <a:xfrm>
            <a:off x="0" y="-184665"/>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297185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D0573FCD-E60D-4648-87D4-F7CC465324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7250"/>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980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A2FC571-28AC-40EE-AEED-2AADE5CCD225}"/>
              </a:ext>
            </a:extLst>
          </p:cNvPr>
          <p:cNvSpPr txBox="1"/>
          <p:nvPr/>
        </p:nvSpPr>
        <p:spPr>
          <a:xfrm>
            <a:off x="289367" y="775505"/>
            <a:ext cx="8345347" cy="5909310"/>
          </a:xfrm>
          <a:prstGeom prst="rect">
            <a:avLst/>
          </a:prstGeom>
          <a:noFill/>
        </p:spPr>
        <p:txBody>
          <a:bodyPr wrap="square">
            <a:spAutoFit/>
          </a:bodyPr>
          <a:lstStyle/>
          <a:p>
            <a:pPr rtl="0">
              <a:spcBef>
                <a:spcPts val="0"/>
              </a:spcBef>
              <a:spcAft>
                <a:spcPts val="0"/>
              </a:spcAft>
            </a:pPr>
            <a:r>
              <a:rPr lang="en-GB" sz="1800" b="1" i="0" u="none" strike="noStrike" dirty="0">
                <a:solidFill>
                  <a:srgbClr val="0B6873"/>
                </a:solidFill>
                <a:effectLst/>
                <a:latin typeface="Sarabun"/>
              </a:rPr>
              <a:t> </a:t>
            </a:r>
            <a:r>
              <a:rPr lang="en-GB" sz="1800" b="1" i="0" u="none" strike="noStrike" dirty="0">
                <a:solidFill>
                  <a:srgbClr val="FE845A"/>
                </a:solidFill>
                <a:effectLst/>
              </a:rPr>
              <a:t>I-THRIVE</a:t>
            </a:r>
            <a:r>
              <a:rPr lang="en-GB" b="1" dirty="0">
                <a:solidFill>
                  <a:srgbClr val="0B6873"/>
                </a:solidFill>
              </a:rPr>
              <a:t> </a:t>
            </a:r>
            <a:r>
              <a:rPr lang="en-GB" b="1" dirty="0" err="1">
                <a:solidFill>
                  <a:srgbClr val="0B6873"/>
                </a:solidFill>
              </a:rPr>
              <a:t>Kooth</a:t>
            </a:r>
            <a:r>
              <a:rPr lang="en-GB" sz="1800" b="1" i="0" u="none" strike="noStrike" dirty="0">
                <a:solidFill>
                  <a:srgbClr val="0B6873"/>
                </a:solidFill>
                <a:effectLst/>
              </a:rPr>
              <a:t> adapt to the level of need of the individual and CYP can and move fluidly between the levels of support. </a:t>
            </a:r>
            <a:endParaRPr lang="en-GB" dirty="0"/>
          </a:p>
          <a:p>
            <a:endParaRPr lang="en-GB" dirty="0"/>
          </a:p>
          <a:p>
            <a:r>
              <a:rPr lang="en-GB" dirty="0"/>
              <a:t>Getting Advice</a:t>
            </a:r>
          </a:p>
          <a:p>
            <a:r>
              <a:rPr lang="en-GB" dirty="0"/>
              <a:t>Information sharing. peer advice and signposting within the Community domain, a moderated online forum with a community based on mental health </a:t>
            </a:r>
          </a:p>
          <a:p>
            <a:endParaRPr lang="en-GB" dirty="0"/>
          </a:p>
          <a:p>
            <a:r>
              <a:rPr lang="en-GB" dirty="0"/>
              <a:t>Getting more Help</a:t>
            </a:r>
          </a:p>
          <a:p>
            <a:r>
              <a:rPr lang="en-GB" dirty="0"/>
              <a:t>Those who need more resources for their needs engage with Structured and Ongoing domains allocated workers to address complex needs and presentations and tailored plans in collaboration with wider care</a:t>
            </a:r>
          </a:p>
          <a:p>
            <a:endParaRPr lang="en-GB" dirty="0"/>
          </a:p>
          <a:p>
            <a:r>
              <a:rPr lang="en-GB" dirty="0"/>
              <a:t>Getting risk support</a:t>
            </a:r>
          </a:p>
          <a:p>
            <a:r>
              <a:rPr lang="en-GB" dirty="0"/>
              <a:t>Multi-disciplinary work to approach clinical risk, with clinical governance at all domains providing local safeguarding, multi-agency work, de-escalation and referral to specialist services</a:t>
            </a:r>
          </a:p>
          <a:p>
            <a:endParaRPr lang="en-GB" dirty="0"/>
          </a:p>
          <a:p>
            <a:r>
              <a:rPr lang="en-GB" dirty="0"/>
              <a:t>Getting Help</a:t>
            </a:r>
          </a:p>
          <a:p>
            <a:r>
              <a:rPr lang="en-GB" dirty="0"/>
              <a:t>Those who need intervention engage with our Reactive domain and achieve in-session or therapeutic  goals as early intervention or prevention in one or multiple sessions, While waiting or discharged from CAMHS</a:t>
            </a:r>
          </a:p>
        </p:txBody>
      </p:sp>
    </p:spTree>
    <p:extLst>
      <p:ext uri="{BB962C8B-B14F-4D97-AF65-F5344CB8AC3E}">
        <p14:creationId xmlns:p14="http://schemas.microsoft.com/office/powerpoint/2010/main" val="42584239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C38F148-20C0-4958-9CE9-A94F73F1D1CF}"/>
              </a:ext>
            </a:extLst>
          </p:cNvPr>
          <p:cNvSpPr txBox="1"/>
          <p:nvPr/>
        </p:nvSpPr>
        <p:spPr>
          <a:xfrm>
            <a:off x="544011" y="694482"/>
            <a:ext cx="8125428" cy="8987076"/>
          </a:xfrm>
          <a:prstGeom prst="rect">
            <a:avLst/>
          </a:prstGeom>
          <a:noFill/>
        </p:spPr>
        <p:txBody>
          <a:bodyPr wrap="square">
            <a:spAutoFit/>
          </a:bodyPr>
          <a:lstStyle/>
          <a:p>
            <a:pPr algn="l"/>
            <a:r>
              <a:rPr lang="en-GB" sz="1600" b="1" i="0" dirty="0">
                <a:effectLst/>
              </a:rPr>
              <a:t>Charlie Waller</a:t>
            </a:r>
          </a:p>
          <a:p>
            <a:pPr algn="l"/>
            <a:r>
              <a:rPr lang="en-GB" sz="1600" i="0" dirty="0">
                <a:effectLst/>
              </a:rPr>
              <a:t>Free guides and workbooks for professionals, parents, young people and others interested in mental wellbeing.</a:t>
            </a:r>
          </a:p>
          <a:p>
            <a:pPr algn="l"/>
            <a:endParaRPr lang="en-GB" sz="1600" i="0" dirty="0">
              <a:effectLst/>
            </a:endParaRPr>
          </a:p>
          <a:p>
            <a:pPr algn="l"/>
            <a:r>
              <a:rPr lang="en-GB" sz="1600" i="0" dirty="0">
                <a:effectLst/>
              </a:rPr>
              <a:t>All resources are available as free downloads, and some are available as printed copies. </a:t>
            </a:r>
          </a:p>
          <a:p>
            <a:endParaRPr lang="en-GB" sz="1600" dirty="0">
              <a:hlinkClick r:id="rId2"/>
            </a:endParaRPr>
          </a:p>
          <a:p>
            <a:r>
              <a:rPr lang="en-GB" sz="1600" dirty="0">
                <a:hlinkClick r:id="rId2"/>
              </a:rPr>
              <a:t>https://charliewaller.org/resources</a:t>
            </a:r>
            <a:endParaRPr lang="en-GB" sz="1600" dirty="0"/>
          </a:p>
          <a:p>
            <a:endParaRPr lang="en-GB" sz="1600" dirty="0"/>
          </a:p>
          <a:p>
            <a:endParaRPr lang="en-GB" sz="1600" dirty="0"/>
          </a:p>
          <a:p>
            <a:endParaRPr lang="en-GB" sz="1600" dirty="0"/>
          </a:p>
          <a:p>
            <a:endParaRPr lang="en-GB" sz="1600" dirty="0"/>
          </a:p>
          <a:p>
            <a:r>
              <a:rPr lang="en-GB" sz="1600" b="1" i="0" dirty="0">
                <a:solidFill>
                  <a:srgbClr val="000000"/>
                </a:solidFill>
                <a:effectLst/>
              </a:rPr>
              <a:t>CAMHS Getting Help and Mental Health Support Team - </a:t>
            </a:r>
            <a:r>
              <a:rPr lang="en-GB" sz="1600" b="1" i="0" dirty="0" err="1">
                <a:solidFill>
                  <a:srgbClr val="222222"/>
                </a:solidFill>
                <a:effectLst/>
              </a:rPr>
              <a:t>WaM</a:t>
            </a:r>
            <a:endParaRPr lang="en-GB" sz="1600" b="0" i="0" dirty="0">
              <a:solidFill>
                <a:srgbClr val="222222"/>
              </a:solidFill>
              <a:effectLst/>
            </a:endParaRPr>
          </a:p>
          <a:p>
            <a:pPr algn="l"/>
            <a:r>
              <a:rPr lang="en-GB" sz="1600" dirty="0">
                <a:solidFill>
                  <a:srgbClr val="222222"/>
                </a:solidFill>
              </a:rPr>
              <a:t>T</a:t>
            </a:r>
            <a:r>
              <a:rPr lang="en-GB" sz="1600" b="0" i="0" dirty="0">
                <a:solidFill>
                  <a:srgbClr val="222222"/>
                </a:solidFill>
                <a:effectLst/>
              </a:rPr>
              <a:t>elephone number: </a:t>
            </a:r>
            <a:r>
              <a:rPr lang="en-GB" sz="1600" b="1" i="0" dirty="0">
                <a:solidFill>
                  <a:srgbClr val="222222"/>
                </a:solidFill>
                <a:effectLst/>
              </a:rPr>
              <a:t>0300 247 3002</a:t>
            </a:r>
          </a:p>
          <a:p>
            <a:pPr algn="l"/>
            <a:endParaRPr lang="en-GB" sz="1600" b="0" i="0" dirty="0">
              <a:solidFill>
                <a:srgbClr val="222222"/>
              </a:solidFill>
              <a:effectLst/>
            </a:endParaRPr>
          </a:p>
          <a:p>
            <a:pPr algn="l"/>
            <a:r>
              <a:rPr lang="en-GB" sz="1600" dirty="0">
                <a:solidFill>
                  <a:srgbClr val="222222"/>
                </a:solidFill>
              </a:rPr>
              <a:t>The </a:t>
            </a:r>
            <a:r>
              <a:rPr lang="en-GB" sz="1600" b="0" i="0" dirty="0">
                <a:solidFill>
                  <a:srgbClr val="222222"/>
                </a:solidFill>
                <a:effectLst/>
              </a:rPr>
              <a:t>phone line is open from 09:00 – 17:00, Monday to Friday. Outside of these hours, please leave a message and they will return your call.</a:t>
            </a:r>
          </a:p>
          <a:p>
            <a:pPr algn="l"/>
            <a:r>
              <a:rPr lang="en-GB" sz="1600" b="0" i="0" dirty="0">
                <a:solidFill>
                  <a:srgbClr val="222222"/>
                </a:solidFill>
                <a:effectLst/>
              </a:rPr>
              <a:t>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9775331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9"/>
          <p:cNvSpPr txBox="1">
            <a:spLocks noGrp="1"/>
          </p:cNvSpPr>
          <p:nvPr>
            <p:ph type="ctrTitle" idx="4294967295"/>
          </p:nvPr>
        </p:nvSpPr>
        <p:spPr>
          <a:xfrm>
            <a:off x="470590" y="3127076"/>
            <a:ext cx="8458200" cy="1470025"/>
          </a:xfrm>
          <a:prstGeom prst="rect">
            <a:avLst/>
          </a:prstGeom>
          <a:noFill/>
          <a:ln>
            <a:noFill/>
          </a:ln>
        </p:spPr>
        <p:txBody>
          <a:bodyPr spcFirstLastPara="1" wrap="square" lIns="91425" tIns="45700" rIns="91425" bIns="45700" anchor="ctr" anchorCtr="0">
            <a:noAutofit/>
          </a:bodyPr>
          <a:lstStyle/>
          <a:p>
            <a:pPr>
              <a:lnSpc>
                <a:spcPct val="107000"/>
              </a:lnSpc>
              <a:spcAft>
                <a:spcPts val="800"/>
              </a:spcAft>
            </a:pPr>
            <a:r>
              <a:rPr lang="en-GB" b="1" dirty="0">
                <a:solidFill>
                  <a:schemeClr val="bg1"/>
                </a:solidFill>
                <a:latin typeface="Calibri" panose="020F0502020204030204" pitchFamily="34" charset="0"/>
                <a:cs typeface="Calibri" panose="020F0502020204030204" pitchFamily="34" charset="0"/>
              </a:rPr>
              <a:t>Questions and </a:t>
            </a:r>
            <a:br>
              <a:rPr lang="en-GB" b="1" dirty="0">
                <a:solidFill>
                  <a:schemeClr val="bg1"/>
                </a:solidFill>
                <a:latin typeface="Calibri" panose="020F0502020204030204" pitchFamily="34" charset="0"/>
                <a:cs typeface="Calibri" panose="020F0502020204030204" pitchFamily="34" charset="0"/>
              </a:rPr>
            </a:br>
            <a:r>
              <a:rPr lang="en-GB" b="1" dirty="0">
                <a:solidFill>
                  <a:schemeClr val="bg1"/>
                </a:solidFill>
                <a:latin typeface="Calibri" panose="020F0502020204030204" pitchFamily="34" charset="0"/>
                <a:cs typeface="Calibri" panose="020F0502020204030204" pitchFamily="34" charset="0"/>
                <a:hlinkClick r:id="rId3"/>
              </a:rPr>
              <a:t>Feedback Form</a:t>
            </a:r>
            <a:br>
              <a:rPr lang="en-US" sz="4400" b="0" i="1" u="none" strike="noStrike" cap="none" dirty="0">
                <a:solidFill>
                  <a:schemeClr val="lt1"/>
                </a:solidFill>
                <a:latin typeface="Calibri"/>
                <a:ea typeface="Calibri"/>
                <a:cs typeface="Calibri"/>
                <a:sym typeface="Calibri"/>
              </a:rPr>
            </a:br>
            <a:r>
              <a:rPr lang="en-US" sz="4400" b="1" i="0" u="none" strike="noStrike" cap="none" dirty="0">
                <a:solidFill>
                  <a:schemeClr val="lt1"/>
                </a:solidFill>
                <a:latin typeface="Calibri"/>
                <a:ea typeface="Calibri"/>
                <a:cs typeface="Calibri"/>
                <a:sym typeface="Calibri"/>
              </a:rPr>
              <a:t> </a:t>
            </a:r>
            <a:endParaRPr dirty="0"/>
          </a:p>
        </p:txBody>
      </p:sp>
    </p:spTree>
    <p:extLst>
      <p:ext uri="{BB962C8B-B14F-4D97-AF65-F5344CB8AC3E}">
        <p14:creationId xmlns:p14="http://schemas.microsoft.com/office/powerpoint/2010/main" val="2672289069"/>
      </p:ext>
    </p:extLst>
  </p:cSld>
  <p:clrMapOvr>
    <a:masterClrMapping/>
  </p:clrMapOvr>
  <p:transition spd="slow">
    <p:push dir="r"/>
  </p:transition>
</p:sld>
</file>

<file path=ppt/theme/theme1.xml><?xml version="1.0" encoding="utf-8"?>
<a:theme xmlns:a="http://schemas.openxmlformats.org/drawingml/2006/main" name="1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2582</TotalTime>
  <Words>2204</Words>
  <Application>Microsoft Office PowerPoint</Application>
  <PresentationFormat>On-screen Show (4:3)</PresentationFormat>
  <Paragraphs>272</Paragraphs>
  <Slides>31</Slides>
  <Notes>6</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31</vt:i4>
      </vt:variant>
    </vt:vector>
  </HeadingPairs>
  <TitlesOfParts>
    <vt:vector size="42" baseType="lpstr">
      <vt:lpstr>Acme</vt:lpstr>
      <vt:lpstr>Algerian</vt:lpstr>
      <vt:lpstr>Arial</vt:lpstr>
      <vt:lpstr>Calibri</vt:lpstr>
      <vt:lpstr>Sarabun</vt:lpstr>
      <vt:lpstr>Symbol</vt:lpstr>
      <vt:lpstr>Trebuchet MS</vt:lpstr>
      <vt:lpstr>Wingdings 3</vt:lpstr>
      <vt:lpstr>1_Powerpoint_master_template</vt:lpstr>
      <vt:lpstr>2_Powerpoint_master_template</vt:lpstr>
      <vt:lpstr>Facet</vt:lpstr>
      <vt:lpstr>SEMH Network Meeting   Tuesday 28th February 2023  </vt:lpstr>
      <vt:lpstr>Agenda for today </vt:lpstr>
      <vt:lpstr>PowerPoint Presentation</vt:lpstr>
      <vt:lpstr>   Early Help Achieving for Children</vt:lpstr>
      <vt:lpstr>PowerPoint Presentation</vt:lpstr>
      <vt:lpstr>PowerPoint Presentation</vt:lpstr>
      <vt:lpstr>KEY PRIORITIES</vt:lpstr>
      <vt:lpstr>1-1 Support for families</vt:lpstr>
      <vt:lpstr>GROUP SUPPORT FOR FAMILIES</vt:lpstr>
      <vt:lpstr>PowerPoint Presentation</vt:lpstr>
      <vt:lpstr>GETTING HELP TEAM</vt:lpstr>
      <vt:lpstr>GEMS4Health</vt:lpstr>
      <vt:lpstr>PowerPoint Presentation</vt:lpstr>
      <vt:lpstr>FAMILY ACTION/Young Carers</vt:lpstr>
      <vt:lpstr>Kooth.com</vt:lpstr>
      <vt:lpstr>SAFE</vt:lpstr>
      <vt:lpstr>    SEMH Updates       </vt:lpstr>
      <vt:lpstr>PowerPoint Presentation</vt:lpstr>
      <vt:lpstr>PowerPoint Presentation</vt:lpstr>
      <vt:lpstr>Parent Carer Forum Update </vt:lpstr>
      <vt:lpstr>How can you help?</vt:lpstr>
      <vt:lpstr>PowerPoint Presentation</vt:lpstr>
      <vt:lpstr>RBWM Wellbeing Interventions </vt:lpstr>
      <vt:lpstr>RBWM Wellbeing Interventions </vt:lpstr>
      <vt:lpstr>RBWM Wellbeing Interventions </vt:lpstr>
      <vt:lpstr>On-going MH initiatives </vt:lpstr>
      <vt:lpstr>On-going MH initiatives </vt:lpstr>
      <vt:lpstr>PowerPoint Presentation</vt:lpstr>
      <vt:lpstr>PowerPoint Presentation</vt:lpstr>
      <vt:lpstr>PowerPoint Presentation</vt:lpstr>
      <vt:lpstr>Questions and  Feedback Form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Educational Leadership Forum 29th January 2021</dc:title>
  <dc:creator>User1</dc:creator>
  <cp:lastModifiedBy>Alasdair Whitelaw (AfC)</cp:lastModifiedBy>
  <cp:revision>73</cp:revision>
  <cp:lastPrinted>2022-11-16T13:37:34Z</cp:lastPrinted>
  <dcterms:created xsi:type="dcterms:W3CDTF">2013-04-23T07:58:54Z</dcterms:created>
  <dcterms:modified xsi:type="dcterms:W3CDTF">2023-01-25T13:42:49Z</dcterms:modified>
</cp:coreProperties>
</file>