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8"/>
  </p:notesMasterIdLst>
  <p:sldIdLst>
    <p:sldId id="256" r:id="rId3"/>
    <p:sldId id="257" r:id="rId4"/>
    <p:sldId id="411" r:id="rId5"/>
    <p:sldId id="381" r:id="rId6"/>
    <p:sldId id="402" r:id="rId7"/>
    <p:sldId id="283" r:id="rId8"/>
    <p:sldId id="262" r:id="rId9"/>
    <p:sldId id="264" r:id="rId10"/>
    <p:sldId id="268" r:id="rId11"/>
    <p:sldId id="274" r:id="rId12"/>
    <p:sldId id="275" r:id="rId13"/>
    <p:sldId id="285" r:id="rId14"/>
    <p:sldId id="276" r:id="rId15"/>
    <p:sldId id="284" r:id="rId16"/>
    <p:sldId id="277" r:id="rId17"/>
    <p:sldId id="287" r:id="rId18"/>
    <p:sldId id="286" r:id="rId19"/>
    <p:sldId id="261" r:id="rId20"/>
    <p:sldId id="263" r:id="rId21"/>
    <p:sldId id="397" r:id="rId22"/>
    <p:sldId id="398" r:id="rId23"/>
    <p:sldId id="296" r:id="rId24"/>
    <p:sldId id="297" r:id="rId25"/>
    <p:sldId id="298" r:id="rId26"/>
    <p:sldId id="299" r:id="rId27"/>
    <p:sldId id="399" r:id="rId28"/>
    <p:sldId id="400" r:id="rId29"/>
    <p:sldId id="294" r:id="rId30"/>
    <p:sldId id="295" r:id="rId31"/>
    <p:sldId id="292" r:id="rId32"/>
    <p:sldId id="401" r:id="rId33"/>
    <p:sldId id="403" r:id="rId34"/>
    <p:sldId id="404" r:id="rId35"/>
    <p:sldId id="405" r:id="rId36"/>
    <p:sldId id="259" r:id="rId37"/>
    <p:sldId id="260" r:id="rId38"/>
    <p:sldId id="406" r:id="rId39"/>
    <p:sldId id="407" r:id="rId40"/>
    <p:sldId id="408" r:id="rId41"/>
    <p:sldId id="409" r:id="rId42"/>
    <p:sldId id="410" r:id="rId43"/>
    <p:sldId id="266" r:id="rId44"/>
    <p:sldId id="267" r:id="rId45"/>
    <p:sldId id="258" r:id="rId46"/>
    <p:sldId id="265" r:id="rId47"/>
  </p:sldIdLst>
  <p:sldSz cx="12192000" cy="6858000"/>
  <p:notesSz cx="6669088"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8151" autoAdjust="0"/>
  </p:normalViewPr>
  <p:slideViewPr>
    <p:cSldViewPr snapToGrid="0">
      <p:cViewPr varScale="1">
        <p:scale>
          <a:sx n="45" d="100"/>
          <a:sy n="45" d="100"/>
        </p:scale>
        <p:origin x="1496" y="5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1" d="100"/>
          <a:sy n="51" d="100"/>
        </p:scale>
        <p:origin x="2692" y="2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5348"/>
          </a:xfrm>
          <a:prstGeom prst="rect">
            <a:avLst/>
          </a:prstGeom>
        </p:spPr>
        <p:txBody>
          <a:bodyPr vert="horz" lIns="91440" tIns="45720" rIns="91440" bIns="45720" rtlCol="0"/>
          <a:lstStyle>
            <a:lvl1pPr algn="r">
              <a:defRPr sz="1200"/>
            </a:lvl1pPr>
          </a:lstStyle>
          <a:p>
            <a:fld id="{820E96C8-647A-4213-ABE2-C5881B5AD6BC}" type="datetimeFigureOut">
              <a:rPr lang="en-GB" smtClean="0"/>
              <a:t>11/05/2022</a:t>
            </a:fld>
            <a:endParaRPr lang="en-GB"/>
          </a:p>
        </p:txBody>
      </p:sp>
      <p:sp>
        <p:nvSpPr>
          <p:cNvPr id="4" name="Slide Image Placeholder 3"/>
          <p:cNvSpPr>
            <a:spLocks noGrp="1" noRot="1" noChangeAspect="1"/>
          </p:cNvSpPr>
          <p:nvPr>
            <p:ph type="sldImg" idx="2"/>
          </p:nvPr>
        </p:nvSpPr>
        <p:spPr>
          <a:xfrm>
            <a:off x="373063" y="1233488"/>
            <a:ext cx="5922962" cy="33321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51219"/>
            <a:ext cx="5335270" cy="38873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7"/>
            <a:ext cx="2889938" cy="495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377317"/>
            <a:ext cx="2889938" cy="495347"/>
          </a:xfrm>
          <a:prstGeom prst="rect">
            <a:avLst/>
          </a:prstGeom>
        </p:spPr>
        <p:txBody>
          <a:bodyPr vert="horz" lIns="91440" tIns="45720" rIns="91440" bIns="45720" rtlCol="0" anchor="b"/>
          <a:lstStyle>
            <a:lvl1pPr algn="r">
              <a:defRPr sz="1200"/>
            </a:lvl1pPr>
          </a:lstStyle>
          <a:p>
            <a:fld id="{91DE5355-E39E-464F-8ED8-150EC9E44F73}" type="slidenum">
              <a:rPr lang="en-GB" smtClean="0"/>
              <a:t>‹#›</a:t>
            </a:fld>
            <a:endParaRPr lang="en-GB"/>
          </a:p>
        </p:txBody>
      </p:sp>
    </p:spTree>
    <p:extLst>
      <p:ext uri="{BB962C8B-B14F-4D97-AF65-F5344CB8AC3E}">
        <p14:creationId xmlns:p14="http://schemas.microsoft.com/office/powerpoint/2010/main" val="3521480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1</a:t>
            </a:fld>
            <a:endParaRPr lang="en-GB"/>
          </a:p>
        </p:txBody>
      </p:sp>
    </p:spTree>
    <p:extLst>
      <p:ext uri="{BB962C8B-B14F-4D97-AF65-F5344CB8AC3E}">
        <p14:creationId xmlns:p14="http://schemas.microsoft.com/office/powerpoint/2010/main" val="80870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a:t>
            </a:fld>
            <a:endParaRPr lang="en-GB"/>
          </a:p>
        </p:txBody>
      </p:sp>
    </p:spTree>
    <p:extLst>
      <p:ext uri="{BB962C8B-B14F-4D97-AF65-F5344CB8AC3E}">
        <p14:creationId xmlns:p14="http://schemas.microsoft.com/office/powerpoint/2010/main" val="401348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3</a:t>
            </a:fld>
            <a:endParaRPr lang="en-GB"/>
          </a:p>
        </p:txBody>
      </p:sp>
    </p:spTree>
    <p:extLst>
      <p:ext uri="{BB962C8B-B14F-4D97-AF65-F5344CB8AC3E}">
        <p14:creationId xmlns:p14="http://schemas.microsoft.com/office/powerpoint/2010/main" val="521385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4</a:t>
            </a:fld>
            <a:endParaRPr lang="en-GB"/>
          </a:p>
        </p:txBody>
      </p:sp>
    </p:spTree>
    <p:extLst>
      <p:ext uri="{BB962C8B-B14F-4D97-AF65-F5344CB8AC3E}">
        <p14:creationId xmlns:p14="http://schemas.microsoft.com/office/powerpoint/2010/main" val="1341725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 name="Google Shape;33;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highlight>
                <a:srgbClr val="FFFF00"/>
              </a:highlight>
            </a:endParaRPr>
          </a:p>
        </p:txBody>
      </p:sp>
      <p:sp>
        <p:nvSpPr>
          <p:cNvPr id="34" name="Google Shape;34;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6</a:t>
            </a:fld>
            <a:endParaRPr lang="en-GB"/>
          </a:p>
        </p:txBody>
      </p:sp>
    </p:spTree>
    <p:extLst>
      <p:ext uri="{BB962C8B-B14F-4D97-AF65-F5344CB8AC3E}">
        <p14:creationId xmlns:p14="http://schemas.microsoft.com/office/powerpoint/2010/main" val="3182370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 name="Google Shape;75;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76" name="Google Shape;76;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Google Shape;90;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dirty="0">
              <a:solidFill>
                <a:schemeClr val="dk1"/>
              </a:solidFill>
              <a:latin typeface="Calibri"/>
              <a:ea typeface="Calibri"/>
              <a:cs typeface="Calibri"/>
              <a:sym typeface="Calibri"/>
            </a:endParaRPr>
          </a:p>
        </p:txBody>
      </p:sp>
      <p:sp>
        <p:nvSpPr>
          <p:cNvPr id="91" name="Google Shape;91;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6" name="Google Shape;156;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dirty="0"/>
          </a:p>
        </p:txBody>
      </p:sp>
      <p:sp>
        <p:nvSpPr>
          <p:cNvPr id="163" name="Google Shape;163;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12</a:t>
            </a:fld>
            <a:endParaRPr lang="en-GB"/>
          </a:p>
        </p:txBody>
      </p:sp>
    </p:spTree>
    <p:extLst>
      <p:ext uri="{BB962C8B-B14F-4D97-AF65-F5344CB8AC3E}">
        <p14:creationId xmlns:p14="http://schemas.microsoft.com/office/powerpoint/2010/main" val="1186299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highlight>
                <a:srgbClr val="FFFF00"/>
              </a:highlight>
            </a:endParaRPr>
          </a:p>
        </p:txBody>
      </p:sp>
      <p:sp>
        <p:nvSpPr>
          <p:cNvPr id="171" name="Google Shape;171;p2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14</a:t>
            </a:fld>
            <a:endParaRPr lang="en-GB"/>
          </a:p>
        </p:txBody>
      </p:sp>
    </p:spTree>
    <p:extLst>
      <p:ext uri="{BB962C8B-B14F-4D97-AF65-F5344CB8AC3E}">
        <p14:creationId xmlns:p14="http://schemas.microsoft.com/office/powerpoint/2010/main" val="980006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0" name="Google Shape;180;p2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16</a:t>
            </a:fld>
            <a:endParaRPr lang="en-GB"/>
          </a:p>
        </p:txBody>
      </p:sp>
    </p:spTree>
    <p:extLst>
      <p:ext uri="{BB962C8B-B14F-4D97-AF65-F5344CB8AC3E}">
        <p14:creationId xmlns:p14="http://schemas.microsoft.com/office/powerpoint/2010/main" val="3731318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17</a:t>
            </a:fld>
            <a:endParaRPr lang="en-GB"/>
          </a:p>
        </p:txBody>
      </p:sp>
    </p:spTree>
    <p:extLst>
      <p:ext uri="{BB962C8B-B14F-4D97-AF65-F5344CB8AC3E}">
        <p14:creationId xmlns:p14="http://schemas.microsoft.com/office/powerpoint/2010/main" val="297250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18</a:t>
            </a:fld>
            <a:endParaRPr lang="en-GB"/>
          </a:p>
        </p:txBody>
      </p:sp>
    </p:spTree>
    <p:extLst>
      <p:ext uri="{BB962C8B-B14F-4D97-AF65-F5344CB8AC3E}">
        <p14:creationId xmlns:p14="http://schemas.microsoft.com/office/powerpoint/2010/main" val="19899048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19</a:t>
            </a:fld>
            <a:endParaRPr lang="en-GB"/>
          </a:p>
        </p:txBody>
      </p:sp>
    </p:spTree>
    <p:extLst>
      <p:ext uri="{BB962C8B-B14F-4D97-AF65-F5344CB8AC3E}">
        <p14:creationId xmlns:p14="http://schemas.microsoft.com/office/powerpoint/2010/main" val="38371991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20</a:t>
            </a:fld>
            <a:endParaRPr lang="en-GB"/>
          </a:p>
        </p:txBody>
      </p:sp>
    </p:spTree>
    <p:extLst>
      <p:ext uri="{BB962C8B-B14F-4D97-AF65-F5344CB8AC3E}">
        <p14:creationId xmlns:p14="http://schemas.microsoft.com/office/powerpoint/2010/main" val="26002956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21</a:t>
            </a:fld>
            <a:endParaRPr lang="en-GB"/>
          </a:p>
        </p:txBody>
      </p:sp>
    </p:spTree>
    <p:extLst>
      <p:ext uri="{BB962C8B-B14F-4D97-AF65-F5344CB8AC3E}">
        <p14:creationId xmlns:p14="http://schemas.microsoft.com/office/powerpoint/2010/main" val="2186890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22</a:t>
            </a:fld>
            <a:endParaRPr lang="en-GB"/>
          </a:p>
        </p:txBody>
      </p:sp>
    </p:spTree>
    <p:extLst>
      <p:ext uri="{BB962C8B-B14F-4D97-AF65-F5344CB8AC3E}">
        <p14:creationId xmlns:p14="http://schemas.microsoft.com/office/powerpoint/2010/main" val="24993434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23</a:t>
            </a:fld>
            <a:endParaRPr lang="en-GB"/>
          </a:p>
        </p:txBody>
      </p:sp>
    </p:spTree>
    <p:extLst>
      <p:ext uri="{BB962C8B-B14F-4D97-AF65-F5344CB8AC3E}">
        <p14:creationId xmlns:p14="http://schemas.microsoft.com/office/powerpoint/2010/main" val="15024191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24</a:t>
            </a:fld>
            <a:endParaRPr lang="en-GB"/>
          </a:p>
        </p:txBody>
      </p:sp>
    </p:spTree>
    <p:extLst>
      <p:ext uri="{BB962C8B-B14F-4D97-AF65-F5344CB8AC3E}">
        <p14:creationId xmlns:p14="http://schemas.microsoft.com/office/powerpoint/2010/main" val="1993817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25</a:t>
            </a:fld>
            <a:endParaRPr lang="en-GB"/>
          </a:p>
        </p:txBody>
      </p:sp>
    </p:spTree>
    <p:extLst>
      <p:ext uri="{BB962C8B-B14F-4D97-AF65-F5344CB8AC3E}">
        <p14:creationId xmlns:p14="http://schemas.microsoft.com/office/powerpoint/2010/main" val="963517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26</a:t>
            </a:fld>
            <a:endParaRPr lang="en-GB"/>
          </a:p>
        </p:txBody>
      </p:sp>
    </p:spTree>
    <p:extLst>
      <p:ext uri="{BB962C8B-B14F-4D97-AF65-F5344CB8AC3E}">
        <p14:creationId xmlns:p14="http://schemas.microsoft.com/office/powerpoint/2010/main" val="36257391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27</a:t>
            </a:fld>
            <a:endParaRPr lang="en-GB"/>
          </a:p>
        </p:txBody>
      </p:sp>
    </p:spTree>
    <p:extLst>
      <p:ext uri="{BB962C8B-B14F-4D97-AF65-F5344CB8AC3E}">
        <p14:creationId xmlns:p14="http://schemas.microsoft.com/office/powerpoint/2010/main" val="24735782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28</a:t>
            </a:fld>
            <a:endParaRPr lang="en-GB"/>
          </a:p>
        </p:txBody>
      </p:sp>
    </p:spTree>
    <p:extLst>
      <p:ext uri="{BB962C8B-B14F-4D97-AF65-F5344CB8AC3E}">
        <p14:creationId xmlns:p14="http://schemas.microsoft.com/office/powerpoint/2010/main" val="778497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29</a:t>
            </a:fld>
            <a:endParaRPr lang="en-GB"/>
          </a:p>
        </p:txBody>
      </p:sp>
    </p:spTree>
    <p:extLst>
      <p:ext uri="{BB962C8B-B14F-4D97-AF65-F5344CB8AC3E}">
        <p14:creationId xmlns:p14="http://schemas.microsoft.com/office/powerpoint/2010/main" val="14706111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30</a:t>
            </a:fld>
            <a:endParaRPr lang="en-GB"/>
          </a:p>
        </p:txBody>
      </p:sp>
    </p:spTree>
    <p:extLst>
      <p:ext uri="{BB962C8B-B14F-4D97-AF65-F5344CB8AC3E}">
        <p14:creationId xmlns:p14="http://schemas.microsoft.com/office/powerpoint/2010/main" val="3275919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31</a:t>
            </a:fld>
            <a:endParaRPr lang="en-GB"/>
          </a:p>
        </p:txBody>
      </p:sp>
    </p:spTree>
    <p:extLst>
      <p:ext uri="{BB962C8B-B14F-4D97-AF65-F5344CB8AC3E}">
        <p14:creationId xmlns:p14="http://schemas.microsoft.com/office/powerpoint/2010/main" val="1378608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32</a:t>
            </a:fld>
            <a:endParaRPr lang="en-GB"/>
          </a:p>
        </p:txBody>
      </p:sp>
    </p:spTree>
    <p:extLst>
      <p:ext uri="{BB962C8B-B14F-4D97-AF65-F5344CB8AC3E}">
        <p14:creationId xmlns:p14="http://schemas.microsoft.com/office/powerpoint/2010/main" val="16477269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33</a:t>
            </a:fld>
            <a:endParaRPr lang="en-GB"/>
          </a:p>
        </p:txBody>
      </p:sp>
    </p:spTree>
    <p:extLst>
      <p:ext uri="{BB962C8B-B14F-4D97-AF65-F5344CB8AC3E}">
        <p14:creationId xmlns:p14="http://schemas.microsoft.com/office/powerpoint/2010/main" val="1636401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34</a:t>
            </a:fld>
            <a:endParaRPr lang="en-GB"/>
          </a:p>
        </p:txBody>
      </p:sp>
    </p:spTree>
    <p:extLst>
      <p:ext uri="{BB962C8B-B14F-4D97-AF65-F5344CB8AC3E}">
        <p14:creationId xmlns:p14="http://schemas.microsoft.com/office/powerpoint/2010/main" val="12050877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35</a:t>
            </a:fld>
            <a:endParaRPr lang="en-GB"/>
          </a:p>
        </p:txBody>
      </p:sp>
    </p:spTree>
    <p:extLst>
      <p:ext uri="{BB962C8B-B14F-4D97-AF65-F5344CB8AC3E}">
        <p14:creationId xmlns:p14="http://schemas.microsoft.com/office/powerpoint/2010/main" val="24135803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36</a:t>
            </a:fld>
            <a:endParaRPr lang="en-GB"/>
          </a:p>
        </p:txBody>
      </p:sp>
    </p:spTree>
    <p:extLst>
      <p:ext uri="{BB962C8B-B14F-4D97-AF65-F5344CB8AC3E}">
        <p14:creationId xmlns:p14="http://schemas.microsoft.com/office/powerpoint/2010/main" val="13092929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37</a:t>
            </a:fld>
            <a:endParaRPr lang="en-GB"/>
          </a:p>
        </p:txBody>
      </p:sp>
    </p:spTree>
    <p:extLst>
      <p:ext uri="{BB962C8B-B14F-4D97-AF65-F5344CB8AC3E}">
        <p14:creationId xmlns:p14="http://schemas.microsoft.com/office/powerpoint/2010/main" val="13831244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38</a:t>
            </a:fld>
            <a:endParaRPr lang="en-GB"/>
          </a:p>
        </p:txBody>
      </p:sp>
    </p:spTree>
    <p:extLst>
      <p:ext uri="{BB962C8B-B14F-4D97-AF65-F5344CB8AC3E}">
        <p14:creationId xmlns:p14="http://schemas.microsoft.com/office/powerpoint/2010/main" val="35323054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39</a:t>
            </a:fld>
            <a:endParaRPr lang="en-GB"/>
          </a:p>
        </p:txBody>
      </p:sp>
    </p:spTree>
    <p:extLst>
      <p:ext uri="{BB962C8B-B14F-4D97-AF65-F5344CB8AC3E}">
        <p14:creationId xmlns:p14="http://schemas.microsoft.com/office/powerpoint/2010/main" val="39406296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40</a:t>
            </a:fld>
            <a:endParaRPr lang="en-GB"/>
          </a:p>
        </p:txBody>
      </p:sp>
    </p:spTree>
    <p:extLst>
      <p:ext uri="{BB962C8B-B14F-4D97-AF65-F5344CB8AC3E}">
        <p14:creationId xmlns:p14="http://schemas.microsoft.com/office/powerpoint/2010/main" val="21909650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41</a:t>
            </a:fld>
            <a:endParaRPr lang="en-GB"/>
          </a:p>
        </p:txBody>
      </p:sp>
    </p:spTree>
    <p:extLst>
      <p:ext uri="{BB962C8B-B14F-4D97-AF65-F5344CB8AC3E}">
        <p14:creationId xmlns:p14="http://schemas.microsoft.com/office/powerpoint/2010/main" val="122799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42</a:t>
            </a:fld>
            <a:endParaRPr lang="en-GB"/>
          </a:p>
        </p:txBody>
      </p:sp>
    </p:spTree>
    <p:extLst>
      <p:ext uri="{BB962C8B-B14F-4D97-AF65-F5344CB8AC3E}">
        <p14:creationId xmlns:p14="http://schemas.microsoft.com/office/powerpoint/2010/main" val="1963857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43</a:t>
            </a:fld>
            <a:endParaRPr lang="en-GB"/>
          </a:p>
        </p:txBody>
      </p:sp>
    </p:spTree>
    <p:extLst>
      <p:ext uri="{BB962C8B-B14F-4D97-AF65-F5344CB8AC3E}">
        <p14:creationId xmlns:p14="http://schemas.microsoft.com/office/powerpoint/2010/main" val="15463143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DE5355-E39E-464F-8ED8-150EC9E44F73}" type="slidenum">
              <a:rPr lang="en-GB" smtClean="0"/>
              <a:t>44</a:t>
            </a:fld>
            <a:endParaRPr lang="en-GB"/>
          </a:p>
        </p:txBody>
      </p:sp>
    </p:spTree>
    <p:extLst>
      <p:ext uri="{BB962C8B-B14F-4D97-AF65-F5344CB8AC3E}">
        <p14:creationId xmlns:p14="http://schemas.microsoft.com/office/powerpoint/2010/main" val="19272650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DE5355-E39E-464F-8ED8-150EC9E44F73}" type="slidenum">
              <a:rPr lang="en-GB" smtClean="0"/>
              <a:t>45</a:t>
            </a:fld>
            <a:endParaRPr lang="en-GB"/>
          </a:p>
        </p:txBody>
      </p:sp>
    </p:spTree>
    <p:extLst>
      <p:ext uri="{BB962C8B-B14F-4D97-AF65-F5344CB8AC3E}">
        <p14:creationId xmlns:p14="http://schemas.microsoft.com/office/powerpoint/2010/main" val="3147995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C835E-23C4-4E6F-99AE-EA1A398C50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74E313-E1FA-4891-A466-966968F94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F92813-BF91-4291-8710-102A76D92257}"/>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BBF7E063-2C7B-43C5-B4E0-9E53F25DC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4E497-CDAB-4B98-8108-C1C4715CE9DB}"/>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588390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C0D4B-152A-4CC1-AD3A-4D3CCA618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1A1DB-0802-4D0C-B625-AE60262B96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4A0A48-D2E9-4006-96D0-56E4699B76FF}"/>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0092C964-7370-4154-B281-E5C14E9F9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26D4B7-64D6-4CF6-ADA7-3E9DB2186423}"/>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2844847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D3CCC-EE68-4D1B-8460-0B96FE0DC7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6B80854-FB9B-4BC4-82F5-58431E36AD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A08FF4-3BC5-4D68-A189-326DF3868953}"/>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A738F6B7-16F3-4066-B1C1-C37B9CE155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13C2E8-061E-4534-B0FE-D85561C3E741}"/>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2938209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C2C54-E8F3-48B3-AEB0-FDAB806C3D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E0A811-0400-429A-99E8-1BF6D85295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B8587B-FA70-43D2-A252-D854EF1C46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D1CEDE-ED97-4193-96C1-AB52FF825787}"/>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6" name="Footer Placeholder 5">
            <a:extLst>
              <a:ext uri="{FF2B5EF4-FFF2-40B4-BE49-F238E27FC236}">
                <a16:creationId xmlns:a16="http://schemas.microsoft.com/office/drawing/2014/main" id="{7B93D4AF-2A7D-4E2D-B7A6-9FBD6934C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6DDFE1-7DFC-4318-94AC-F6034C71B6AC}"/>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94232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96F29-3D8B-4929-8BCC-53D95C2B07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50313D-6DE9-4D0D-9848-1B74252D6D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23DA84-04C3-4168-B1DF-6C3B6DB234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5BE53A-AE05-4770-807C-EDE2C60161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3A33AA-E840-4808-8ABD-5C5F025149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43ECA5-A158-4D27-AB09-EC3B975A4F1C}"/>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8" name="Footer Placeholder 7">
            <a:extLst>
              <a:ext uri="{FF2B5EF4-FFF2-40B4-BE49-F238E27FC236}">
                <a16:creationId xmlns:a16="http://schemas.microsoft.com/office/drawing/2014/main" id="{F4C84DE7-F7AF-49DA-8BD9-E32188CBAF7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E2CA68-86AA-4AC9-B45D-86ADAA69E635}"/>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3912073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2225D-90D7-402A-BBAE-AB6F1B95B1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1A4C3B3-6AC4-489B-BA74-A26BC150DC08}"/>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4" name="Footer Placeholder 3">
            <a:extLst>
              <a:ext uri="{FF2B5EF4-FFF2-40B4-BE49-F238E27FC236}">
                <a16:creationId xmlns:a16="http://schemas.microsoft.com/office/drawing/2014/main" id="{95C99E7F-D405-402A-8DDB-7FF65D6780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BE0F6A-81B8-414C-89BB-4F5BC1950465}"/>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223186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C72007-589E-4CFB-9A1C-B70CCD63D5D3}"/>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3" name="Footer Placeholder 2">
            <a:extLst>
              <a:ext uri="{FF2B5EF4-FFF2-40B4-BE49-F238E27FC236}">
                <a16:creationId xmlns:a16="http://schemas.microsoft.com/office/drawing/2014/main" id="{AD6D7D78-A993-4430-8B40-EF08DF0E63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57DDF74-1D45-4C76-BC99-401DC342E8AB}"/>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4182035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EBBD-C5D8-492A-910D-5099950981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8F661B-D878-46B2-B0DE-AB4E0DC813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D9D273-2FB3-4EC8-A325-BF0133A2B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2C06A0-526F-4A4E-9E6D-D5BECE576879}"/>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6" name="Footer Placeholder 5">
            <a:extLst>
              <a:ext uri="{FF2B5EF4-FFF2-40B4-BE49-F238E27FC236}">
                <a16:creationId xmlns:a16="http://schemas.microsoft.com/office/drawing/2014/main" id="{BA8C1DF5-291D-493F-A51E-3DF9DC1A0C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37403D-B74B-4F07-A3BA-EB453DBA6C31}"/>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3425091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71FBB-5675-4916-B6ED-7D19FEB3FB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DBDE78-5003-4D6D-9BF9-8286B351C4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1A69C5-AAAC-4E2E-B73A-753B17694F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78D1CA-E085-44AD-BD26-B4416479B1BD}"/>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6" name="Footer Placeholder 5">
            <a:extLst>
              <a:ext uri="{FF2B5EF4-FFF2-40B4-BE49-F238E27FC236}">
                <a16:creationId xmlns:a16="http://schemas.microsoft.com/office/drawing/2014/main" id="{1314666A-9D2B-4A31-81FB-106258A997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7F1051-9801-482A-AB5B-7362F1648CAB}"/>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1691302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77824-B0F4-402D-8E16-0B3CDFD038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7274BE-73E7-4A18-907E-A0FDA05D2B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A42A39-F602-420F-8EF4-9DF79D9CE070}"/>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741B696D-A2D8-4887-A0D1-0F7CE24313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30AC98-74D5-465C-B05A-0EAFA98BD6AE}"/>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3772396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CE756E-D571-410C-9AEF-0BCF765EB1F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59EBAE-D36B-4E32-8083-814F385295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B98D87-A45C-4847-B87E-5A49D78D909F}"/>
              </a:ext>
            </a:extLst>
          </p:cNvPr>
          <p:cNvSpPr>
            <a:spLocks noGrp="1"/>
          </p:cNvSpPr>
          <p:nvPr>
            <p:ph type="dt" sz="half" idx="10"/>
          </p:nvPr>
        </p:nvSpPr>
        <p:spPr/>
        <p:txBody>
          <a:body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B4C44B3B-1127-4AB1-8656-0FC9E22389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94AA19-CB70-4B65-AF21-065E5626487B}"/>
              </a:ext>
            </a:extLst>
          </p:cNvPr>
          <p:cNvSpPr>
            <a:spLocks noGrp="1"/>
          </p:cNvSpPr>
          <p:nvPr>
            <p:ph type="sldNum" sz="quarter" idx="12"/>
          </p:nvPr>
        </p:nvSpPr>
        <p:spPr/>
        <p:txBody>
          <a:bodyPr/>
          <a:lstStyle/>
          <a:p>
            <a:fld id="{9E470DDF-DDEC-4A59-97D8-AC51F8EB304D}" type="slidenum">
              <a:rPr lang="en-GB" smtClean="0"/>
              <a:t>‹#›</a:t>
            </a:fld>
            <a:endParaRPr lang="en-GB"/>
          </a:p>
        </p:txBody>
      </p:sp>
    </p:spTree>
    <p:extLst>
      <p:ext uri="{BB962C8B-B14F-4D97-AF65-F5344CB8AC3E}">
        <p14:creationId xmlns:p14="http://schemas.microsoft.com/office/powerpoint/2010/main" val="2441403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5"/>
        <p:cNvGrpSpPr/>
        <p:nvPr/>
      </p:nvGrpSpPr>
      <p:grpSpPr>
        <a:xfrm>
          <a:off x="0" y="0"/>
          <a:ext cx="0" cy="0"/>
          <a:chOff x="0" y="0"/>
          <a:chExt cx="0" cy="0"/>
        </a:xfrm>
      </p:grpSpPr>
      <p:pic>
        <p:nvPicPr>
          <p:cNvPr id="16" name="Google Shape;16;p29"/>
          <p:cNvPicPr preferRelativeResize="0"/>
          <p:nvPr/>
        </p:nvPicPr>
        <p:blipFill rotWithShape="1">
          <a:blip r:embed="rId2">
            <a:alphaModFix/>
          </a:blip>
          <a:srcRect/>
          <a:stretch/>
        </p:blipFill>
        <p:spPr>
          <a:xfrm>
            <a:off x="0" y="0"/>
            <a:ext cx="12192000" cy="6858000"/>
          </a:xfrm>
          <a:prstGeom prst="rect">
            <a:avLst/>
          </a:prstGeom>
          <a:noFill/>
          <a:ln>
            <a:noFill/>
          </a:ln>
        </p:spPr>
      </p:pic>
      <p:pic>
        <p:nvPicPr>
          <p:cNvPr id="17" name="Google Shape;17;p29" descr="AfC_RGB-Colour_ForGreyBackground.png"/>
          <p:cNvPicPr preferRelativeResize="0"/>
          <p:nvPr/>
        </p:nvPicPr>
        <p:blipFill rotWithShape="1">
          <a:blip r:embed="rId3">
            <a:alphaModFix/>
          </a:blip>
          <a:srcRect/>
          <a:stretch/>
        </p:blipFill>
        <p:spPr>
          <a:xfrm>
            <a:off x="650821" y="5662726"/>
            <a:ext cx="3972939" cy="772149"/>
          </a:xfrm>
          <a:prstGeom prst="rect">
            <a:avLst/>
          </a:prstGeom>
          <a:noFill/>
          <a:ln>
            <a:noFill/>
          </a:ln>
        </p:spPr>
      </p:pic>
    </p:spTree>
    <p:extLst>
      <p:ext uri="{BB962C8B-B14F-4D97-AF65-F5344CB8AC3E}">
        <p14:creationId xmlns:p14="http://schemas.microsoft.com/office/powerpoint/2010/main" val="2722689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ortrait image with text">
  <p:cSld name="Portrait image with text">
    <p:spTree>
      <p:nvGrpSpPr>
        <p:cNvPr id="1" name="Shape 20"/>
        <p:cNvGrpSpPr/>
        <p:nvPr/>
      </p:nvGrpSpPr>
      <p:grpSpPr>
        <a:xfrm>
          <a:off x="0" y="0"/>
          <a:ext cx="0" cy="0"/>
          <a:chOff x="0" y="0"/>
          <a:chExt cx="0" cy="0"/>
        </a:xfrm>
      </p:grpSpPr>
      <p:pic>
        <p:nvPicPr>
          <p:cNvPr id="21" name="Google Shape;21;p31"/>
          <p:cNvPicPr preferRelativeResize="0"/>
          <p:nvPr/>
        </p:nvPicPr>
        <p:blipFill rotWithShape="1">
          <a:blip r:embed="rId2">
            <a:alphaModFix/>
          </a:blip>
          <a:src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9627556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trapline">
  <p:cSld name="Strapline">
    <p:spTree>
      <p:nvGrpSpPr>
        <p:cNvPr id="1" name="Shape 18"/>
        <p:cNvGrpSpPr/>
        <p:nvPr/>
      </p:nvGrpSpPr>
      <p:grpSpPr>
        <a:xfrm>
          <a:off x="0" y="0"/>
          <a:ext cx="0" cy="0"/>
          <a:chOff x="0" y="0"/>
          <a:chExt cx="0" cy="0"/>
        </a:xfrm>
      </p:grpSpPr>
      <p:pic>
        <p:nvPicPr>
          <p:cNvPr id="19" name="Google Shape;19;p30" descr="AfC_PPT_Corporate_13A_backgrounds_2.eps"/>
          <p:cNvPicPr preferRelativeResize="0"/>
          <p:nvPr/>
        </p:nvPicPr>
        <p:blipFill rotWithShape="1">
          <a:blip r:embed="rId2">
            <a:alphaModFix/>
          </a:blip>
          <a:srcRect/>
          <a:stretch/>
        </p:blipFill>
        <p:spPr>
          <a:xfrm>
            <a:off x="0" y="0"/>
            <a:ext cx="12240000" cy="6885000"/>
          </a:xfrm>
          <a:prstGeom prst="rect">
            <a:avLst/>
          </a:prstGeom>
          <a:noFill/>
          <a:ln>
            <a:noFill/>
          </a:ln>
        </p:spPr>
      </p:pic>
    </p:spTree>
    <p:extLst>
      <p:ext uri="{BB962C8B-B14F-4D97-AF65-F5344CB8AC3E}">
        <p14:creationId xmlns:p14="http://schemas.microsoft.com/office/powerpoint/2010/main" val="490613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ctrTitle"/>
          </p:nvPr>
        </p:nvSpPr>
        <p:spPr>
          <a:xfrm rot="19140000">
            <a:off x="1089484" y="1730403"/>
            <a:ext cx="7531497"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616370" y="2470926"/>
            <a:ext cx="8681508"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1135CE1-5760-4B6C-AEFB-9670C1F1F61F}"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5858290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135CE1-5760-4B6C-AEFB-9670C1F1F61F}"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9398916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Right Triangle 6"/>
          <p:cNvSpPr/>
          <p:nvPr/>
        </p:nvSpPr>
        <p:spPr>
          <a:xfrm>
            <a:off x="1" y="2647950"/>
            <a:ext cx="4762500"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1092532" y="1726738"/>
            <a:ext cx="7534656"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621536" y="2468304"/>
            <a:ext cx="8680704"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1135CE1-5760-4B6C-AEFB-9670C1F1F61F}"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30747210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7280"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6688"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135CE1-5760-4B6C-AEFB-9670C1F1F61F}" type="datetimeFigureOut">
              <a:rPr lang="en-GB" smtClean="0"/>
              <a:t>11/05/2022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5AA9A-D335-4AB8-AA54-B81DBBFD1367}"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15984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97280"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1092200"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6688"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6266688"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135CE1-5760-4B6C-AEFB-9670C1F1F61F}" type="datetimeFigureOut">
              <a:rPr lang="en-GB" smtClean="0"/>
              <a:t>11/05/2022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5560880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135CE1-5760-4B6C-AEFB-9670C1F1F61F}" type="datetimeFigureOut">
              <a:rPr lang="en-GB" smtClean="0"/>
              <a:t>11/05/2022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6411101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135CE1-5760-4B6C-AEFB-9670C1F1F61F}" type="datetimeFigureOut">
              <a:rPr lang="en-GB" smtClean="0"/>
              <a:t>11/05/2022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0572003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8" name="Right Triangle 17"/>
          <p:cNvSpPr/>
          <p:nvPr/>
        </p:nvSpPr>
        <p:spPr>
          <a:xfrm rot="5400000">
            <a:off x="1720852" y="-1720850"/>
            <a:ext cx="6858000" cy="1029970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6573" y="1576104"/>
            <a:ext cx="694944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6332737" y="2618913"/>
            <a:ext cx="507703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730605" y="2253385"/>
            <a:ext cx="7726347"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1135CE1-5760-4B6C-AEFB-9670C1F1F61F}" type="datetimeFigureOut">
              <a:rPr lang="en-GB" smtClean="0"/>
              <a:t>11/05/2022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ADA5AA9A-D335-4AB8-AA54-B81DBBFD1367}" type="slidenum">
              <a:rPr lang="en-GB" smtClean="0"/>
              <a:t>‹#›</a:t>
            </a:fld>
            <a:endParaRPr lang="en-GB"/>
          </a:p>
        </p:txBody>
      </p:sp>
    </p:spTree>
    <p:extLst>
      <p:ext uri="{BB962C8B-B14F-4D97-AF65-F5344CB8AC3E}">
        <p14:creationId xmlns:p14="http://schemas.microsoft.com/office/powerpoint/2010/main" val="1086538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5101" y="0"/>
            <a:ext cx="9486900"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Freeform 9"/>
          <p:cNvSpPr/>
          <p:nvPr/>
        </p:nvSpPr>
        <p:spPr>
          <a:xfrm>
            <a:off x="1" y="5048250"/>
            <a:ext cx="4762500"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rot="19140000">
            <a:off x="894929" y="1717501"/>
            <a:ext cx="73152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524639" y="2180529"/>
            <a:ext cx="8128727"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135CE1-5760-4B6C-AEFB-9670C1F1F61F}" type="datetimeFigureOut">
              <a:rPr lang="en-GB" smtClean="0"/>
              <a:t>11/05/2022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28905899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135CE1-5760-4B6C-AEFB-9670C1F1F61F}"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7667637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135CE1-5760-4B6C-AEFB-9670C1F1F61F}"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401351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1D9CF9-479A-43F0-AC48-1F8429F32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6F43ED-716F-4083-9098-16C69C0845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72F270-7109-4DD1-BDD5-01691D4A36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E3AEB6-88A5-4225-8E42-D0E697AB0760}" type="datetimeFigureOut">
              <a:rPr lang="en-GB" smtClean="0"/>
              <a:t>11/05/2022</a:t>
            </a:fld>
            <a:endParaRPr lang="en-GB"/>
          </a:p>
        </p:txBody>
      </p:sp>
      <p:sp>
        <p:nvSpPr>
          <p:cNvPr id="5" name="Footer Placeholder 4">
            <a:extLst>
              <a:ext uri="{FF2B5EF4-FFF2-40B4-BE49-F238E27FC236}">
                <a16:creationId xmlns:a16="http://schemas.microsoft.com/office/drawing/2014/main" id="{2E616367-14C8-4A5D-A331-B691CE3E6B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243DDE-970F-48A4-8BED-1541ED2EF7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470DDF-DDEC-4A59-97D8-AC51F8EB304D}" type="slidenum">
              <a:rPr lang="en-GB" smtClean="0"/>
              <a:t>‹#›</a:t>
            </a:fld>
            <a:endParaRPr lang="en-GB"/>
          </a:p>
        </p:txBody>
      </p:sp>
    </p:spTree>
    <p:extLst>
      <p:ext uri="{BB962C8B-B14F-4D97-AF65-F5344CB8AC3E}">
        <p14:creationId xmlns:p14="http://schemas.microsoft.com/office/powerpoint/2010/main" val="2479564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1" r:id="rId12"/>
    <p:sldLayoutId id="2147483682" r:id="rId13"/>
    <p:sldLayoutId id="214748368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0633"/>
            <a:ext cx="4765676"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reeform 7"/>
          <p:cNvSpPr/>
          <p:nvPr/>
        </p:nvSpPr>
        <p:spPr>
          <a:xfrm>
            <a:off x="-3173" y="5051293"/>
            <a:ext cx="12195173"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1097280" y="365760"/>
            <a:ext cx="1002792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097280" y="1100629"/>
            <a:ext cx="1002792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68224" y="5870448"/>
            <a:ext cx="2901696" cy="201168"/>
          </a:xfrm>
          <a:prstGeom prst="rect">
            <a:avLst/>
          </a:prstGeom>
        </p:spPr>
        <p:txBody>
          <a:bodyPr vert="horz" lIns="91440" tIns="45720" rIns="91440" bIns="45720" rtlCol="0" anchor="ctr"/>
          <a:lstStyle>
            <a:lvl1pPr algn="l">
              <a:defRPr sz="1200">
                <a:solidFill>
                  <a:srgbClr val="FFFFFF"/>
                </a:solidFill>
              </a:defRPr>
            </a:lvl1pPr>
          </a:lstStyle>
          <a:p>
            <a:fld id="{A1135CE1-5760-4B6C-AEFB-9670C1F1F61F}" type="datetimeFigureOut">
              <a:rPr lang="en-GB" smtClean="0"/>
              <a:t>11/05/2022</a:t>
            </a:fld>
            <a:endParaRPr lang="en-GB"/>
          </a:p>
        </p:txBody>
      </p:sp>
      <p:sp>
        <p:nvSpPr>
          <p:cNvPr id="5" name="Footer Placeholder 4"/>
          <p:cNvSpPr>
            <a:spLocks noGrp="1"/>
          </p:cNvSpPr>
          <p:nvPr>
            <p:ph type="ftr" sz="quarter" idx="3"/>
          </p:nvPr>
        </p:nvSpPr>
        <p:spPr>
          <a:xfrm>
            <a:off x="4690019" y="6285122"/>
            <a:ext cx="62992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11201384" y="6170822"/>
            <a:ext cx="67056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ADA5AA9A-D335-4AB8-AA54-B81DBBFD1367}" type="slidenum">
              <a:rPr lang="en-GB" smtClean="0"/>
              <a:t>‹#›</a:t>
            </a:fld>
            <a:endParaRPr lang="en-GB"/>
          </a:p>
        </p:txBody>
      </p:sp>
    </p:spTree>
    <p:extLst>
      <p:ext uri="{BB962C8B-B14F-4D97-AF65-F5344CB8AC3E}">
        <p14:creationId xmlns:p14="http://schemas.microsoft.com/office/powerpoint/2010/main" val="38930209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1.png"/><Relationship Id="rId2" Type="http://schemas.openxmlformats.org/officeDocument/2006/relationships/slideLayout" Target="../slideLayouts/slideLayout13.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10.png"/><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13.xml"/><Relationship Id="rId7" Type="http://schemas.openxmlformats.org/officeDocument/2006/relationships/image" Target="../media/image13.png"/><Relationship Id="rId2" Type="http://schemas.openxmlformats.org/officeDocument/2006/relationships/slideLayout" Target="../slideLayouts/slideLayout13.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image" Target="../media/image12.png"/><Relationship Id="rId4" Type="http://schemas.openxmlformats.org/officeDocument/2006/relationships/oleObject" Target="../embeddings/oleObject4.bin"/><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6.png"/><Relationship Id="rId2" Type="http://schemas.openxmlformats.org/officeDocument/2006/relationships/slideLayout" Target="../slideLayouts/slideLayout13.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image" Target="../media/image15.png"/><Relationship Id="rId4" Type="http://schemas.openxmlformats.org/officeDocument/2006/relationships/oleObject" Target="../embeddings/oleObject7.bin"/></Relationships>
</file>

<file path=ppt/slides/_rels/slide16.xml.rels><?xml version="1.0" encoding="UTF-8" standalone="yes"?>
<Relationships xmlns="http://schemas.openxmlformats.org/package/2006/relationships"><Relationship Id="rId3" Type="http://schemas.openxmlformats.org/officeDocument/2006/relationships/hyperlink" Target="https://drive.google.com/file/d/1du3SRu6_MYuSRd5Tj6YcyQWffNGSQOKa/view?usp=sharing"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docs.google.com/forms/d/e/1FAIpQLSeO2hYTIwniLQTsDvNN5Yu91XVt83pysGWu1pYQYn3H2KWE6A/viewform"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hyperlink" Target="https://www.leadershipupdate-rbwm.co.uk/"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docs.google.com/forms/d/1mRwNHkeeMBLaKTNj28Y4iaZH9vEgTVUIr6ltKoLanAw/ed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1BE448-424B-48D6-8F38-5CD68903E34C}"/>
              </a:ext>
            </a:extLst>
          </p:cNvPr>
          <p:cNvSpPr txBox="1"/>
          <p:nvPr/>
        </p:nvSpPr>
        <p:spPr>
          <a:xfrm>
            <a:off x="914400" y="589280"/>
            <a:ext cx="4897120" cy="646331"/>
          </a:xfrm>
          <a:prstGeom prst="rect">
            <a:avLst/>
          </a:prstGeom>
          <a:noFill/>
        </p:spPr>
        <p:txBody>
          <a:bodyPr wrap="square" rtlCol="0">
            <a:spAutoFit/>
          </a:bodyPr>
          <a:lstStyle/>
          <a:p>
            <a:pPr algn="ctr"/>
            <a:r>
              <a:rPr lang="en-GB" sz="3200" dirty="0">
                <a:ea typeface="Tahoma" panose="020B0604030504040204" pitchFamily="34" charset="0"/>
                <a:cs typeface="Tahoma" panose="020B0604030504040204" pitchFamily="34" charset="0"/>
              </a:rPr>
              <a:t>SEMH </a:t>
            </a:r>
            <a:r>
              <a:rPr lang="en-GB" sz="3600" dirty="0">
                <a:ea typeface="Tahoma" panose="020B0604030504040204" pitchFamily="34" charset="0"/>
                <a:cs typeface="Tahoma" panose="020B0604030504040204" pitchFamily="34" charset="0"/>
              </a:rPr>
              <a:t>Network</a:t>
            </a:r>
            <a:r>
              <a:rPr lang="en-GB" sz="3200" dirty="0">
                <a:ea typeface="Tahoma" panose="020B0604030504040204" pitchFamily="34" charset="0"/>
                <a:cs typeface="Tahoma" panose="020B0604030504040204" pitchFamily="34" charset="0"/>
              </a:rPr>
              <a:t> Meeting</a:t>
            </a:r>
          </a:p>
        </p:txBody>
      </p:sp>
      <p:sp>
        <p:nvSpPr>
          <p:cNvPr id="5" name="TextBox 4">
            <a:extLst>
              <a:ext uri="{FF2B5EF4-FFF2-40B4-BE49-F238E27FC236}">
                <a16:creationId xmlns:a16="http://schemas.microsoft.com/office/drawing/2014/main" id="{83F681A2-CAEF-4F7F-922A-BE2B2AF6268E}"/>
              </a:ext>
            </a:extLst>
          </p:cNvPr>
          <p:cNvSpPr txBox="1"/>
          <p:nvPr/>
        </p:nvSpPr>
        <p:spPr>
          <a:xfrm>
            <a:off x="1941869" y="1521470"/>
            <a:ext cx="5628640" cy="584775"/>
          </a:xfrm>
          <a:prstGeom prst="rect">
            <a:avLst/>
          </a:prstGeom>
          <a:noFill/>
        </p:spPr>
        <p:txBody>
          <a:bodyPr wrap="square" rtlCol="0">
            <a:spAutoFit/>
          </a:bodyPr>
          <a:lstStyle/>
          <a:p>
            <a:r>
              <a:rPr lang="en-GB" sz="3200" dirty="0">
                <a:latin typeface="Tahoma" panose="020B0604030504040204" pitchFamily="34" charset="0"/>
                <a:ea typeface="Tahoma" panose="020B0604030504040204" pitchFamily="34" charset="0"/>
                <a:cs typeface="Tahoma" panose="020B0604030504040204" pitchFamily="34" charset="0"/>
              </a:rPr>
              <a:t>Virtual</a:t>
            </a:r>
          </a:p>
        </p:txBody>
      </p:sp>
      <p:sp>
        <p:nvSpPr>
          <p:cNvPr id="6" name="TextBox 5">
            <a:extLst>
              <a:ext uri="{FF2B5EF4-FFF2-40B4-BE49-F238E27FC236}">
                <a16:creationId xmlns:a16="http://schemas.microsoft.com/office/drawing/2014/main" id="{99FCF57D-10D8-4763-AD16-3D4B943C6BF7}"/>
              </a:ext>
            </a:extLst>
          </p:cNvPr>
          <p:cNvSpPr txBox="1"/>
          <p:nvPr/>
        </p:nvSpPr>
        <p:spPr>
          <a:xfrm>
            <a:off x="1941869" y="1970911"/>
            <a:ext cx="3217547" cy="1077218"/>
          </a:xfrm>
          <a:prstGeom prst="rect">
            <a:avLst/>
          </a:prstGeom>
          <a:noFill/>
        </p:spPr>
        <p:txBody>
          <a:bodyPr wrap="none" rtlCol="0">
            <a:spAutoFit/>
          </a:bodyPr>
          <a:lstStyle/>
          <a:p>
            <a:r>
              <a:rPr lang="en-GB" sz="3200" dirty="0">
                <a:ea typeface="Tahoma" panose="020B0604030504040204" pitchFamily="34" charset="0"/>
                <a:cs typeface="Tahoma" panose="020B0604030504040204" pitchFamily="34" charset="0"/>
              </a:rPr>
              <a:t>11</a:t>
            </a:r>
            <a:r>
              <a:rPr lang="en-GB" sz="3200" baseline="30000" dirty="0">
                <a:ea typeface="Tahoma" panose="020B0604030504040204" pitchFamily="34" charset="0"/>
                <a:cs typeface="Tahoma" panose="020B0604030504040204" pitchFamily="34" charset="0"/>
              </a:rPr>
              <a:t>th</a:t>
            </a:r>
            <a:r>
              <a:rPr lang="en-GB" sz="3200" dirty="0">
                <a:ea typeface="Tahoma" panose="020B0604030504040204" pitchFamily="34" charset="0"/>
                <a:cs typeface="Tahoma" panose="020B0604030504040204" pitchFamily="34" charset="0"/>
              </a:rPr>
              <a:t> May 2022</a:t>
            </a:r>
          </a:p>
          <a:p>
            <a:r>
              <a:rPr lang="en-GB" sz="3200" dirty="0">
                <a:ea typeface="Tahoma" panose="020B0604030504040204" pitchFamily="34" charset="0"/>
                <a:cs typeface="Tahoma" panose="020B0604030504040204" pitchFamily="34" charset="0"/>
              </a:rPr>
              <a:t>3.30pm – 5.00pm </a:t>
            </a:r>
          </a:p>
        </p:txBody>
      </p:sp>
      <p:sp>
        <p:nvSpPr>
          <p:cNvPr id="7" name="TextBox 6">
            <a:extLst>
              <a:ext uri="{FF2B5EF4-FFF2-40B4-BE49-F238E27FC236}">
                <a16:creationId xmlns:a16="http://schemas.microsoft.com/office/drawing/2014/main" id="{46760289-08EB-4154-A9C3-A7C8C9F7F129}"/>
              </a:ext>
            </a:extLst>
          </p:cNvPr>
          <p:cNvSpPr txBox="1"/>
          <p:nvPr/>
        </p:nvSpPr>
        <p:spPr>
          <a:xfrm>
            <a:off x="1381759" y="4023360"/>
            <a:ext cx="5161915" cy="1200329"/>
          </a:xfrm>
          <a:prstGeom prst="rect">
            <a:avLst/>
          </a:prstGeom>
          <a:noFill/>
        </p:spPr>
        <p:txBody>
          <a:bodyPr wrap="square" rtlCol="0">
            <a:spAutoFit/>
          </a:bodyPr>
          <a:lstStyle/>
          <a:p>
            <a:r>
              <a:rPr lang="en-GB" sz="2400" dirty="0">
                <a:ea typeface="Tahoma" panose="020B0604030504040204" pitchFamily="34" charset="0"/>
                <a:cs typeface="Tahoma" panose="020B0604030504040204" pitchFamily="34" charset="0"/>
              </a:rPr>
              <a:t>Alasdair Whitelaw</a:t>
            </a:r>
          </a:p>
          <a:p>
            <a:r>
              <a:rPr lang="en-GB" sz="2400" dirty="0">
                <a:ea typeface="Tahoma" panose="020B0604030504040204" pitchFamily="34" charset="0"/>
                <a:cs typeface="Tahoma" panose="020B0604030504040204" pitchFamily="34" charset="0"/>
              </a:rPr>
              <a:t>SEMH Coordinator and EWS Manager </a:t>
            </a:r>
          </a:p>
          <a:p>
            <a:r>
              <a:rPr lang="en-GB" sz="2400" dirty="0">
                <a:ea typeface="Tahoma" panose="020B0604030504040204" pitchFamily="34" charset="0"/>
                <a:cs typeface="Tahoma" panose="020B0604030504040204" pitchFamily="34" charset="0"/>
              </a:rPr>
              <a:t>AfC</a:t>
            </a:r>
          </a:p>
        </p:txBody>
      </p:sp>
    </p:spTree>
    <p:extLst>
      <p:ext uri="{BB962C8B-B14F-4D97-AF65-F5344CB8AC3E}">
        <p14:creationId xmlns:p14="http://schemas.microsoft.com/office/powerpoint/2010/main" val="1121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FB1C20E-A2EE-422B-8D7A-E0A7433DC31F}"/>
              </a:ext>
            </a:extLst>
          </p:cNvPr>
          <p:cNvPicPr>
            <a:picLocks noChangeAspect="1"/>
          </p:cNvPicPr>
          <p:nvPr/>
        </p:nvPicPr>
        <p:blipFill>
          <a:blip r:embed="rId3"/>
          <a:stretch>
            <a:fillRect/>
          </a:stretch>
        </p:blipFill>
        <p:spPr>
          <a:xfrm>
            <a:off x="71720" y="614363"/>
            <a:ext cx="2857219" cy="5396968"/>
          </a:xfrm>
          <a:prstGeom prst="rect">
            <a:avLst/>
          </a:prstGeom>
        </p:spPr>
      </p:pic>
      <p:sp>
        <p:nvSpPr>
          <p:cNvPr id="9" name="TextBox 8">
            <a:extLst>
              <a:ext uri="{FF2B5EF4-FFF2-40B4-BE49-F238E27FC236}">
                <a16:creationId xmlns:a16="http://schemas.microsoft.com/office/drawing/2014/main" id="{BE22907C-EA52-4485-BB7C-3BACA2A1EB23}"/>
              </a:ext>
            </a:extLst>
          </p:cNvPr>
          <p:cNvSpPr txBox="1"/>
          <p:nvPr/>
        </p:nvSpPr>
        <p:spPr>
          <a:xfrm>
            <a:off x="461963" y="2381250"/>
            <a:ext cx="2328862" cy="830997"/>
          </a:xfrm>
          <a:prstGeom prst="rect">
            <a:avLst/>
          </a:prstGeom>
          <a:noFill/>
        </p:spPr>
        <p:txBody>
          <a:bodyPr wrap="square" rtlCol="0">
            <a:spAutoFit/>
          </a:bodyPr>
          <a:lstStyle/>
          <a:p>
            <a:r>
              <a:rPr lang="en-GB" sz="4800" dirty="0"/>
              <a:t>Agenda</a:t>
            </a:r>
          </a:p>
        </p:txBody>
      </p:sp>
      <p:sp>
        <p:nvSpPr>
          <p:cNvPr id="11" name="TextBox 10">
            <a:extLst>
              <a:ext uri="{FF2B5EF4-FFF2-40B4-BE49-F238E27FC236}">
                <a16:creationId xmlns:a16="http://schemas.microsoft.com/office/drawing/2014/main" id="{32A3EEE5-CE5C-4224-A073-7B4E92670319}"/>
              </a:ext>
            </a:extLst>
          </p:cNvPr>
          <p:cNvSpPr txBox="1"/>
          <p:nvPr/>
        </p:nvSpPr>
        <p:spPr>
          <a:xfrm>
            <a:off x="3019425" y="1002119"/>
            <a:ext cx="9382125" cy="3785652"/>
          </a:xfrm>
          <a:prstGeom prst="rect">
            <a:avLst/>
          </a:prstGeom>
          <a:noFill/>
        </p:spPr>
        <p:txBody>
          <a:bodyPr wrap="square">
            <a:spAutoFit/>
          </a:bodyPr>
          <a:lstStyle/>
          <a:p>
            <a:r>
              <a:rPr lang="en-GB" sz="2400" b="1" dirty="0">
                <a:solidFill>
                  <a:srgbClr val="C00000"/>
                </a:solidFill>
                <a:effectLst/>
                <a:ea typeface="Calibri" panose="020F0502020204030204" pitchFamily="34" charset="0"/>
                <a:cs typeface="Times New Roman" panose="02020603050405020304" pitchFamily="18" charset="0"/>
              </a:rPr>
              <a:t>3.30 </a:t>
            </a:r>
            <a:r>
              <a:rPr lang="en-GB" sz="2400" b="1" dirty="0">
                <a:effectLst/>
                <a:ea typeface="Calibri" panose="020F0502020204030204" pitchFamily="34" charset="0"/>
                <a:cs typeface="Times New Roman" panose="02020603050405020304" pitchFamily="18" charset="0"/>
              </a:rPr>
              <a:t>	</a:t>
            </a:r>
            <a:r>
              <a:rPr lang="en-GB" sz="2400" b="1" dirty="0">
                <a:cs typeface="Times New Roman" panose="02020603050405020304" pitchFamily="18" charset="0"/>
              </a:rPr>
              <a:t>Welcome and outline of SEMH Network Meeting	</a:t>
            </a:r>
          </a:p>
          <a:p>
            <a:r>
              <a:rPr lang="en-GB" sz="2400" b="1" dirty="0">
                <a:solidFill>
                  <a:srgbClr val="C00000"/>
                </a:solidFill>
                <a:effectLst/>
                <a:ea typeface="Calibri" panose="020F0502020204030204" pitchFamily="34" charset="0"/>
                <a:cs typeface="Times New Roman" panose="02020603050405020304" pitchFamily="18" charset="0"/>
              </a:rPr>
              <a:t>3.35</a:t>
            </a:r>
            <a:r>
              <a:rPr lang="en-GB" sz="2400" b="1" dirty="0">
                <a:effectLst/>
                <a:ea typeface="Calibri" panose="020F0502020204030204" pitchFamily="34" charset="0"/>
                <a:cs typeface="Times New Roman" panose="02020603050405020304" pitchFamily="18" charset="0"/>
              </a:rPr>
              <a:t>	</a:t>
            </a:r>
            <a:r>
              <a:rPr lang="en-GB" sz="2400" b="1" dirty="0">
                <a:cs typeface="Times New Roman" panose="02020603050405020304" pitchFamily="18" charset="0"/>
              </a:rPr>
              <a:t>Online Boxall Profile update and overview</a:t>
            </a:r>
          </a:p>
          <a:p>
            <a:r>
              <a:rPr lang="en-GB" sz="2400" b="1" dirty="0">
                <a:solidFill>
                  <a:srgbClr val="C00000"/>
                </a:solidFill>
                <a:effectLst/>
                <a:ea typeface="Calibri" panose="020F0502020204030204" pitchFamily="34" charset="0"/>
                <a:cs typeface="Times New Roman" panose="02020603050405020304" pitchFamily="18" charset="0"/>
              </a:rPr>
              <a:t>3.40</a:t>
            </a:r>
            <a:r>
              <a:rPr lang="en-GB" sz="2400" b="1" dirty="0">
                <a:effectLst/>
                <a:ea typeface="Calibri" panose="020F0502020204030204" pitchFamily="34" charset="0"/>
                <a:cs typeface="Times New Roman" panose="02020603050405020304" pitchFamily="18" charset="0"/>
              </a:rPr>
              <a:t>	</a:t>
            </a:r>
            <a:r>
              <a:rPr lang="en-GB" sz="2400" b="1" dirty="0">
                <a:ea typeface="Calibri" panose="020F0502020204030204" pitchFamily="34" charset="0"/>
                <a:cs typeface="Times New Roman" panose="02020603050405020304" pitchFamily="18" charset="0"/>
              </a:rPr>
              <a:t>Rosie Gossage - ERSA </a:t>
            </a:r>
            <a:r>
              <a:rPr lang="en-GB" sz="2400" b="1" dirty="0">
                <a:effectLst/>
                <a:ea typeface="Calibri" panose="020F0502020204030204" pitchFamily="34" charset="0"/>
                <a:cs typeface="Times New Roman" panose="02020603050405020304" pitchFamily="18" charset="0"/>
              </a:rPr>
              <a:t>(Emotionally Related School Avoidance)</a:t>
            </a:r>
          </a:p>
          <a:p>
            <a:r>
              <a:rPr lang="en-GB" sz="2400" b="1" dirty="0">
                <a:solidFill>
                  <a:srgbClr val="C00000"/>
                </a:solidFill>
                <a:effectLst/>
                <a:ea typeface="Calibri" panose="020F0502020204030204" pitchFamily="34" charset="0"/>
                <a:cs typeface="Times New Roman" panose="02020603050405020304" pitchFamily="18" charset="0"/>
              </a:rPr>
              <a:t>4.00</a:t>
            </a:r>
            <a:r>
              <a:rPr lang="en-GB" sz="2400" b="1" dirty="0">
                <a:effectLst/>
                <a:ea typeface="Calibri" panose="020F0502020204030204" pitchFamily="34" charset="0"/>
                <a:cs typeface="Times New Roman" panose="02020603050405020304" pitchFamily="18" charset="0"/>
              </a:rPr>
              <a:t>	</a:t>
            </a:r>
            <a:r>
              <a:rPr lang="en-GB" sz="2400" b="1" dirty="0">
                <a:ea typeface="Calibri" panose="020F0502020204030204" pitchFamily="34" charset="0"/>
                <a:cs typeface="Times New Roman" panose="02020603050405020304" pitchFamily="18" charset="0"/>
              </a:rPr>
              <a:t>Working Break. </a:t>
            </a:r>
            <a:endParaRPr lang="en-GB" sz="2400" b="1" dirty="0">
              <a:effectLst/>
              <a:ea typeface="Calibri" panose="020F0502020204030204" pitchFamily="34" charset="0"/>
              <a:cs typeface="Times New Roman" panose="02020603050405020304" pitchFamily="18" charset="0"/>
            </a:endParaRPr>
          </a:p>
          <a:p>
            <a:r>
              <a:rPr lang="en-GB" sz="2400" b="1" dirty="0">
                <a:solidFill>
                  <a:srgbClr val="C00000"/>
                </a:solidFill>
                <a:ea typeface="Calibri" panose="020F0502020204030204" pitchFamily="34" charset="0"/>
                <a:cs typeface="Times New Roman" panose="02020603050405020304" pitchFamily="18" charset="0"/>
              </a:rPr>
              <a:t>	</a:t>
            </a:r>
            <a:r>
              <a:rPr lang="en-GB" sz="2400" b="1" dirty="0">
                <a:effectLst/>
                <a:ea typeface="Calibri" panose="020F0502020204030204" pitchFamily="34" charset="0"/>
                <a:cs typeface="Times New Roman" panose="02020603050405020304" pitchFamily="18" charset="0"/>
              </a:rPr>
              <a:t>Breakout rooms ERSA.		</a:t>
            </a:r>
          </a:p>
          <a:p>
            <a:r>
              <a:rPr lang="en-GB" sz="2400" b="1" dirty="0">
                <a:effectLst/>
                <a:ea typeface="Calibri" panose="020F0502020204030204" pitchFamily="34" charset="0"/>
                <a:cs typeface="Times New Roman" panose="02020603050405020304" pitchFamily="18" charset="0"/>
              </a:rPr>
              <a:t>	ERSA practical application strategy</a:t>
            </a:r>
            <a:r>
              <a:rPr lang="en-GB" sz="2400" b="1" dirty="0">
                <a:ea typeface="Calibri" panose="020F0502020204030204" pitchFamily="34" charset="0"/>
                <a:cs typeface="Times New Roman" panose="02020603050405020304" pitchFamily="18" charset="0"/>
              </a:rPr>
              <a:t> </a:t>
            </a:r>
            <a:r>
              <a:rPr lang="en-GB" sz="2400" b="1" dirty="0">
                <a:effectLst/>
                <a:ea typeface="Calibri" panose="020F0502020204030204" pitchFamily="34" charset="0"/>
                <a:cs typeface="Times New Roman" panose="02020603050405020304" pitchFamily="18" charset="0"/>
              </a:rPr>
              <a:t>Individual Setting.</a:t>
            </a:r>
          </a:p>
          <a:p>
            <a:r>
              <a:rPr lang="en-GB" sz="2400" b="1" dirty="0">
                <a:solidFill>
                  <a:srgbClr val="C00000"/>
                </a:solidFill>
                <a:effectLst/>
                <a:ea typeface="Calibri" panose="020F0502020204030204" pitchFamily="34" charset="0"/>
                <a:cs typeface="Times New Roman" panose="02020603050405020304" pitchFamily="18" charset="0"/>
              </a:rPr>
              <a:t>4.15</a:t>
            </a:r>
            <a:r>
              <a:rPr lang="en-GB" sz="2400" b="1" dirty="0">
                <a:effectLst/>
                <a:ea typeface="Calibri" panose="020F0502020204030204" pitchFamily="34" charset="0"/>
                <a:cs typeface="Times New Roman" panose="02020603050405020304" pitchFamily="18" charset="0"/>
              </a:rPr>
              <a:t>	</a:t>
            </a:r>
            <a:r>
              <a:rPr lang="en-GB" sz="2400" b="1" dirty="0">
                <a:cs typeface="Times New Roman" panose="02020603050405020304" pitchFamily="18" charset="0"/>
              </a:rPr>
              <a:t>Eleanor Heywood-</a:t>
            </a:r>
            <a:r>
              <a:rPr lang="en-GB" sz="2400" b="1" dirty="0" err="1">
                <a:cs typeface="Times New Roman" panose="02020603050405020304" pitchFamily="18" charset="0"/>
              </a:rPr>
              <a:t>Bourne</a:t>
            </a:r>
            <a:r>
              <a:rPr lang="en-GB" sz="2400" b="1" dirty="0">
                <a:cs typeface="Times New Roman" panose="02020603050405020304" pitchFamily="18" charset="0"/>
              </a:rPr>
              <a:t> - DASH Charity Outreach Service </a:t>
            </a:r>
            <a:r>
              <a:rPr lang="en-GB" sz="1800" dirty="0">
                <a:effectLst/>
                <a:latin typeface="Tahoma" panose="020B0604030504040204" pitchFamily="34" charset="0"/>
                <a:ea typeface="Calibri" panose="020F0502020204030204" pitchFamily="34" charset="0"/>
              </a:rPr>
              <a:t>	</a:t>
            </a:r>
          </a:p>
          <a:p>
            <a:r>
              <a:rPr lang="en-GB" sz="2400" b="1" dirty="0">
                <a:solidFill>
                  <a:srgbClr val="C00000"/>
                </a:solidFill>
                <a:cs typeface="Times New Roman" panose="02020603050405020304" pitchFamily="18" charset="0"/>
              </a:rPr>
              <a:t>4.35 	</a:t>
            </a:r>
            <a:r>
              <a:rPr lang="en-GB" sz="2400" b="1" dirty="0">
                <a:cs typeface="Times New Roman" panose="02020603050405020304" pitchFamily="18" charset="0"/>
              </a:rPr>
              <a:t>Matthew Flavell – B.E a Warrior Foundation</a:t>
            </a:r>
          </a:p>
          <a:p>
            <a:r>
              <a:rPr lang="en-GB" sz="2400" b="1" dirty="0">
                <a:solidFill>
                  <a:srgbClr val="C00000"/>
                </a:solidFill>
                <a:effectLst/>
                <a:ea typeface="Calibri" panose="020F0502020204030204" pitchFamily="34" charset="0"/>
                <a:cs typeface="Times New Roman" panose="02020603050405020304" pitchFamily="18" charset="0"/>
              </a:rPr>
              <a:t>4.50</a:t>
            </a:r>
            <a:r>
              <a:rPr lang="en-GB" sz="2400" b="1" dirty="0">
                <a:effectLst/>
                <a:ea typeface="Calibri" panose="020F0502020204030204" pitchFamily="34" charset="0"/>
                <a:cs typeface="Times New Roman" panose="02020603050405020304" pitchFamily="18" charset="0"/>
              </a:rPr>
              <a:t>	SEMH Updates and Feedback.				</a:t>
            </a:r>
          </a:p>
          <a:p>
            <a:r>
              <a:rPr lang="en-GB" sz="2400" b="1" dirty="0">
                <a:solidFill>
                  <a:srgbClr val="C00000"/>
                </a:solidFill>
                <a:effectLst/>
                <a:ea typeface="Calibri" panose="020F0502020204030204" pitchFamily="34" charset="0"/>
                <a:cs typeface="Times New Roman" panose="02020603050405020304" pitchFamily="18" charset="0"/>
              </a:rPr>
              <a:t>5.00 </a:t>
            </a:r>
            <a:r>
              <a:rPr lang="en-GB" sz="2400" b="1" dirty="0">
                <a:effectLst/>
                <a:ea typeface="Calibri" panose="020F0502020204030204" pitchFamily="34" charset="0"/>
                <a:cs typeface="Times New Roman" panose="02020603050405020304" pitchFamily="18" charset="0"/>
              </a:rPr>
              <a:t>	Close.</a:t>
            </a:r>
          </a:p>
        </p:txBody>
      </p:sp>
    </p:spTree>
    <p:extLst>
      <p:ext uri="{BB962C8B-B14F-4D97-AF65-F5344CB8AC3E}">
        <p14:creationId xmlns:p14="http://schemas.microsoft.com/office/powerpoint/2010/main" val="2049900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4CBD9-5909-45C8-9DD5-9A0483C3E5D9}"/>
              </a:ext>
            </a:extLst>
          </p:cNvPr>
          <p:cNvSpPr>
            <a:spLocks noGrp="1"/>
          </p:cNvSpPr>
          <p:nvPr>
            <p:ph type="title"/>
          </p:nvPr>
        </p:nvSpPr>
        <p:spPr/>
        <p:txBody>
          <a:bodyPr/>
          <a:lstStyle/>
          <a:p>
            <a:r>
              <a:rPr lang="en-GB" dirty="0"/>
              <a:t>Boxall</a:t>
            </a:r>
          </a:p>
        </p:txBody>
      </p:sp>
      <p:sp>
        <p:nvSpPr>
          <p:cNvPr id="3" name="Content Placeholder 2">
            <a:extLst>
              <a:ext uri="{FF2B5EF4-FFF2-40B4-BE49-F238E27FC236}">
                <a16:creationId xmlns:a16="http://schemas.microsoft.com/office/drawing/2014/main" id="{FE53BA2C-E2B3-40EF-B8AE-53F72769E7E8}"/>
              </a:ext>
            </a:extLst>
          </p:cNvPr>
          <p:cNvSpPr>
            <a:spLocks noGrp="1"/>
          </p:cNvSpPr>
          <p:nvPr>
            <p:ph idx="1"/>
          </p:nvPr>
        </p:nvSpPr>
        <p:spPr/>
        <p:txBody>
          <a:bodyPr/>
          <a:lstStyle/>
          <a:p>
            <a:r>
              <a:rPr lang="en-GB" dirty="0"/>
              <a:t>64 Schools</a:t>
            </a:r>
          </a:p>
          <a:p>
            <a:r>
              <a:rPr lang="en-GB" dirty="0"/>
              <a:t>47 Super User</a:t>
            </a:r>
          </a:p>
          <a:p>
            <a:r>
              <a:rPr lang="en-GB" dirty="0"/>
              <a:t>Secondary Working Party </a:t>
            </a:r>
          </a:p>
          <a:p>
            <a:endParaRPr lang="en-GB" dirty="0"/>
          </a:p>
          <a:p>
            <a:r>
              <a:rPr lang="en-GB" dirty="0"/>
              <a:t>Primary Yr 6’s (transition)</a:t>
            </a:r>
          </a:p>
          <a:p>
            <a:endParaRPr lang="en-GB" dirty="0"/>
          </a:p>
        </p:txBody>
      </p:sp>
    </p:spTree>
    <p:extLst>
      <p:ext uri="{BB962C8B-B14F-4D97-AF65-F5344CB8AC3E}">
        <p14:creationId xmlns:p14="http://schemas.microsoft.com/office/powerpoint/2010/main" val="69388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ERSA</a:t>
            </a:r>
          </a:p>
        </p:txBody>
      </p:sp>
      <p:sp>
        <p:nvSpPr>
          <p:cNvPr id="3" name="Subtitle 2"/>
          <p:cNvSpPr>
            <a:spLocks noGrp="1"/>
          </p:cNvSpPr>
          <p:nvPr>
            <p:ph type="subTitle" idx="1"/>
          </p:nvPr>
        </p:nvSpPr>
        <p:spPr/>
        <p:txBody>
          <a:bodyPr/>
          <a:lstStyle/>
          <a:p>
            <a:r>
              <a:rPr lang="en-GB" dirty="0"/>
              <a:t>Rosie Gossage – Inclusion and Access Officer</a:t>
            </a:r>
          </a:p>
        </p:txBody>
      </p:sp>
    </p:spTree>
    <p:extLst>
      <p:ext uri="{BB962C8B-B14F-4D97-AF65-F5344CB8AC3E}">
        <p14:creationId xmlns:p14="http://schemas.microsoft.com/office/powerpoint/2010/main" val="1004908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
        <p:cNvGrpSpPr/>
        <p:nvPr/>
      </p:nvGrpSpPr>
      <p:grpSpPr>
        <a:xfrm>
          <a:off x="0" y="0"/>
          <a:ext cx="0" cy="0"/>
          <a:chOff x="0" y="0"/>
          <a:chExt cx="0" cy="0"/>
        </a:xfrm>
      </p:grpSpPr>
      <p:cxnSp>
        <p:nvCxnSpPr>
          <p:cNvPr id="36" name="Google Shape;36;p1"/>
          <p:cNvCxnSpPr/>
          <p:nvPr/>
        </p:nvCxnSpPr>
        <p:spPr>
          <a:xfrm>
            <a:off x="3464053" y="3847549"/>
            <a:ext cx="5280144" cy="0"/>
          </a:xfrm>
          <a:prstGeom prst="straightConnector1">
            <a:avLst/>
          </a:prstGeom>
          <a:noFill/>
          <a:ln w="9525" cap="flat" cmpd="sng">
            <a:solidFill>
              <a:srgbClr val="F4C239"/>
            </a:solidFill>
            <a:prstDash val="solid"/>
            <a:round/>
            <a:headEnd type="none" w="sm" len="sm"/>
            <a:tailEnd type="none" w="sm" len="sm"/>
          </a:ln>
        </p:spPr>
      </p:cxnSp>
      <p:sp>
        <p:nvSpPr>
          <p:cNvPr id="37" name="Google Shape;37;p1"/>
          <p:cNvSpPr txBox="1">
            <a:spLocks noGrp="1"/>
          </p:cNvSpPr>
          <p:nvPr>
            <p:ph type="body" idx="4294967295"/>
          </p:nvPr>
        </p:nvSpPr>
        <p:spPr>
          <a:xfrm>
            <a:off x="3464054" y="2582296"/>
            <a:ext cx="5279897" cy="1139850"/>
          </a:xfrm>
          <a:prstGeom prst="rect">
            <a:avLst/>
          </a:prstGeom>
          <a:noFill/>
          <a:ln>
            <a:noFill/>
          </a:ln>
        </p:spPr>
        <p:txBody>
          <a:bodyPr spcFirstLastPara="1" vert="horz" wrap="square" lIns="91425" tIns="45700" rIns="91425" bIns="45700" rtlCol="0" anchor="t" anchorCtr="0">
            <a:normAutofit/>
          </a:bodyPr>
          <a:lstStyle/>
          <a:p>
            <a:pPr marL="0" indent="0">
              <a:spcBef>
                <a:spcPts val="0"/>
              </a:spcBef>
              <a:buClr>
                <a:schemeClr val="lt1"/>
              </a:buClr>
              <a:buSzPts val="3200"/>
              <a:buNone/>
            </a:pPr>
            <a:r>
              <a:rPr lang="en-IE" dirty="0">
                <a:solidFill>
                  <a:schemeClr val="lt1"/>
                </a:solidFill>
              </a:rPr>
              <a:t>Promoting and Supporting School Attendance</a:t>
            </a:r>
            <a:endParaRPr dirty="0">
              <a:solidFill>
                <a:schemeClr val="lt1"/>
              </a:solidFill>
            </a:endParaRPr>
          </a:p>
        </p:txBody>
      </p:sp>
      <p:sp>
        <p:nvSpPr>
          <p:cNvPr id="38" name="Google Shape;38;p1"/>
          <p:cNvSpPr txBox="1">
            <a:spLocks noGrp="1"/>
          </p:cNvSpPr>
          <p:nvPr>
            <p:ph type="body" idx="4294967295"/>
          </p:nvPr>
        </p:nvSpPr>
        <p:spPr>
          <a:xfrm>
            <a:off x="3463925" y="3847551"/>
            <a:ext cx="5280000" cy="1258701"/>
          </a:xfrm>
          <a:prstGeom prst="rect">
            <a:avLst/>
          </a:prstGeom>
          <a:noFill/>
          <a:ln>
            <a:noFill/>
          </a:ln>
        </p:spPr>
        <p:txBody>
          <a:bodyPr spcFirstLastPara="1" vert="horz" wrap="square" lIns="91425" tIns="45700" rIns="91425" bIns="45700" rtlCol="0" anchor="t" anchorCtr="0">
            <a:noAutofit/>
          </a:bodyPr>
          <a:lstStyle/>
          <a:p>
            <a:pPr marL="0" indent="0">
              <a:spcBef>
                <a:spcPts val="0"/>
              </a:spcBef>
              <a:buClr>
                <a:schemeClr val="lt1"/>
              </a:buClr>
              <a:buSzPts val="2000"/>
              <a:buNone/>
            </a:pPr>
            <a:r>
              <a:rPr lang="en-IE" sz="2000" dirty="0">
                <a:solidFill>
                  <a:schemeClr val="lt1"/>
                </a:solidFill>
              </a:rPr>
              <a:t>Emotionally-Related School Avoidance (ERSA) Graduated &amp; Multi-agency Pathway and Toolkit Guidance</a:t>
            </a:r>
            <a:endParaRPr sz="2000" dirty="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63CC58-1035-47A1-865E-79CBCFB2124B}"/>
              </a:ext>
            </a:extLst>
          </p:cNvPr>
          <p:cNvSpPr txBox="1"/>
          <p:nvPr/>
        </p:nvSpPr>
        <p:spPr>
          <a:xfrm>
            <a:off x="2541141" y="390420"/>
            <a:ext cx="7109717" cy="584775"/>
          </a:xfrm>
          <a:prstGeom prst="rect">
            <a:avLst/>
          </a:prstGeom>
          <a:noFill/>
        </p:spPr>
        <p:txBody>
          <a:bodyPr wrap="square" rtlCol="0">
            <a:spAutoFit/>
          </a:bodyPr>
          <a:lstStyle/>
          <a:p>
            <a:r>
              <a:rPr lang="en-GB" sz="3200" b="1" dirty="0">
                <a:latin typeface="Calibri" panose="020F0502020204030204" pitchFamily="34" charset="0"/>
                <a:cs typeface="Calibri" panose="020F0502020204030204" pitchFamily="34" charset="0"/>
              </a:rPr>
              <a:t>Introduction &amp; Background</a:t>
            </a:r>
          </a:p>
        </p:txBody>
      </p:sp>
      <p:sp>
        <p:nvSpPr>
          <p:cNvPr id="4" name="TextBox 3">
            <a:extLst>
              <a:ext uri="{FF2B5EF4-FFF2-40B4-BE49-F238E27FC236}">
                <a16:creationId xmlns:a16="http://schemas.microsoft.com/office/drawing/2014/main" id="{407D4AE2-B534-4DC5-9701-3E5D3A01466B}"/>
              </a:ext>
            </a:extLst>
          </p:cNvPr>
          <p:cNvSpPr txBox="1"/>
          <p:nvPr/>
        </p:nvSpPr>
        <p:spPr>
          <a:xfrm>
            <a:off x="2618196" y="975195"/>
            <a:ext cx="6955604" cy="6217087"/>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Schools &amp; support services have seen an increase in children and young people presenting with ERSA (Emotional Related School Avoidance).    </a:t>
            </a:r>
          </a:p>
          <a:p>
            <a:endParaRPr lang="en-GB"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The definition of ERSA: ERSA describes a group of children and young people who experience difficulties attending school which can be linked to school, parents/carers and/or child factors as well as wider societal factors.</a:t>
            </a:r>
          </a:p>
          <a:p>
            <a:endParaRPr lang="en-GB"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A number of agencies developed a working party to think about how ERSA needs to be widely recognised and what tools and support can be developed to help professionals to further support children who are presenting with ERSA</a:t>
            </a:r>
          </a:p>
          <a:p>
            <a:endParaRPr lang="en-GB"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The working party developed four key documents and toolkits  which are; a graduated multi-agency pathway, whole school audit, risk &amp; resiliency profiling tool and a support plan </a:t>
            </a:r>
          </a:p>
          <a:p>
            <a:pPr marL="342900" indent="-342900">
              <a:buFont typeface="Arial" panose="020B0604020202020204" pitchFamily="34" charset="0"/>
              <a:buChar char="•"/>
            </a:pPr>
            <a:endParaRPr lang="en-GB" sz="2000" b="1" dirty="0">
              <a:latin typeface="Calibri" panose="020F0502020204030204" pitchFamily="34" charset="0"/>
              <a:cs typeface="Calibri" panose="020F0502020204030204" pitchFamily="34" charset="0"/>
            </a:endParaRPr>
          </a:p>
          <a:p>
            <a:endParaRPr lang="en-GB" sz="2000" b="1"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051159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graphicFrame>
        <p:nvGraphicFramePr>
          <p:cNvPr id="78" name="Google Shape;78;p7"/>
          <p:cNvGraphicFramePr/>
          <p:nvPr/>
        </p:nvGraphicFramePr>
        <p:xfrm>
          <a:off x="3055064" y="1302357"/>
          <a:ext cx="6081873" cy="2036853"/>
        </p:xfrm>
        <a:graphic>
          <a:graphicData uri="http://schemas.openxmlformats.org/drawingml/2006/table">
            <a:tbl>
              <a:tblPr firstRow="1" bandRow="1">
                <a:noFill/>
              </a:tblPr>
              <a:tblGrid>
                <a:gridCol w="2027291">
                  <a:extLst>
                    <a:ext uri="{9D8B030D-6E8A-4147-A177-3AD203B41FA5}">
                      <a16:colId xmlns:a16="http://schemas.microsoft.com/office/drawing/2014/main" val="20000"/>
                    </a:ext>
                  </a:extLst>
                </a:gridCol>
                <a:gridCol w="2027291">
                  <a:extLst>
                    <a:ext uri="{9D8B030D-6E8A-4147-A177-3AD203B41FA5}">
                      <a16:colId xmlns:a16="http://schemas.microsoft.com/office/drawing/2014/main" val="20001"/>
                    </a:ext>
                  </a:extLst>
                </a:gridCol>
                <a:gridCol w="2027291">
                  <a:extLst>
                    <a:ext uri="{9D8B030D-6E8A-4147-A177-3AD203B41FA5}">
                      <a16:colId xmlns:a16="http://schemas.microsoft.com/office/drawing/2014/main" val="20002"/>
                    </a:ext>
                  </a:extLst>
                </a:gridCol>
              </a:tblGrid>
              <a:tr h="2036853">
                <a:tc>
                  <a:txBody>
                    <a:bodyPr/>
                    <a:lstStyle/>
                    <a:p>
                      <a:pPr marL="0" marR="0" lvl="0" indent="0" algn="ctr" rtl="0">
                        <a:spcBef>
                          <a:spcPts val="0"/>
                        </a:spcBef>
                        <a:spcAft>
                          <a:spcPts val="0"/>
                        </a:spcAft>
                        <a:buNone/>
                      </a:pPr>
                      <a:r>
                        <a:rPr lang="en-IE" sz="1600" b="0" u="none" strike="noStrike" cap="none" dirty="0">
                          <a:solidFill>
                            <a:srgbClr val="000000"/>
                          </a:solidFill>
                        </a:rPr>
                        <a:t>In school with heightened anxiety. Occasional absences. Parents may report some reluctance to attend.</a:t>
                      </a:r>
                      <a:endParaRPr sz="1600" b="0" u="none" strike="noStrike" cap="none" dirty="0">
                        <a:solidFill>
                          <a:srgbClr val="000000"/>
                        </a:solidFill>
                      </a:endParaRPr>
                    </a:p>
                  </a:txBody>
                  <a:tcPr marL="91450" marR="91450" marT="45725" marB="45725">
                    <a:solidFill>
                      <a:srgbClr val="FDE9D8"/>
                    </a:solidFill>
                  </a:tcPr>
                </a:tc>
                <a:tc>
                  <a:txBody>
                    <a:bodyPr/>
                    <a:lstStyle/>
                    <a:p>
                      <a:pPr marL="0" marR="0" lvl="0" indent="0" algn="ctr" rtl="0">
                        <a:lnSpc>
                          <a:spcPct val="100000"/>
                        </a:lnSpc>
                        <a:spcBef>
                          <a:spcPts val="0"/>
                        </a:spcBef>
                        <a:spcAft>
                          <a:spcPts val="0"/>
                        </a:spcAft>
                        <a:buClr>
                          <a:srgbClr val="000000"/>
                        </a:buClr>
                        <a:buSzPts val="2400"/>
                        <a:buFont typeface="Calibri"/>
                        <a:buNone/>
                      </a:pPr>
                      <a:r>
                        <a:rPr lang="en-IE" sz="1600" b="0" u="none" strike="noStrike" cap="none" dirty="0">
                          <a:solidFill>
                            <a:srgbClr val="000000"/>
                          </a:solidFill>
                        </a:rPr>
                        <a:t>Increased absences. These may be sporadic or have a pattern. Parents may report some reluctance to attend.</a:t>
                      </a:r>
                      <a:endParaRPr sz="1600" dirty="0"/>
                    </a:p>
                    <a:p>
                      <a:pPr marL="0" marR="0" lvl="0" indent="0" algn="ctr" rtl="0">
                        <a:spcBef>
                          <a:spcPts val="0"/>
                        </a:spcBef>
                        <a:spcAft>
                          <a:spcPts val="0"/>
                        </a:spcAft>
                        <a:buNone/>
                      </a:pPr>
                      <a:endParaRPr sz="2400" b="0" u="none" strike="noStrike" cap="none" dirty="0"/>
                    </a:p>
                  </a:txBody>
                  <a:tcPr marL="91450" marR="91450" marT="45725" marB="45725">
                    <a:solidFill>
                      <a:srgbClr val="FBD4B4"/>
                    </a:solidFill>
                  </a:tcPr>
                </a:tc>
                <a:tc>
                  <a:txBody>
                    <a:bodyPr/>
                    <a:lstStyle/>
                    <a:p>
                      <a:pPr marL="0" marR="0" lvl="0" indent="0" algn="ctr" rtl="0">
                        <a:lnSpc>
                          <a:spcPct val="100000"/>
                        </a:lnSpc>
                        <a:spcBef>
                          <a:spcPts val="0"/>
                        </a:spcBef>
                        <a:spcAft>
                          <a:spcPts val="0"/>
                        </a:spcAft>
                        <a:buClr>
                          <a:srgbClr val="000000"/>
                        </a:buClr>
                        <a:buSzPts val="2400"/>
                        <a:buFont typeface="Calibri"/>
                        <a:buNone/>
                      </a:pPr>
                      <a:r>
                        <a:rPr lang="en-IE" sz="1600" b="0" u="none" strike="noStrike" cap="none" dirty="0">
                          <a:solidFill>
                            <a:srgbClr val="000000"/>
                          </a:solidFill>
                        </a:rPr>
                        <a:t>Persistent non-attendance and extreme reluctance to attend school.</a:t>
                      </a:r>
                      <a:endParaRPr sz="1600" dirty="0"/>
                    </a:p>
                    <a:p>
                      <a:pPr marL="0" marR="0" lvl="0" indent="0" algn="ctr" rtl="0">
                        <a:spcBef>
                          <a:spcPts val="0"/>
                        </a:spcBef>
                        <a:spcAft>
                          <a:spcPts val="0"/>
                        </a:spcAft>
                        <a:buNone/>
                      </a:pPr>
                      <a:endParaRPr sz="2400" b="0" u="none" strike="noStrike" cap="none" dirty="0"/>
                    </a:p>
                  </a:txBody>
                  <a:tcPr marL="91450" marR="91450" marT="45725" marB="45725">
                    <a:solidFill>
                      <a:srgbClr val="FABF8E"/>
                    </a:solidFill>
                  </a:tcPr>
                </a:tc>
                <a:extLst>
                  <a:ext uri="{0D108BD9-81ED-4DB2-BD59-A6C34878D82A}">
                    <a16:rowId xmlns:a16="http://schemas.microsoft.com/office/drawing/2014/main" val="10000"/>
                  </a:ext>
                </a:extLst>
              </a:tr>
            </a:tbl>
          </a:graphicData>
        </a:graphic>
      </p:graphicFrame>
      <p:sp>
        <p:nvSpPr>
          <p:cNvPr id="79" name="Google Shape;79;p7"/>
          <p:cNvSpPr/>
          <p:nvPr/>
        </p:nvSpPr>
        <p:spPr>
          <a:xfrm>
            <a:off x="4256924" y="471538"/>
            <a:ext cx="3678148" cy="800100"/>
          </a:xfrm>
          <a:prstGeom prst="leftRightArrow">
            <a:avLst>
              <a:gd name="adj1" fmla="val 50000"/>
              <a:gd name="adj2" fmla="val 50000"/>
            </a:avLst>
          </a:prstGeom>
          <a:solidFill>
            <a:srgbClr val="E36C09"/>
          </a:solidFill>
          <a:ln w="9525" cap="flat" cmpd="sng">
            <a:solidFill>
              <a:srgbClr val="E36C09"/>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algn="ctr"/>
            <a:endParaRPr>
              <a:solidFill>
                <a:schemeClr val="dk1"/>
              </a:solidFill>
              <a:latin typeface="Calibri"/>
              <a:ea typeface="Calibri"/>
              <a:cs typeface="Calibri"/>
              <a:sym typeface="Calibri"/>
            </a:endParaRPr>
          </a:p>
        </p:txBody>
      </p:sp>
      <p:sp>
        <p:nvSpPr>
          <p:cNvPr id="80" name="Google Shape;80;p7"/>
          <p:cNvSpPr txBox="1"/>
          <p:nvPr/>
        </p:nvSpPr>
        <p:spPr>
          <a:xfrm>
            <a:off x="4841229" y="686922"/>
            <a:ext cx="2673927" cy="369332"/>
          </a:xfrm>
          <a:prstGeom prst="rect">
            <a:avLst/>
          </a:prstGeom>
          <a:noFill/>
          <a:ln>
            <a:noFill/>
          </a:ln>
        </p:spPr>
        <p:txBody>
          <a:bodyPr spcFirstLastPara="1" wrap="square" lIns="91425" tIns="45700" rIns="91425" bIns="45700" anchor="t" anchorCtr="0">
            <a:spAutoFit/>
          </a:bodyPr>
          <a:lstStyle/>
          <a:p>
            <a:r>
              <a:rPr lang="en-IE" b="1" dirty="0">
                <a:solidFill>
                  <a:schemeClr val="dk1"/>
                </a:solidFill>
                <a:latin typeface="Calibri"/>
                <a:ea typeface="Calibri"/>
                <a:cs typeface="Calibri"/>
                <a:sym typeface="Calibri"/>
              </a:rPr>
              <a:t>The Continuum of ERSA</a:t>
            </a:r>
            <a:endParaRPr b="1" dirty="0">
              <a:solidFill>
                <a:schemeClr val="dk1"/>
              </a:solidFill>
              <a:latin typeface="Calibri"/>
              <a:ea typeface="Calibri"/>
              <a:cs typeface="Calibri"/>
              <a:sym typeface="Calibri"/>
            </a:endParaRPr>
          </a:p>
        </p:txBody>
      </p:sp>
      <p:graphicFrame>
        <p:nvGraphicFramePr>
          <p:cNvPr id="5" name="Google Shape;87;p8">
            <a:extLst>
              <a:ext uri="{FF2B5EF4-FFF2-40B4-BE49-F238E27FC236}">
                <a16:creationId xmlns:a16="http://schemas.microsoft.com/office/drawing/2014/main" id="{A30F8DD7-4C77-4C3C-8944-39C8E9B8C164}"/>
              </a:ext>
            </a:extLst>
          </p:cNvPr>
          <p:cNvGraphicFramePr/>
          <p:nvPr/>
        </p:nvGraphicFramePr>
        <p:xfrm>
          <a:off x="2859854" y="3534096"/>
          <a:ext cx="6616986" cy="3078500"/>
        </p:xfrm>
        <a:graphic>
          <a:graphicData uri="http://schemas.openxmlformats.org/drawingml/2006/table">
            <a:tbl>
              <a:tblPr firstRow="1" bandRow="1">
                <a:noFill/>
              </a:tblPr>
              <a:tblGrid>
                <a:gridCol w="3308493">
                  <a:extLst>
                    <a:ext uri="{9D8B030D-6E8A-4147-A177-3AD203B41FA5}">
                      <a16:colId xmlns:a16="http://schemas.microsoft.com/office/drawing/2014/main" val="20000"/>
                    </a:ext>
                  </a:extLst>
                </a:gridCol>
                <a:gridCol w="3308493">
                  <a:extLst>
                    <a:ext uri="{9D8B030D-6E8A-4147-A177-3AD203B41FA5}">
                      <a16:colId xmlns:a16="http://schemas.microsoft.com/office/drawing/2014/main" val="20001"/>
                    </a:ext>
                  </a:extLst>
                </a:gridCol>
              </a:tblGrid>
              <a:tr h="314377">
                <a:tc>
                  <a:txBody>
                    <a:bodyPr/>
                    <a:lstStyle/>
                    <a:p>
                      <a:pPr marL="0" marR="0" lvl="0" indent="0" algn="l" rtl="0">
                        <a:spcBef>
                          <a:spcPts val="0"/>
                        </a:spcBef>
                        <a:spcAft>
                          <a:spcPts val="0"/>
                        </a:spcAft>
                        <a:buNone/>
                      </a:pPr>
                      <a:r>
                        <a:rPr lang="en-IE" sz="1800" u="none" strike="noStrike" cap="none" dirty="0">
                          <a:solidFill>
                            <a:srgbClr val="000000"/>
                          </a:solidFill>
                        </a:rPr>
                        <a:t>Internalising</a:t>
                      </a:r>
                      <a:endParaRPr sz="1800" dirty="0">
                        <a:solidFill>
                          <a:srgbClr val="000000"/>
                        </a:solidFill>
                      </a:endParaRPr>
                    </a:p>
                  </a:txBody>
                  <a:tcPr marL="91450" marR="91450" marT="45725" marB="45725">
                    <a:solidFill>
                      <a:srgbClr val="FABF8E"/>
                    </a:solidFill>
                  </a:tcPr>
                </a:tc>
                <a:tc>
                  <a:txBody>
                    <a:bodyPr/>
                    <a:lstStyle/>
                    <a:p>
                      <a:pPr marL="0" marR="0" lvl="0" indent="0" algn="l" rtl="0">
                        <a:spcBef>
                          <a:spcPts val="0"/>
                        </a:spcBef>
                        <a:spcAft>
                          <a:spcPts val="0"/>
                        </a:spcAft>
                        <a:buNone/>
                      </a:pPr>
                      <a:r>
                        <a:rPr lang="en-IE" sz="1800" dirty="0">
                          <a:solidFill>
                            <a:srgbClr val="000000"/>
                          </a:solidFill>
                        </a:rPr>
                        <a:t>Externalising</a:t>
                      </a:r>
                      <a:endParaRPr sz="1800" dirty="0">
                        <a:solidFill>
                          <a:srgbClr val="000000"/>
                        </a:solidFill>
                      </a:endParaRPr>
                    </a:p>
                  </a:txBody>
                  <a:tcPr marL="91450" marR="91450" marT="45725" marB="45725">
                    <a:solidFill>
                      <a:srgbClr val="FABF8E"/>
                    </a:solidFill>
                  </a:tcPr>
                </a:tc>
                <a:extLst>
                  <a:ext uri="{0D108BD9-81ED-4DB2-BD59-A6C34878D82A}">
                    <a16:rowId xmlns:a16="http://schemas.microsoft.com/office/drawing/2014/main" val="10000"/>
                  </a:ext>
                </a:extLst>
              </a:tr>
              <a:tr h="2553293">
                <a:tc>
                  <a:txBody>
                    <a:bodyPr/>
                    <a:lstStyle/>
                    <a:p>
                      <a:pPr marL="342900" marR="0" lvl="0" indent="-342900" algn="l" rtl="0">
                        <a:spcBef>
                          <a:spcPts val="0"/>
                        </a:spcBef>
                        <a:spcAft>
                          <a:spcPts val="0"/>
                        </a:spcAft>
                        <a:buClr>
                          <a:schemeClr val="dk1"/>
                        </a:buClr>
                        <a:buSzPts val="1800"/>
                        <a:buFont typeface="Arial"/>
                        <a:buChar char="•"/>
                      </a:pPr>
                      <a:r>
                        <a:rPr lang="en-IE" sz="1400" dirty="0"/>
                        <a:t>Anxiety, worry and fearfulness</a:t>
                      </a:r>
                      <a:endParaRPr sz="1400" dirty="0"/>
                    </a:p>
                    <a:p>
                      <a:pPr marL="342900" marR="0" lvl="0" indent="-342900" algn="l" rtl="0">
                        <a:spcBef>
                          <a:spcPts val="0"/>
                        </a:spcBef>
                        <a:spcAft>
                          <a:spcPts val="0"/>
                        </a:spcAft>
                        <a:buClr>
                          <a:schemeClr val="dk1"/>
                        </a:buClr>
                        <a:buSzPts val="1800"/>
                        <a:buFont typeface="Arial"/>
                        <a:buChar char="•"/>
                      </a:pPr>
                      <a:r>
                        <a:rPr lang="en-IE" sz="1400" dirty="0"/>
                        <a:t>Tiredness</a:t>
                      </a:r>
                      <a:endParaRPr sz="1400" dirty="0"/>
                    </a:p>
                    <a:p>
                      <a:pPr marL="342900" marR="0" lvl="0" indent="-342900" algn="l" rtl="0">
                        <a:spcBef>
                          <a:spcPts val="0"/>
                        </a:spcBef>
                        <a:spcAft>
                          <a:spcPts val="0"/>
                        </a:spcAft>
                        <a:buClr>
                          <a:schemeClr val="dk1"/>
                        </a:buClr>
                        <a:buSzPts val="1800"/>
                        <a:buFont typeface="Arial"/>
                        <a:buChar char="•"/>
                      </a:pPr>
                      <a:r>
                        <a:rPr lang="en-IE" sz="1400" dirty="0"/>
                        <a:t>Low mood</a:t>
                      </a:r>
                      <a:endParaRPr sz="1400" dirty="0"/>
                    </a:p>
                    <a:p>
                      <a:pPr marL="342900" marR="0" lvl="0" indent="-342900" algn="l" rtl="0">
                        <a:spcBef>
                          <a:spcPts val="0"/>
                        </a:spcBef>
                        <a:spcAft>
                          <a:spcPts val="0"/>
                        </a:spcAft>
                        <a:buClr>
                          <a:schemeClr val="dk1"/>
                        </a:buClr>
                        <a:buSzPts val="1800"/>
                        <a:buFont typeface="Arial"/>
                        <a:buChar char="•"/>
                      </a:pPr>
                      <a:r>
                        <a:rPr lang="en-IE" sz="1400" dirty="0"/>
                        <a:t>Self-consciousness</a:t>
                      </a:r>
                      <a:endParaRPr sz="1400" dirty="0"/>
                    </a:p>
                    <a:p>
                      <a:pPr marL="342900" marR="0" lvl="0" indent="-342900" algn="l" rtl="0">
                        <a:spcBef>
                          <a:spcPts val="0"/>
                        </a:spcBef>
                        <a:spcAft>
                          <a:spcPts val="0"/>
                        </a:spcAft>
                        <a:buClr>
                          <a:schemeClr val="dk1"/>
                        </a:buClr>
                        <a:buSzPts val="1800"/>
                        <a:buFont typeface="Arial"/>
                        <a:buChar char="•"/>
                      </a:pPr>
                      <a:r>
                        <a:rPr lang="en-IE" sz="1400" dirty="0"/>
                        <a:t>Somatic complaints without physical illness</a:t>
                      </a:r>
                      <a:endParaRPr sz="1400" dirty="0"/>
                    </a:p>
                    <a:p>
                      <a:pPr marL="342900" marR="0" lvl="0" indent="-342900" algn="l" rtl="0">
                        <a:spcBef>
                          <a:spcPts val="0"/>
                        </a:spcBef>
                        <a:spcAft>
                          <a:spcPts val="0"/>
                        </a:spcAft>
                        <a:buClr>
                          <a:schemeClr val="dk1"/>
                        </a:buClr>
                        <a:buSzPts val="1800"/>
                        <a:buFont typeface="Arial"/>
                        <a:buChar char="•"/>
                      </a:pPr>
                      <a:r>
                        <a:rPr lang="en-IE" sz="1400" dirty="0"/>
                        <a:t>Uncomfortable bodily sensations e.g., racing heart, difficulty breathing, etc.</a:t>
                      </a:r>
                      <a:endParaRPr sz="1400" dirty="0"/>
                    </a:p>
                    <a:p>
                      <a:pPr marL="342900" marR="0" lvl="0" indent="-342900" algn="l" rtl="0">
                        <a:spcBef>
                          <a:spcPts val="0"/>
                        </a:spcBef>
                        <a:spcAft>
                          <a:spcPts val="0"/>
                        </a:spcAft>
                        <a:buClr>
                          <a:schemeClr val="dk1"/>
                        </a:buClr>
                        <a:buSzPts val="1800"/>
                        <a:buFont typeface="Arial"/>
                        <a:buChar char="•"/>
                      </a:pPr>
                      <a:r>
                        <a:rPr lang="en-IE" sz="1400" dirty="0"/>
                        <a:t>Difficulty sleeping</a:t>
                      </a:r>
                      <a:endParaRPr sz="1400" dirty="0"/>
                    </a:p>
                    <a:p>
                      <a:pPr marL="0" marR="0" lvl="0" indent="0" algn="l" rtl="0">
                        <a:spcBef>
                          <a:spcPts val="0"/>
                        </a:spcBef>
                        <a:spcAft>
                          <a:spcPts val="0"/>
                        </a:spcAft>
                        <a:buNone/>
                      </a:pPr>
                      <a:endParaRPr sz="1800" dirty="0"/>
                    </a:p>
                  </a:txBody>
                  <a:tcPr marL="91450" marR="91450" marT="45725" marB="45725">
                    <a:solidFill>
                      <a:srgbClr val="FDE9D8"/>
                    </a:solidFill>
                  </a:tcPr>
                </a:tc>
                <a:tc>
                  <a:txBody>
                    <a:bodyPr/>
                    <a:lstStyle/>
                    <a:p>
                      <a:pPr marL="285750" marR="0" lvl="0" indent="-285750" algn="l" rtl="0">
                        <a:spcBef>
                          <a:spcPts val="0"/>
                        </a:spcBef>
                        <a:spcAft>
                          <a:spcPts val="0"/>
                        </a:spcAft>
                        <a:buClr>
                          <a:schemeClr val="dk1"/>
                        </a:buClr>
                        <a:buSzPts val="1800"/>
                        <a:buFont typeface="Arial"/>
                        <a:buChar char="•"/>
                      </a:pPr>
                      <a:r>
                        <a:rPr lang="en-IE" sz="1400" dirty="0"/>
                        <a:t>Crying </a:t>
                      </a:r>
                      <a:endParaRPr sz="1400" dirty="0"/>
                    </a:p>
                    <a:p>
                      <a:pPr marL="285750" marR="0" lvl="0" indent="-285750" algn="l" rtl="0">
                        <a:spcBef>
                          <a:spcPts val="0"/>
                        </a:spcBef>
                        <a:spcAft>
                          <a:spcPts val="0"/>
                        </a:spcAft>
                        <a:buClr>
                          <a:schemeClr val="dk1"/>
                        </a:buClr>
                        <a:buSzPts val="1800"/>
                        <a:buFont typeface="Arial"/>
                        <a:buChar char="•"/>
                      </a:pPr>
                      <a:r>
                        <a:rPr lang="en-IE" sz="1400" dirty="0"/>
                        <a:t>Non-compliance</a:t>
                      </a:r>
                      <a:endParaRPr sz="1400" dirty="0"/>
                    </a:p>
                    <a:p>
                      <a:pPr marL="285750" marR="0" lvl="0" indent="-285750" algn="l" rtl="0">
                        <a:spcBef>
                          <a:spcPts val="0"/>
                        </a:spcBef>
                        <a:spcAft>
                          <a:spcPts val="0"/>
                        </a:spcAft>
                        <a:buClr>
                          <a:schemeClr val="dk1"/>
                        </a:buClr>
                        <a:buSzPts val="1800"/>
                        <a:buFont typeface="Arial"/>
                        <a:buChar char="•"/>
                      </a:pPr>
                      <a:r>
                        <a:rPr lang="en-IE" sz="1400" dirty="0"/>
                        <a:t>Running away</a:t>
                      </a:r>
                      <a:endParaRPr sz="1400" dirty="0"/>
                    </a:p>
                    <a:p>
                      <a:pPr marL="285750" marR="0" lvl="0" indent="-285750" algn="l" rtl="0">
                        <a:spcBef>
                          <a:spcPts val="0"/>
                        </a:spcBef>
                        <a:spcAft>
                          <a:spcPts val="0"/>
                        </a:spcAft>
                        <a:buClr>
                          <a:schemeClr val="dk1"/>
                        </a:buClr>
                        <a:buSzPts val="1800"/>
                        <a:buFont typeface="Arial"/>
                        <a:buChar char="•"/>
                      </a:pPr>
                      <a:r>
                        <a:rPr lang="en-IE" sz="1400" dirty="0"/>
                        <a:t>Aggression </a:t>
                      </a:r>
                      <a:endParaRPr sz="1400" dirty="0"/>
                    </a:p>
                    <a:p>
                      <a:pPr marL="285750" marR="0" lvl="0" indent="-285750" algn="l" rtl="0">
                        <a:spcBef>
                          <a:spcPts val="0"/>
                        </a:spcBef>
                        <a:spcAft>
                          <a:spcPts val="0"/>
                        </a:spcAft>
                        <a:buClr>
                          <a:schemeClr val="dk1"/>
                        </a:buClr>
                        <a:buSzPts val="1800"/>
                        <a:buFont typeface="Arial"/>
                        <a:buChar char="•"/>
                      </a:pPr>
                      <a:r>
                        <a:rPr lang="en-IE" sz="1400" dirty="0"/>
                        <a:t>Refusal to get ready for school or leave the house</a:t>
                      </a:r>
                      <a:endParaRPr sz="1400" dirty="0"/>
                    </a:p>
                    <a:p>
                      <a:pPr marL="285750" marR="0" lvl="0" indent="-285750" algn="l" rtl="0">
                        <a:spcBef>
                          <a:spcPts val="0"/>
                        </a:spcBef>
                        <a:spcAft>
                          <a:spcPts val="0"/>
                        </a:spcAft>
                        <a:buClr>
                          <a:schemeClr val="dk1"/>
                        </a:buClr>
                        <a:buSzPts val="1800"/>
                        <a:buFont typeface="Arial"/>
                        <a:buChar char="•"/>
                      </a:pPr>
                      <a:r>
                        <a:rPr lang="en-IE" sz="1400" dirty="0"/>
                        <a:t>Clinging to others</a:t>
                      </a:r>
                      <a:endParaRPr sz="1400" dirty="0"/>
                    </a:p>
                    <a:p>
                      <a:pPr marL="285750" marR="0" lvl="0" indent="-285750" algn="l" rtl="0">
                        <a:spcBef>
                          <a:spcPts val="0"/>
                        </a:spcBef>
                        <a:spcAft>
                          <a:spcPts val="0"/>
                        </a:spcAft>
                        <a:buClr>
                          <a:schemeClr val="dk1"/>
                        </a:buClr>
                        <a:buSzPts val="1800"/>
                        <a:buFont typeface="Arial"/>
                        <a:buChar char="•"/>
                      </a:pPr>
                      <a:r>
                        <a:rPr lang="en-IE" sz="1400" dirty="0"/>
                        <a:t>Panic attacks</a:t>
                      </a:r>
                      <a:endParaRPr sz="1400" dirty="0"/>
                    </a:p>
                    <a:p>
                      <a:pPr marL="285750" marR="0" lvl="0" indent="-285750" algn="l" rtl="0">
                        <a:spcBef>
                          <a:spcPts val="0"/>
                        </a:spcBef>
                        <a:spcAft>
                          <a:spcPts val="0"/>
                        </a:spcAft>
                        <a:buClr>
                          <a:schemeClr val="dk1"/>
                        </a:buClr>
                        <a:buSzPts val="1800"/>
                        <a:buFont typeface="Arial"/>
                        <a:buChar char="•"/>
                      </a:pPr>
                      <a:r>
                        <a:rPr lang="en-IE" sz="1400" dirty="0"/>
                        <a:t>Threats of self-harm</a:t>
                      </a:r>
                      <a:endParaRPr sz="1400" dirty="0"/>
                    </a:p>
                    <a:p>
                      <a:pPr marL="285750" marR="0" lvl="0" indent="-285750" algn="l" rtl="0">
                        <a:spcBef>
                          <a:spcPts val="0"/>
                        </a:spcBef>
                        <a:spcAft>
                          <a:spcPts val="0"/>
                        </a:spcAft>
                        <a:buClr>
                          <a:schemeClr val="dk1"/>
                        </a:buClr>
                        <a:buSzPts val="1800"/>
                        <a:buFont typeface="Arial"/>
                        <a:buChar char="•"/>
                      </a:pPr>
                      <a:r>
                        <a:rPr lang="en-IE" sz="1400" dirty="0"/>
                        <a:t>Expression of negative feeling about attending school</a:t>
                      </a:r>
                      <a:endParaRPr sz="1400" dirty="0"/>
                    </a:p>
                    <a:p>
                      <a:pPr marL="0" marR="0" lvl="0" indent="0" algn="l" rtl="0">
                        <a:spcBef>
                          <a:spcPts val="0"/>
                        </a:spcBef>
                        <a:spcAft>
                          <a:spcPts val="0"/>
                        </a:spcAft>
                        <a:buNone/>
                      </a:pPr>
                      <a:endParaRPr sz="1800" dirty="0"/>
                    </a:p>
                  </a:txBody>
                  <a:tcPr marL="91450" marR="91450" marT="45725" marB="45725">
                    <a:solidFill>
                      <a:srgbClr val="FDE9D8"/>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9"/>
          <p:cNvSpPr txBox="1">
            <a:spLocks noGrp="1"/>
          </p:cNvSpPr>
          <p:nvPr>
            <p:ph type="title" idx="4294967295"/>
          </p:nvPr>
        </p:nvSpPr>
        <p:spPr>
          <a:xfrm>
            <a:off x="2170950" y="270496"/>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1"/>
              </a:buClr>
              <a:buSzPts val="4400"/>
            </a:pPr>
            <a:r>
              <a:rPr lang="en-IE"/>
              <a:t>What causes ERSA? – Risk factors</a:t>
            </a:r>
            <a:endParaRPr/>
          </a:p>
        </p:txBody>
      </p:sp>
      <p:graphicFrame>
        <p:nvGraphicFramePr>
          <p:cNvPr id="94" name="Google Shape;94;p9"/>
          <p:cNvGraphicFramePr/>
          <p:nvPr/>
        </p:nvGraphicFramePr>
        <p:xfrm>
          <a:off x="2170950" y="1259174"/>
          <a:ext cx="8229600" cy="5308640"/>
        </p:xfrm>
        <a:graphic>
          <a:graphicData uri="http://schemas.openxmlformats.org/drawingml/2006/table">
            <a:tbl>
              <a:tblPr firstRow="1" bandRow="1">
                <a:noFil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281575">
                <a:tc>
                  <a:txBody>
                    <a:bodyPr/>
                    <a:lstStyle/>
                    <a:p>
                      <a:pPr marL="0" marR="0" lvl="0" indent="0" algn="l" rtl="0">
                        <a:spcBef>
                          <a:spcPts val="0"/>
                        </a:spcBef>
                        <a:spcAft>
                          <a:spcPts val="0"/>
                        </a:spcAft>
                        <a:buNone/>
                      </a:pPr>
                      <a:r>
                        <a:rPr lang="en-IE" sz="1800"/>
                        <a:t>School risk factors</a:t>
                      </a:r>
                      <a:endParaRPr sz="1800">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ABF8E"/>
                    </a:solidFill>
                  </a:tcPr>
                </a:tc>
                <a:tc>
                  <a:txBody>
                    <a:bodyPr/>
                    <a:lstStyle/>
                    <a:p>
                      <a:pPr marL="0" marR="0" lvl="0" indent="0" algn="l" rtl="0">
                        <a:spcBef>
                          <a:spcPts val="0"/>
                        </a:spcBef>
                        <a:spcAft>
                          <a:spcPts val="0"/>
                        </a:spcAft>
                        <a:buNone/>
                      </a:pPr>
                      <a:r>
                        <a:rPr lang="en-IE" sz="1800"/>
                        <a:t>Child risk factors</a:t>
                      </a:r>
                      <a:endParaRPr sz="1800">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ABF8E"/>
                    </a:solidFill>
                  </a:tcPr>
                </a:tc>
                <a:extLst>
                  <a:ext uri="{0D108BD9-81ED-4DB2-BD59-A6C34878D82A}">
                    <a16:rowId xmlns:a16="http://schemas.microsoft.com/office/drawing/2014/main" val="10000"/>
                  </a:ext>
                </a:extLst>
              </a:tr>
              <a:tr h="370850">
                <a:tc>
                  <a:txBody>
                    <a:bodyPr/>
                    <a:lstStyle/>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Bullying (most common school factor)</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Transition to secondary school</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Structure of the school day</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Academic demands/high levels of pressure and performance orientated classrooms</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Transport or journey to school</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Exams/tests</a:t>
                      </a:r>
                      <a:endParaRPr/>
                    </a:p>
                    <a:p>
                      <a:pPr marL="285750" marR="0" lvl="0" indent="-28575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Peer or staff relationship difficulties</a:t>
                      </a:r>
                      <a:endParaRPr sz="1800" strike="noStrike"/>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DE9D8"/>
                    </a:solidFill>
                  </a:tcPr>
                </a:tc>
                <a:tc>
                  <a:txBody>
                    <a:bodyPr/>
                    <a:lstStyle/>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Fear of failure and poor self confidence</a:t>
                      </a:r>
                      <a:endParaRPr/>
                    </a:p>
                    <a:p>
                      <a:pPr marL="457200" marR="0" lvl="0" indent="-457200" algn="l" rtl="0">
                        <a:lnSpc>
                          <a:spcPct val="100000"/>
                        </a:lnSpc>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History of absenteeism</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Physical illness</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Age (5-6, 11-12 &amp; 13-14 years)</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Special Educational Needs if unidentified or unsupported</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Attachment and trauma</a:t>
                      </a:r>
                      <a:endParaRPr sz="1800"/>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DE9D8"/>
                    </a:solidFill>
                  </a:tcPr>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IE" sz="1800" b="1">
                          <a:solidFill>
                            <a:srgbClr val="000000"/>
                          </a:solidFill>
                        </a:rPr>
                        <a:t>Parent / family risk factors</a:t>
                      </a:r>
                      <a:endParaRPr sz="1800" b="1">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ABF8E"/>
                    </a:solidFill>
                  </a:tcPr>
                </a:tc>
                <a:tc>
                  <a:txBody>
                    <a:bodyPr/>
                    <a:lstStyle/>
                    <a:p>
                      <a:pPr marL="0" marR="0" lvl="0" indent="0" algn="l" rtl="0">
                        <a:spcBef>
                          <a:spcPts val="0"/>
                        </a:spcBef>
                        <a:spcAft>
                          <a:spcPts val="0"/>
                        </a:spcAft>
                        <a:buNone/>
                      </a:pPr>
                      <a:r>
                        <a:rPr lang="en-IE" sz="1800" b="1">
                          <a:solidFill>
                            <a:srgbClr val="000000"/>
                          </a:solidFill>
                        </a:rPr>
                        <a:t>Societal risk factors</a:t>
                      </a:r>
                      <a:endParaRPr sz="1800" b="1">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ABF8E"/>
                    </a:solidFill>
                  </a:tcPr>
                </a:tc>
                <a:extLst>
                  <a:ext uri="{0D108BD9-81ED-4DB2-BD59-A6C34878D82A}">
                    <a16:rowId xmlns:a16="http://schemas.microsoft.com/office/drawing/2014/main" val="10002"/>
                  </a:ext>
                </a:extLst>
              </a:tr>
              <a:tr h="370850">
                <a:tc>
                  <a:txBody>
                    <a:bodyPr/>
                    <a:lstStyle/>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High levels of family stress (e.g. poor parental physical / mental health) or change in family dynamic</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Loss and Bereavement</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Family history of ERSA</a:t>
                      </a:r>
                      <a:endParaRPr/>
                    </a:p>
                    <a:p>
                      <a:pPr marL="457200" marR="0" lvl="0" indent="-457200" algn="l" rtl="0">
                        <a:spcBef>
                          <a:spcPts val="0"/>
                        </a:spcBef>
                        <a:spcAft>
                          <a:spcPts val="0"/>
                        </a:spcAft>
                        <a:buClr>
                          <a:schemeClr val="dk1"/>
                        </a:buClr>
                        <a:buSzPts val="1800"/>
                        <a:buFont typeface="Arial"/>
                        <a:buChar char="•"/>
                      </a:pPr>
                      <a:r>
                        <a:rPr lang="en-IE" sz="1800" b="0" i="0" u="none" strike="noStrike">
                          <a:solidFill>
                            <a:schemeClr val="dk1"/>
                          </a:solidFill>
                          <a:latin typeface="Calibri"/>
                          <a:ea typeface="Calibri"/>
                          <a:cs typeface="Calibri"/>
                          <a:sym typeface="Calibri"/>
                        </a:rPr>
                        <a:t>Young carer</a:t>
                      </a:r>
                      <a:endParaRPr sz="1800" strike="noStrike"/>
                    </a:p>
                    <a:p>
                      <a:pPr marL="0" marR="0" lvl="0" indent="0" algn="l" rtl="0">
                        <a:spcBef>
                          <a:spcPts val="0"/>
                        </a:spcBef>
                        <a:spcAft>
                          <a:spcPts val="0"/>
                        </a:spcAft>
                        <a:buNone/>
                      </a:pPr>
                      <a:endParaRPr sz="1800">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DE9D8"/>
                    </a:solidFill>
                  </a:tcPr>
                </a:tc>
                <a:tc>
                  <a:txBody>
                    <a:bodyPr/>
                    <a:lstStyle/>
                    <a:p>
                      <a:pPr marL="285750" marR="0" lvl="0" indent="-285750" algn="l" rtl="0">
                        <a:spcBef>
                          <a:spcPts val="0"/>
                        </a:spcBef>
                        <a:spcAft>
                          <a:spcPts val="0"/>
                        </a:spcAft>
                        <a:buClr>
                          <a:srgbClr val="000000"/>
                        </a:buClr>
                        <a:buSzPts val="1800"/>
                        <a:buFont typeface="Arial"/>
                        <a:buChar char="•"/>
                      </a:pPr>
                      <a:r>
                        <a:rPr lang="en-IE" sz="1800">
                          <a:solidFill>
                            <a:srgbClr val="000000"/>
                          </a:solidFill>
                        </a:rPr>
                        <a:t>Disruption to ‘normal’ daily life (e.g. global pandemic)</a:t>
                      </a:r>
                      <a:endParaRPr/>
                    </a:p>
                    <a:p>
                      <a:pPr marL="285750" marR="0" lvl="0" indent="-285750" algn="l" rtl="0">
                        <a:spcBef>
                          <a:spcPts val="0"/>
                        </a:spcBef>
                        <a:spcAft>
                          <a:spcPts val="0"/>
                        </a:spcAft>
                        <a:buClr>
                          <a:srgbClr val="000000"/>
                        </a:buClr>
                        <a:buSzPts val="1800"/>
                        <a:buFont typeface="Arial"/>
                        <a:buChar char="•"/>
                      </a:pPr>
                      <a:r>
                        <a:rPr lang="en-IE" sz="1800">
                          <a:solidFill>
                            <a:srgbClr val="000000"/>
                          </a:solidFill>
                        </a:rPr>
                        <a:t>Attitudes towards education</a:t>
                      </a:r>
                      <a:endParaRPr/>
                    </a:p>
                    <a:p>
                      <a:pPr marL="285750" marR="0" lvl="0" indent="-285750" algn="l" rtl="0">
                        <a:spcBef>
                          <a:spcPts val="0"/>
                        </a:spcBef>
                        <a:spcAft>
                          <a:spcPts val="0"/>
                        </a:spcAft>
                        <a:buClr>
                          <a:srgbClr val="000000"/>
                        </a:buClr>
                        <a:buSzPts val="1800"/>
                        <a:buFont typeface="Arial"/>
                        <a:buChar char="•"/>
                      </a:pPr>
                      <a:r>
                        <a:rPr lang="en-IE" sz="1800">
                          <a:solidFill>
                            <a:srgbClr val="000000"/>
                          </a:solidFill>
                        </a:rPr>
                        <a:t>Educational policies related to curriculum and attendance</a:t>
                      </a:r>
                      <a:endParaRPr sz="1800">
                        <a:solidFill>
                          <a:srgbClr val="000000"/>
                        </a:solidFill>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DE9D8"/>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graphicFrame>
        <p:nvGraphicFramePr>
          <p:cNvPr id="121" name="Google Shape;121;p13"/>
          <p:cNvGraphicFramePr/>
          <p:nvPr/>
        </p:nvGraphicFramePr>
        <p:xfrm>
          <a:off x="1722790" y="338667"/>
          <a:ext cx="8698497" cy="6146800"/>
        </p:xfrm>
        <a:graphic>
          <a:graphicData uri="http://schemas.openxmlformats.org/presentationml/2006/ole">
            <mc:AlternateContent xmlns:mc="http://schemas.openxmlformats.org/markup-compatibility/2006">
              <mc:Choice xmlns:v="urn:schemas-microsoft-com:vml" Requires="v">
                <p:oleObj spid="_x0000_s1029" r:id="rId4" imgW="8698497" imgH="6146800" progId="AcroExch.Document.DC">
                  <p:embed/>
                </p:oleObj>
              </mc:Choice>
              <mc:Fallback>
                <p:oleObj r:id="rId4" imgW="8698497" imgH="6146800" progId="AcroExch.Document.DC">
                  <p:embed/>
                  <p:pic>
                    <p:nvPicPr>
                      <p:cNvPr id="121" name="Google Shape;121;p13"/>
                      <p:cNvPicPr preferRelativeResize="0"/>
                      <p:nvPr/>
                    </p:nvPicPr>
                    <p:blipFill rotWithShape="1">
                      <a:blip r:embed="rId5">
                        <a:alphaModFix/>
                      </a:blip>
                      <a:srcRect/>
                      <a:stretch/>
                    </p:blipFill>
                    <p:spPr>
                      <a:xfrm>
                        <a:off x="1722790" y="338667"/>
                        <a:ext cx="8698497" cy="6146800"/>
                      </a:xfrm>
                      <a:prstGeom prst="rect">
                        <a:avLst/>
                      </a:prstGeom>
                      <a:noFill/>
                      <a:ln>
                        <a:noFill/>
                      </a:ln>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9"/>
          <p:cNvSpPr txBox="1">
            <a:spLocks noGrp="1"/>
          </p:cNvSpPr>
          <p:nvPr>
            <p:ph type="title" idx="4294967295"/>
          </p:nvPr>
        </p:nvSpPr>
        <p:spPr>
          <a:xfrm>
            <a:off x="2170950" y="274638"/>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1"/>
              </a:buClr>
              <a:buSzPts val="4400"/>
            </a:pPr>
            <a:r>
              <a:rPr lang="en-IE"/>
              <a:t>Key tools for ERSA Pathway </a:t>
            </a:r>
            <a:endParaRPr/>
          </a:p>
        </p:txBody>
      </p:sp>
      <p:sp>
        <p:nvSpPr>
          <p:cNvPr id="159" name="Google Shape;159;p19"/>
          <p:cNvSpPr txBox="1">
            <a:spLocks noGrp="1"/>
          </p:cNvSpPr>
          <p:nvPr>
            <p:ph type="body" idx="4294967295"/>
          </p:nvPr>
        </p:nvSpPr>
        <p:spPr>
          <a:xfrm>
            <a:off x="2170950" y="1600201"/>
            <a:ext cx="8229600" cy="4525963"/>
          </a:xfrm>
          <a:prstGeom prst="rect">
            <a:avLst/>
          </a:prstGeom>
          <a:noFill/>
          <a:ln>
            <a:noFill/>
          </a:ln>
        </p:spPr>
        <p:txBody>
          <a:bodyPr spcFirstLastPara="1" vert="horz" wrap="square" lIns="91425" tIns="45700" rIns="91425" bIns="45700" rtlCol="0" anchor="t" anchorCtr="0">
            <a:normAutofit/>
          </a:bodyPr>
          <a:lstStyle/>
          <a:p>
            <a:pPr marL="0" indent="0">
              <a:spcBef>
                <a:spcPts val="0"/>
              </a:spcBef>
              <a:buClr>
                <a:schemeClr val="dk1"/>
              </a:buClr>
              <a:buSzPts val="3200"/>
              <a:buNone/>
            </a:pPr>
            <a:r>
              <a:rPr lang="en-IE" dirty="0"/>
              <a:t>Three key tools were developed to support the ERSA pathway, these include: </a:t>
            </a:r>
          </a:p>
          <a:p>
            <a:pPr marL="0" indent="0">
              <a:spcBef>
                <a:spcPts val="0"/>
              </a:spcBef>
              <a:buClr>
                <a:schemeClr val="dk1"/>
              </a:buClr>
              <a:buSzPts val="3200"/>
              <a:buNone/>
            </a:pPr>
            <a:endParaRPr lang="en-IE" dirty="0"/>
          </a:p>
          <a:p>
            <a:pPr marL="342900" indent="-342900">
              <a:spcBef>
                <a:spcPts val="0"/>
              </a:spcBef>
              <a:buClr>
                <a:schemeClr val="dk1"/>
              </a:buClr>
              <a:buSzPts val="3200"/>
            </a:pPr>
            <a:r>
              <a:rPr lang="en-IE" dirty="0"/>
              <a:t>ERSA Whole School Audit</a:t>
            </a:r>
            <a:endParaRPr dirty="0"/>
          </a:p>
          <a:p>
            <a:pPr marL="342900" indent="-342900">
              <a:spcBef>
                <a:spcPts val="640"/>
              </a:spcBef>
              <a:buClr>
                <a:schemeClr val="dk1"/>
              </a:buClr>
              <a:buSzPts val="3200"/>
            </a:pPr>
            <a:r>
              <a:rPr lang="en-IE" dirty="0"/>
              <a:t>ERSA Profile of Risk and Resilience</a:t>
            </a:r>
            <a:endParaRPr dirty="0"/>
          </a:p>
          <a:p>
            <a:pPr marL="342900" indent="-342900">
              <a:spcBef>
                <a:spcPts val="640"/>
              </a:spcBef>
              <a:buClr>
                <a:schemeClr val="dk1"/>
              </a:buClr>
              <a:buSzPts val="3200"/>
            </a:pPr>
            <a:r>
              <a:rPr lang="en-IE" dirty="0"/>
              <a:t>ERSA Support Plan</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0"/>
          <p:cNvSpPr txBox="1">
            <a:spLocks noGrp="1"/>
          </p:cNvSpPr>
          <p:nvPr>
            <p:ph type="title" idx="4294967295"/>
          </p:nvPr>
        </p:nvSpPr>
        <p:spPr>
          <a:xfrm>
            <a:off x="2007659" y="278343"/>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1"/>
              </a:buClr>
              <a:buSzPts val="4400"/>
            </a:pPr>
            <a:r>
              <a:rPr lang="en-IE"/>
              <a:t>Using the ERSA Whole School Audit</a:t>
            </a:r>
            <a:endParaRPr/>
          </a:p>
        </p:txBody>
      </p:sp>
      <p:graphicFrame>
        <p:nvGraphicFramePr>
          <p:cNvPr id="166" name="Google Shape;166;p20"/>
          <p:cNvGraphicFramePr/>
          <p:nvPr/>
        </p:nvGraphicFramePr>
        <p:xfrm>
          <a:off x="6459009" y="1238040"/>
          <a:ext cx="3778250" cy="5346700"/>
        </p:xfrm>
        <a:graphic>
          <a:graphicData uri="http://schemas.openxmlformats.org/presentationml/2006/ole">
            <mc:AlternateContent xmlns:mc="http://schemas.openxmlformats.org/markup-compatibility/2006">
              <mc:Choice xmlns:v="urn:schemas-microsoft-com:vml" Requires="v">
                <p:oleObj spid="_x0000_s2056" r:id="rId4" imgW="3778250" imgH="5346700" progId="AcroExch.Document.DC">
                  <p:embed/>
                </p:oleObj>
              </mc:Choice>
              <mc:Fallback>
                <p:oleObj r:id="rId4" imgW="3778250" imgH="5346700" progId="AcroExch.Document.DC">
                  <p:embed/>
                  <p:pic>
                    <p:nvPicPr>
                      <p:cNvPr id="166" name="Google Shape;166;p20"/>
                      <p:cNvPicPr preferRelativeResize="0"/>
                      <p:nvPr/>
                    </p:nvPicPr>
                    <p:blipFill rotWithShape="1">
                      <a:blip r:embed="rId5">
                        <a:alphaModFix/>
                      </a:blip>
                      <a:srcRect/>
                      <a:stretch/>
                    </p:blipFill>
                    <p:spPr>
                      <a:xfrm>
                        <a:off x="6459009" y="1238040"/>
                        <a:ext cx="3778250" cy="5346700"/>
                      </a:xfrm>
                      <a:prstGeom prst="rect">
                        <a:avLst/>
                      </a:prstGeom>
                      <a:noFill/>
                      <a:ln w="9525" cap="flat" cmpd="sng">
                        <a:solidFill>
                          <a:schemeClr val="accent1"/>
                        </a:solidFill>
                        <a:prstDash val="solid"/>
                        <a:round/>
                        <a:headEnd type="none" w="sm" len="sm"/>
                        <a:tailEnd type="none" w="sm" len="sm"/>
                      </a:ln>
                    </p:spPr>
                  </p:pic>
                </p:oleObj>
              </mc:Fallback>
            </mc:AlternateContent>
          </a:graphicData>
        </a:graphic>
      </p:graphicFrame>
      <p:graphicFrame>
        <p:nvGraphicFramePr>
          <p:cNvPr id="167" name="Google Shape;167;p20"/>
          <p:cNvGraphicFramePr/>
          <p:nvPr/>
        </p:nvGraphicFramePr>
        <p:xfrm>
          <a:off x="2007659" y="1238040"/>
          <a:ext cx="3778250" cy="5346700"/>
        </p:xfrm>
        <a:graphic>
          <a:graphicData uri="http://schemas.openxmlformats.org/presentationml/2006/ole">
            <mc:AlternateContent xmlns:mc="http://schemas.openxmlformats.org/markup-compatibility/2006">
              <mc:Choice xmlns:v="urn:schemas-microsoft-com:vml" Requires="v">
                <p:oleObj spid="_x0000_s2057" r:id="rId6" imgW="3778250" imgH="5346700" progId="AcroExch.Document.DC">
                  <p:embed/>
                </p:oleObj>
              </mc:Choice>
              <mc:Fallback>
                <p:oleObj r:id="rId6" imgW="3778250" imgH="5346700" progId="AcroExch.Document.DC">
                  <p:embed/>
                  <p:pic>
                    <p:nvPicPr>
                      <p:cNvPr id="167" name="Google Shape;167;p20"/>
                      <p:cNvPicPr preferRelativeResize="0"/>
                      <p:nvPr/>
                    </p:nvPicPr>
                    <p:blipFill rotWithShape="1">
                      <a:blip r:embed="rId7">
                        <a:alphaModFix/>
                      </a:blip>
                      <a:srcRect/>
                      <a:stretch/>
                    </p:blipFill>
                    <p:spPr>
                      <a:xfrm>
                        <a:off x="2007659" y="1238040"/>
                        <a:ext cx="3778250" cy="5346700"/>
                      </a:xfrm>
                      <a:prstGeom prst="rect">
                        <a:avLst/>
                      </a:prstGeom>
                      <a:noFill/>
                      <a:ln w="9525" cap="flat" cmpd="sng">
                        <a:solidFill>
                          <a:schemeClr val="accent1"/>
                        </a:solidFill>
                        <a:prstDash val="solid"/>
                        <a:round/>
                        <a:headEnd type="none" w="sm" len="sm"/>
                        <a:tailEnd type="none" w="sm" len="sm"/>
                      </a:ln>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9B1232-9B1D-4105-903C-F538E1C03C21}"/>
              </a:ext>
            </a:extLst>
          </p:cNvPr>
          <p:cNvSpPr txBox="1"/>
          <p:nvPr/>
        </p:nvSpPr>
        <p:spPr>
          <a:xfrm>
            <a:off x="2869915" y="708918"/>
            <a:ext cx="6832314" cy="584775"/>
          </a:xfrm>
          <a:prstGeom prst="rect">
            <a:avLst/>
          </a:prstGeom>
          <a:noFill/>
        </p:spPr>
        <p:txBody>
          <a:bodyPr wrap="square" rtlCol="0">
            <a:spAutoFit/>
          </a:bodyPr>
          <a:lstStyle/>
          <a:p>
            <a:r>
              <a:rPr lang="en-GB" sz="3200" b="1" dirty="0"/>
              <a:t>ERSA Whole School Audit </a:t>
            </a:r>
          </a:p>
        </p:txBody>
      </p:sp>
      <p:sp>
        <p:nvSpPr>
          <p:cNvPr id="3" name="TextBox 2">
            <a:extLst>
              <a:ext uri="{FF2B5EF4-FFF2-40B4-BE49-F238E27FC236}">
                <a16:creationId xmlns:a16="http://schemas.microsoft.com/office/drawing/2014/main" id="{8FB56462-5D1F-47F8-A720-D9B3B8C04D0F}"/>
              </a:ext>
            </a:extLst>
          </p:cNvPr>
          <p:cNvSpPr txBox="1"/>
          <p:nvPr/>
        </p:nvSpPr>
        <p:spPr>
          <a:xfrm>
            <a:off x="2679843" y="1777429"/>
            <a:ext cx="6832314" cy="5632311"/>
          </a:xfrm>
          <a:prstGeom prst="rect">
            <a:avLst/>
          </a:prstGeom>
          <a:noFill/>
        </p:spPr>
        <p:txBody>
          <a:bodyPr wrap="square" rtlCol="0">
            <a:spAutoFit/>
          </a:bodyPr>
          <a:lstStyle/>
          <a:p>
            <a:pPr marL="285750" indent="-285750">
              <a:buFont typeface="Arial" panose="020B0604020202020204" pitchFamily="34" charset="0"/>
              <a:buChar char="•"/>
            </a:pPr>
            <a:r>
              <a:rPr lang="en-GB" sz="1600" dirty="0"/>
              <a:t>The audit tool is for senior members of staff to use to help contribute to looking at how ERSA is responded to in schools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The tool provides schools with the opportunity to review their responses to ERSA and mental health support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Identifies trusted adults within school to further support young people </a:t>
            </a:r>
          </a:p>
          <a:p>
            <a:endParaRPr lang="en-GB" sz="1600" dirty="0"/>
          </a:p>
          <a:p>
            <a:pPr marL="285750" indent="-285750">
              <a:buFont typeface="Arial" panose="020B0604020202020204" pitchFamily="34" charset="0"/>
              <a:buChar char="•"/>
            </a:pPr>
            <a:r>
              <a:rPr lang="en-GB" sz="1600" dirty="0"/>
              <a:t>Key staff who identify attendance patterns/class teachers identifying absence/early signs of anxiety or mental health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internal interventions are offered?</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Internal pathway for providing support to young people presenting with ERSA and who and when escalates this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Allows schools to consider their culture, ethos, systems, polices and practice which all contribute to how ERSA is responded to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880465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graphicFrame>
        <p:nvGraphicFramePr>
          <p:cNvPr id="173" name="Google Shape;173;p21"/>
          <p:cNvGraphicFramePr/>
          <p:nvPr/>
        </p:nvGraphicFramePr>
        <p:xfrm>
          <a:off x="7630892" y="2623202"/>
          <a:ext cx="2769658" cy="3919415"/>
        </p:xfrm>
        <a:graphic>
          <a:graphicData uri="http://schemas.openxmlformats.org/presentationml/2006/ole">
            <mc:AlternateContent xmlns:mc="http://schemas.openxmlformats.org/markup-compatibility/2006">
              <mc:Choice xmlns:v="urn:schemas-microsoft-com:vml" Requires="v">
                <p:oleObj spid="_x0000_s3083" r:id="rId4" imgW="2769658" imgH="3919415" progId="AcroExch.Document.DC">
                  <p:embed/>
                </p:oleObj>
              </mc:Choice>
              <mc:Fallback>
                <p:oleObj r:id="rId4" imgW="2769658" imgH="3919415" progId="AcroExch.Document.DC">
                  <p:embed/>
                  <p:pic>
                    <p:nvPicPr>
                      <p:cNvPr id="173" name="Google Shape;173;p21"/>
                      <p:cNvPicPr preferRelativeResize="0"/>
                      <p:nvPr/>
                    </p:nvPicPr>
                    <p:blipFill rotWithShape="1">
                      <a:blip r:embed="rId5">
                        <a:alphaModFix/>
                      </a:blip>
                      <a:srcRect/>
                      <a:stretch/>
                    </p:blipFill>
                    <p:spPr>
                      <a:xfrm>
                        <a:off x="7630892" y="2623202"/>
                        <a:ext cx="2769658" cy="3919415"/>
                      </a:xfrm>
                      <a:prstGeom prst="rect">
                        <a:avLst/>
                      </a:prstGeom>
                      <a:noFill/>
                      <a:ln w="9525" cap="flat" cmpd="sng">
                        <a:solidFill>
                          <a:schemeClr val="dk1"/>
                        </a:solidFill>
                        <a:prstDash val="solid"/>
                        <a:round/>
                        <a:headEnd type="none" w="sm" len="sm"/>
                        <a:tailEnd type="none" w="sm" len="sm"/>
                      </a:ln>
                    </p:spPr>
                  </p:pic>
                </p:oleObj>
              </mc:Fallback>
            </mc:AlternateContent>
          </a:graphicData>
        </a:graphic>
      </p:graphicFrame>
      <p:sp>
        <p:nvSpPr>
          <p:cNvPr id="174" name="Google Shape;174;p21"/>
          <p:cNvSpPr txBox="1">
            <a:spLocks noGrp="1"/>
          </p:cNvSpPr>
          <p:nvPr>
            <p:ph type="title" idx="4294967295"/>
          </p:nvPr>
        </p:nvSpPr>
        <p:spPr>
          <a:xfrm>
            <a:off x="2170950" y="274638"/>
            <a:ext cx="8229600" cy="1143000"/>
          </a:xfrm>
          <a:prstGeom prst="rect">
            <a:avLst/>
          </a:prstGeom>
          <a:noFill/>
          <a:ln>
            <a:noFill/>
          </a:ln>
        </p:spPr>
        <p:txBody>
          <a:bodyPr spcFirstLastPara="1" vert="horz" wrap="square" lIns="91425" tIns="45700" rIns="91425" bIns="45700" rtlCol="0" anchor="ctr" anchorCtr="0">
            <a:normAutofit fontScale="90000"/>
          </a:bodyPr>
          <a:lstStyle/>
          <a:p>
            <a:pPr>
              <a:spcBef>
                <a:spcPts val="0"/>
              </a:spcBef>
              <a:buClr>
                <a:schemeClr val="dk1"/>
              </a:buClr>
              <a:buSzPct val="100000"/>
            </a:pPr>
            <a:r>
              <a:rPr lang="en-IE" dirty="0"/>
              <a:t>Using the ERSA Profile of Risk and Resilience</a:t>
            </a:r>
            <a:endParaRPr dirty="0"/>
          </a:p>
        </p:txBody>
      </p:sp>
      <p:graphicFrame>
        <p:nvGraphicFramePr>
          <p:cNvPr id="175" name="Google Shape;175;p21"/>
          <p:cNvGraphicFramePr/>
          <p:nvPr/>
        </p:nvGraphicFramePr>
        <p:xfrm>
          <a:off x="5646208" y="1112838"/>
          <a:ext cx="2566459" cy="3631862"/>
        </p:xfrm>
        <a:graphic>
          <a:graphicData uri="http://schemas.openxmlformats.org/presentationml/2006/ole">
            <mc:AlternateContent xmlns:mc="http://schemas.openxmlformats.org/markup-compatibility/2006">
              <mc:Choice xmlns:v="urn:schemas-microsoft-com:vml" Requires="v">
                <p:oleObj spid="_x0000_s3084" r:id="rId6" imgW="2566459" imgH="3631862" progId="AcroExch.Document.DC">
                  <p:embed/>
                </p:oleObj>
              </mc:Choice>
              <mc:Fallback>
                <p:oleObj r:id="rId6" imgW="2566459" imgH="3631862" progId="AcroExch.Document.DC">
                  <p:embed/>
                  <p:pic>
                    <p:nvPicPr>
                      <p:cNvPr id="175" name="Google Shape;175;p21"/>
                      <p:cNvPicPr preferRelativeResize="0"/>
                      <p:nvPr/>
                    </p:nvPicPr>
                    <p:blipFill rotWithShape="1">
                      <a:blip r:embed="rId7">
                        <a:alphaModFix/>
                      </a:blip>
                      <a:srcRect/>
                      <a:stretch/>
                    </p:blipFill>
                    <p:spPr>
                      <a:xfrm>
                        <a:off x="5646208" y="1112838"/>
                        <a:ext cx="2566459" cy="3631862"/>
                      </a:xfrm>
                      <a:prstGeom prst="rect">
                        <a:avLst/>
                      </a:prstGeom>
                      <a:noFill/>
                      <a:ln w="9525" cap="flat" cmpd="sng">
                        <a:solidFill>
                          <a:schemeClr val="dk1"/>
                        </a:solidFill>
                        <a:prstDash val="solid"/>
                        <a:round/>
                        <a:headEnd type="none" w="sm" len="sm"/>
                        <a:tailEnd type="none" w="sm" len="sm"/>
                      </a:ln>
                    </p:spPr>
                  </p:pic>
                </p:oleObj>
              </mc:Fallback>
            </mc:AlternateContent>
          </a:graphicData>
        </a:graphic>
      </p:graphicFrame>
      <p:graphicFrame>
        <p:nvGraphicFramePr>
          <p:cNvPr id="176" name="Google Shape;176;p21"/>
          <p:cNvGraphicFramePr/>
          <p:nvPr/>
        </p:nvGraphicFramePr>
        <p:xfrm>
          <a:off x="2171700" y="1587501"/>
          <a:ext cx="2909888" cy="4119563"/>
        </p:xfrm>
        <a:graphic>
          <a:graphicData uri="http://schemas.openxmlformats.org/presentationml/2006/ole">
            <mc:AlternateContent xmlns:mc="http://schemas.openxmlformats.org/markup-compatibility/2006">
              <mc:Choice xmlns:v="urn:schemas-microsoft-com:vml" Requires="v">
                <p:oleObj spid="_x0000_s3085" r:id="rId8" imgW="2909888" imgH="4119563" progId="AcroExch.Document.DC">
                  <p:embed/>
                </p:oleObj>
              </mc:Choice>
              <mc:Fallback>
                <p:oleObj r:id="rId8" imgW="2909888" imgH="4119563" progId="AcroExch.Document.DC">
                  <p:embed/>
                  <p:pic>
                    <p:nvPicPr>
                      <p:cNvPr id="176" name="Google Shape;176;p21"/>
                      <p:cNvPicPr preferRelativeResize="0"/>
                      <p:nvPr/>
                    </p:nvPicPr>
                    <p:blipFill rotWithShape="1">
                      <a:blip r:embed="rId9">
                        <a:alphaModFix/>
                      </a:blip>
                      <a:srcRect/>
                      <a:stretch/>
                    </p:blipFill>
                    <p:spPr>
                      <a:xfrm>
                        <a:off x="2171700" y="1587501"/>
                        <a:ext cx="2909888" cy="4119563"/>
                      </a:xfrm>
                      <a:prstGeom prst="rect">
                        <a:avLst/>
                      </a:prstGeom>
                      <a:noFill/>
                      <a:ln w="9525" cap="flat" cmpd="sng">
                        <a:solidFill>
                          <a:schemeClr val="dk1"/>
                        </a:solidFill>
                        <a:prstDash val="solid"/>
                        <a:round/>
                        <a:headEnd type="none" w="sm" len="sm"/>
                        <a:tailEnd type="none" w="sm" len="sm"/>
                      </a:ln>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10F63C-CD65-4955-9FE9-470055C25F4A}"/>
              </a:ext>
            </a:extLst>
          </p:cNvPr>
          <p:cNvSpPr txBox="1"/>
          <p:nvPr/>
        </p:nvSpPr>
        <p:spPr>
          <a:xfrm>
            <a:off x="2797996" y="503435"/>
            <a:ext cx="7356296" cy="584775"/>
          </a:xfrm>
          <a:prstGeom prst="rect">
            <a:avLst/>
          </a:prstGeom>
          <a:noFill/>
        </p:spPr>
        <p:txBody>
          <a:bodyPr wrap="square" rtlCol="0">
            <a:spAutoFit/>
          </a:bodyPr>
          <a:lstStyle/>
          <a:p>
            <a:r>
              <a:rPr lang="en-IE" sz="3200" b="1" dirty="0"/>
              <a:t>ERSA Profile of Risk and Resilience</a:t>
            </a:r>
            <a:endParaRPr lang="en-GB" sz="3200" b="1" dirty="0"/>
          </a:p>
        </p:txBody>
      </p:sp>
      <p:sp>
        <p:nvSpPr>
          <p:cNvPr id="4" name="TextBox 3">
            <a:extLst>
              <a:ext uri="{FF2B5EF4-FFF2-40B4-BE49-F238E27FC236}">
                <a16:creationId xmlns:a16="http://schemas.microsoft.com/office/drawing/2014/main" id="{57C1C488-7F68-4AEE-9FF6-441BAD379E60}"/>
              </a:ext>
            </a:extLst>
          </p:cNvPr>
          <p:cNvSpPr txBox="1"/>
          <p:nvPr/>
        </p:nvSpPr>
        <p:spPr>
          <a:xfrm>
            <a:off x="2325385" y="1551399"/>
            <a:ext cx="7633699" cy="4524315"/>
          </a:xfrm>
          <a:prstGeom prst="rect">
            <a:avLst/>
          </a:prstGeom>
          <a:noFill/>
        </p:spPr>
        <p:txBody>
          <a:bodyPr wrap="square" rtlCol="0">
            <a:spAutoFit/>
          </a:bodyPr>
          <a:lstStyle/>
          <a:p>
            <a:pPr marL="285750" indent="-285750">
              <a:buFont typeface="Arial" panose="020B0604020202020204" pitchFamily="34" charset="0"/>
              <a:buChar char="•"/>
            </a:pPr>
            <a:r>
              <a:rPr lang="en-GB" sz="1600" dirty="0"/>
              <a:t>This tool is for all professionals to use to help identify the risk and resiliency factors that may be contributing to ERSA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Provides a simple check list that prompts professionals to ask the right questions (for example, there may be something that has happened inside/outside school that nobody is aware of (not even the parents) which is causing the young person to avoid attending school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Good practice is for the tool to be completed by the school, the pupil, the parent and key professionals involved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Whilst generally schools would lead on completing the tool, there is no reason that other professionals involved cannot use or suggest completing the tool e.g. Education Welfare Officer, Early Help Services, Educational Psychologists, Wellbeing Practitioners, Social Workers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As ERSA can be complex and have a number of contributing factors, the risk and resilience profile allows the opportunity to unpick the route cause </a:t>
            </a:r>
          </a:p>
        </p:txBody>
      </p:sp>
    </p:spTree>
    <p:extLst>
      <p:ext uri="{BB962C8B-B14F-4D97-AF65-F5344CB8AC3E}">
        <p14:creationId xmlns:p14="http://schemas.microsoft.com/office/powerpoint/2010/main" val="3626432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2"/>
          <p:cNvSpPr txBox="1">
            <a:spLocks noGrp="1"/>
          </p:cNvSpPr>
          <p:nvPr>
            <p:ph type="title" idx="4294967295"/>
          </p:nvPr>
        </p:nvSpPr>
        <p:spPr>
          <a:xfrm>
            <a:off x="2170950" y="274638"/>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1"/>
              </a:buClr>
              <a:buSzPts val="4400"/>
            </a:pPr>
            <a:r>
              <a:rPr lang="en-IE"/>
              <a:t>Using the ERSA Support Plan</a:t>
            </a:r>
            <a:endParaRPr/>
          </a:p>
        </p:txBody>
      </p:sp>
      <p:graphicFrame>
        <p:nvGraphicFramePr>
          <p:cNvPr id="183" name="Google Shape;183;p22"/>
          <p:cNvGraphicFramePr/>
          <p:nvPr/>
        </p:nvGraphicFramePr>
        <p:xfrm>
          <a:off x="2170950" y="1265238"/>
          <a:ext cx="3617270" cy="5118893"/>
        </p:xfrm>
        <a:graphic>
          <a:graphicData uri="http://schemas.openxmlformats.org/presentationml/2006/ole">
            <mc:AlternateContent xmlns:mc="http://schemas.openxmlformats.org/markup-compatibility/2006">
              <mc:Choice xmlns:v="urn:schemas-microsoft-com:vml" Requires="v">
                <p:oleObj spid="_x0000_s4104" r:id="rId4" imgW="3617270" imgH="5118893" progId="AcroExch.Document.DC">
                  <p:embed/>
                </p:oleObj>
              </mc:Choice>
              <mc:Fallback>
                <p:oleObj r:id="rId4" imgW="3617270" imgH="5118893" progId="AcroExch.Document.DC">
                  <p:embed/>
                  <p:pic>
                    <p:nvPicPr>
                      <p:cNvPr id="183" name="Google Shape;183;p22"/>
                      <p:cNvPicPr preferRelativeResize="0"/>
                      <p:nvPr/>
                    </p:nvPicPr>
                    <p:blipFill rotWithShape="1">
                      <a:blip r:embed="rId5">
                        <a:alphaModFix/>
                      </a:blip>
                      <a:srcRect/>
                      <a:stretch/>
                    </p:blipFill>
                    <p:spPr>
                      <a:xfrm>
                        <a:off x="2170950" y="1265238"/>
                        <a:ext cx="3617270" cy="5118893"/>
                      </a:xfrm>
                      <a:prstGeom prst="rect">
                        <a:avLst/>
                      </a:prstGeom>
                      <a:noFill/>
                      <a:ln w="9525" cap="flat" cmpd="sng">
                        <a:solidFill>
                          <a:schemeClr val="dk1"/>
                        </a:solidFill>
                        <a:prstDash val="solid"/>
                        <a:round/>
                        <a:headEnd type="none" w="sm" len="sm"/>
                        <a:tailEnd type="none" w="sm" len="sm"/>
                      </a:ln>
                    </p:spPr>
                  </p:pic>
                </p:oleObj>
              </mc:Fallback>
            </mc:AlternateContent>
          </a:graphicData>
        </a:graphic>
      </p:graphicFrame>
      <p:graphicFrame>
        <p:nvGraphicFramePr>
          <p:cNvPr id="184" name="Google Shape;184;p22"/>
          <p:cNvGraphicFramePr/>
          <p:nvPr/>
        </p:nvGraphicFramePr>
        <p:xfrm>
          <a:off x="6271550" y="1240926"/>
          <a:ext cx="3634450" cy="5143205"/>
        </p:xfrm>
        <a:graphic>
          <a:graphicData uri="http://schemas.openxmlformats.org/presentationml/2006/ole">
            <mc:AlternateContent xmlns:mc="http://schemas.openxmlformats.org/markup-compatibility/2006">
              <mc:Choice xmlns:v="urn:schemas-microsoft-com:vml" Requires="v">
                <p:oleObj spid="_x0000_s4105" r:id="rId6" imgW="3634450" imgH="5143205" progId="AcroExch.Document.DC">
                  <p:embed/>
                </p:oleObj>
              </mc:Choice>
              <mc:Fallback>
                <p:oleObj r:id="rId6" imgW="3634450" imgH="5143205" progId="AcroExch.Document.DC">
                  <p:embed/>
                  <p:pic>
                    <p:nvPicPr>
                      <p:cNvPr id="184" name="Google Shape;184;p22"/>
                      <p:cNvPicPr preferRelativeResize="0"/>
                      <p:nvPr/>
                    </p:nvPicPr>
                    <p:blipFill rotWithShape="1">
                      <a:blip r:embed="rId7">
                        <a:alphaModFix/>
                      </a:blip>
                      <a:srcRect/>
                      <a:stretch/>
                    </p:blipFill>
                    <p:spPr>
                      <a:xfrm>
                        <a:off x="6271550" y="1240926"/>
                        <a:ext cx="3634450" cy="5143205"/>
                      </a:xfrm>
                      <a:prstGeom prst="rect">
                        <a:avLst/>
                      </a:prstGeom>
                      <a:noFill/>
                      <a:ln w="9525" cap="flat" cmpd="sng">
                        <a:solidFill>
                          <a:schemeClr val="dk1"/>
                        </a:solidFill>
                        <a:prstDash val="solid"/>
                        <a:round/>
                        <a:headEnd type="none" w="sm" len="sm"/>
                        <a:tailEnd type="none" w="sm" len="sm"/>
                      </a:ln>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FC21DC-1995-4693-A8E8-BED571A50D9B}"/>
              </a:ext>
            </a:extLst>
          </p:cNvPr>
          <p:cNvSpPr txBox="1"/>
          <p:nvPr/>
        </p:nvSpPr>
        <p:spPr>
          <a:xfrm>
            <a:off x="2869916" y="678095"/>
            <a:ext cx="6596009" cy="584775"/>
          </a:xfrm>
          <a:prstGeom prst="rect">
            <a:avLst/>
          </a:prstGeom>
          <a:noFill/>
        </p:spPr>
        <p:txBody>
          <a:bodyPr wrap="square" rtlCol="0">
            <a:spAutoFit/>
          </a:bodyPr>
          <a:lstStyle/>
          <a:p>
            <a:r>
              <a:rPr lang="en-GB" sz="3200" b="1" dirty="0">
                <a:latin typeface="Calibri" panose="020F0502020204030204" pitchFamily="34" charset="0"/>
                <a:cs typeface="Calibri" panose="020F0502020204030204" pitchFamily="34" charset="0"/>
              </a:rPr>
              <a:t>ERSA webinar</a:t>
            </a:r>
          </a:p>
        </p:txBody>
      </p:sp>
      <p:sp>
        <p:nvSpPr>
          <p:cNvPr id="3" name="TextBox 2">
            <a:extLst>
              <a:ext uri="{FF2B5EF4-FFF2-40B4-BE49-F238E27FC236}">
                <a16:creationId xmlns:a16="http://schemas.microsoft.com/office/drawing/2014/main" id="{B2582F39-65B7-4DF7-B2BB-767F37252F65}"/>
              </a:ext>
            </a:extLst>
          </p:cNvPr>
          <p:cNvSpPr txBox="1"/>
          <p:nvPr/>
        </p:nvSpPr>
        <p:spPr>
          <a:xfrm>
            <a:off x="2186683" y="1536174"/>
            <a:ext cx="7962472" cy="3785652"/>
          </a:xfrm>
          <a:prstGeom prst="rect">
            <a:avLst/>
          </a:prstGeom>
          <a:noFill/>
        </p:spPr>
        <p:txBody>
          <a:bodyPr wrap="square" rtlCol="0">
            <a:spAutoFit/>
          </a:bodyPr>
          <a:lstStyle/>
          <a:p>
            <a:pPr marL="285750" indent="-285750">
              <a:buFont typeface="Arial" panose="020B0604020202020204" pitchFamily="34" charset="0"/>
              <a:buChar char="•"/>
            </a:pPr>
            <a:r>
              <a:rPr lang="en-GB" sz="2000" dirty="0"/>
              <a:t>A webinar has been developed by Educational Psychology and Well-Being Service</a:t>
            </a:r>
          </a:p>
          <a:p>
            <a:pPr marL="285750" indent="-285750">
              <a:buFont typeface="Arial" panose="020B0604020202020204" pitchFamily="34" charset="0"/>
              <a:buChar char="•"/>
            </a:pPr>
            <a:r>
              <a:rPr lang="en-GB" sz="2000" dirty="0"/>
              <a:t>The webinar also provides a step by step guide of how to implement the tools and guidance that have been developed by the working party </a:t>
            </a:r>
          </a:p>
          <a:p>
            <a:pPr marL="285750" indent="-285750">
              <a:buFont typeface="Arial" panose="020B0604020202020204" pitchFamily="34" charset="0"/>
              <a:buChar char="•"/>
            </a:pPr>
            <a:r>
              <a:rPr lang="en-GB" sz="2000" dirty="0"/>
              <a:t>The webinar includes an in depth guide to supporting children presenting with ERSA</a:t>
            </a:r>
          </a:p>
          <a:p>
            <a:pPr marL="285750" indent="-285750">
              <a:buFont typeface="Arial" panose="020B0604020202020204" pitchFamily="34" charset="0"/>
              <a:buChar char="•"/>
            </a:pPr>
            <a:r>
              <a:rPr lang="en-GB" sz="2000" dirty="0"/>
              <a:t>There are also additional tools and school based strategies included in the webinar which have not been covered today</a:t>
            </a:r>
          </a:p>
          <a:p>
            <a:pPr marL="285750" indent="-285750">
              <a:buFont typeface="Arial" panose="020B0604020202020204" pitchFamily="34" charset="0"/>
              <a:buChar char="•"/>
            </a:pPr>
            <a:r>
              <a:rPr lang="en-GB" sz="2000" dirty="0"/>
              <a:t>You can contact your Education Welfare Officer, link Educational Psychologist, Well-Being Practitioner or myself for further information or support</a:t>
            </a:r>
          </a:p>
          <a:p>
            <a:pPr marL="285750" indent="-285750">
              <a:buFont typeface="Arial" panose="020B0604020202020204" pitchFamily="34" charset="0"/>
              <a:buChar char="•"/>
            </a:pPr>
            <a:r>
              <a:rPr lang="en-GB" sz="2000" dirty="0"/>
              <a:t>We will be fully launching the ERSA toolkit to schools in September 2021</a:t>
            </a:r>
          </a:p>
        </p:txBody>
      </p:sp>
      <p:sp>
        <p:nvSpPr>
          <p:cNvPr id="4" name="TextBox 3">
            <a:extLst>
              <a:ext uri="{FF2B5EF4-FFF2-40B4-BE49-F238E27FC236}">
                <a16:creationId xmlns:a16="http://schemas.microsoft.com/office/drawing/2014/main" id="{67D5A820-AE3C-44BD-96ED-CE1C2BE05966}"/>
              </a:ext>
            </a:extLst>
          </p:cNvPr>
          <p:cNvSpPr txBox="1"/>
          <p:nvPr/>
        </p:nvSpPr>
        <p:spPr>
          <a:xfrm>
            <a:off x="2407578" y="5937380"/>
            <a:ext cx="7376845" cy="830997"/>
          </a:xfrm>
          <a:prstGeom prst="rect">
            <a:avLst/>
          </a:prstGeom>
          <a:noFill/>
        </p:spPr>
        <p:txBody>
          <a:bodyPr wrap="square" rtlCol="0">
            <a:spAutoFit/>
          </a:bodyPr>
          <a:lstStyle/>
          <a:p>
            <a:r>
              <a:rPr lang="en-GB" sz="2400" dirty="0">
                <a:hlinkClick r:id="rId3"/>
              </a:rPr>
              <a:t>https://drive.google.com/file/d/1du3SRu6_MYuSRd5Tj6YcyQWffNGSQOKa/view?usp=sharing</a:t>
            </a:r>
            <a:endParaRPr lang="en-GB" sz="2400" dirty="0"/>
          </a:p>
        </p:txBody>
      </p:sp>
    </p:spTree>
    <p:extLst>
      <p:ext uri="{BB962C8B-B14F-4D97-AF65-F5344CB8AC3E}">
        <p14:creationId xmlns:p14="http://schemas.microsoft.com/office/powerpoint/2010/main" val="3538257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461E54-817F-48DD-961A-693E4586C1A3}"/>
              </a:ext>
            </a:extLst>
          </p:cNvPr>
          <p:cNvSpPr txBox="1"/>
          <p:nvPr/>
        </p:nvSpPr>
        <p:spPr>
          <a:xfrm>
            <a:off x="2684981" y="636999"/>
            <a:ext cx="7140539" cy="584775"/>
          </a:xfrm>
          <a:prstGeom prst="rect">
            <a:avLst/>
          </a:prstGeom>
          <a:noFill/>
        </p:spPr>
        <p:txBody>
          <a:bodyPr wrap="square" rtlCol="0">
            <a:spAutoFit/>
          </a:bodyPr>
          <a:lstStyle/>
          <a:p>
            <a:pPr lvl="0">
              <a:buClr>
                <a:schemeClr val="lt1"/>
              </a:buClr>
              <a:buSzPts val="2000"/>
            </a:pPr>
            <a:r>
              <a:rPr lang="en-GB" sz="3200" b="1" dirty="0"/>
              <a:t>Thank you for listening! </a:t>
            </a:r>
          </a:p>
        </p:txBody>
      </p:sp>
      <p:sp>
        <p:nvSpPr>
          <p:cNvPr id="4" name="TextBox 3">
            <a:extLst>
              <a:ext uri="{FF2B5EF4-FFF2-40B4-BE49-F238E27FC236}">
                <a16:creationId xmlns:a16="http://schemas.microsoft.com/office/drawing/2014/main" id="{5CA744F1-9440-4608-AB7D-3076E41A6CF6}"/>
              </a:ext>
            </a:extLst>
          </p:cNvPr>
          <p:cNvSpPr txBox="1"/>
          <p:nvPr/>
        </p:nvSpPr>
        <p:spPr>
          <a:xfrm>
            <a:off x="2684981" y="1818526"/>
            <a:ext cx="6981289" cy="3046988"/>
          </a:xfrm>
          <a:prstGeom prst="rect">
            <a:avLst/>
          </a:prstGeom>
          <a:noFill/>
        </p:spPr>
        <p:txBody>
          <a:bodyPr wrap="square" rtlCol="0">
            <a:spAutoFit/>
          </a:bodyPr>
          <a:lstStyle/>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Thank you for listening, any questions are welcome! </a:t>
            </a:r>
          </a:p>
        </p:txBody>
      </p:sp>
    </p:spTree>
    <p:extLst>
      <p:ext uri="{BB962C8B-B14F-4D97-AF65-F5344CB8AC3E}">
        <p14:creationId xmlns:p14="http://schemas.microsoft.com/office/powerpoint/2010/main" val="3057175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EC181-3E0C-463E-88E8-0F59FD495F80}"/>
              </a:ext>
            </a:extLst>
          </p:cNvPr>
          <p:cNvSpPr>
            <a:spLocks noGrp="1"/>
          </p:cNvSpPr>
          <p:nvPr>
            <p:ph type="title"/>
          </p:nvPr>
        </p:nvSpPr>
        <p:spPr/>
        <p:txBody>
          <a:bodyPr/>
          <a:lstStyle/>
          <a:p>
            <a:r>
              <a:rPr lang="en-GB" dirty="0"/>
              <a:t>Break – Breakout rooms</a:t>
            </a:r>
          </a:p>
        </p:txBody>
      </p:sp>
      <p:sp>
        <p:nvSpPr>
          <p:cNvPr id="3" name="Content Placeholder 2">
            <a:extLst>
              <a:ext uri="{FF2B5EF4-FFF2-40B4-BE49-F238E27FC236}">
                <a16:creationId xmlns:a16="http://schemas.microsoft.com/office/drawing/2014/main" id="{89C13D9F-6C01-4751-A15F-578C32CB7E3E}"/>
              </a:ext>
            </a:extLst>
          </p:cNvPr>
          <p:cNvSpPr>
            <a:spLocks noGrp="1"/>
          </p:cNvSpPr>
          <p:nvPr>
            <p:ph idx="1"/>
          </p:nvPr>
        </p:nvSpPr>
        <p:spPr/>
        <p:txBody>
          <a:bodyPr/>
          <a:lstStyle/>
          <a:p>
            <a:r>
              <a:rPr lang="en-GB" b="1" dirty="0">
                <a:ea typeface="Calibri" panose="020F0502020204030204" pitchFamily="34" charset="0"/>
                <a:cs typeface="Times New Roman" panose="02020603050405020304" pitchFamily="18" charset="0"/>
              </a:rPr>
              <a:t>D</a:t>
            </a:r>
            <a:r>
              <a:rPr lang="en-GB" sz="2800" b="1" dirty="0">
                <a:effectLst/>
                <a:ea typeface="Calibri" panose="020F0502020204030204" pitchFamily="34" charset="0"/>
                <a:cs typeface="Times New Roman" panose="02020603050405020304" pitchFamily="18" charset="0"/>
              </a:rPr>
              <a:t>iscussion of ERSA application.		</a:t>
            </a:r>
          </a:p>
          <a:p>
            <a:r>
              <a:rPr lang="en-GB" sz="2800" b="1" dirty="0">
                <a:effectLst/>
                <a:ea typeface="Calibri" panose="020F0502020204030204" pitchFamily="34" charset="0"/>
                <a:cs typeface="Times New Roman" panose="02020603050405020304" pitchFamily="18" charset="0"/>
              </a:rPr>
              <a:t>ERSA application strategy</a:t>
            </a:r>
            <a:r>
              <a:rPr lang="en-GB" sz="2800" b="1" dirty="0">
                <a:ea typeface="Calibri" panose="020F0502020204030204" pitchFamily="34" charset="0"/>
                <a:cs typeface="Times New Roman" panose="02020603050405020304" pitchFamily="18" charset="0"/>
              </a:rPr>
              <a:t> </a:t>
            </a:r>
            <a:r>
              <a:rPr lang="en-GB" sz="2800" b="1" dirty="0">
                <a:effectLst/>
                <a:ea typeface="Calibri" panose="020F0502020204030204" pitchFamily="34" charset="0"/>
                <a:cs typeface="Times New Roman" panose="02020603050405020304" pitchFamily="18" charset="0"/>
              </a:rPr>
              <a:t>Individual Setting.</a:t>
            </a:r>
          </a:p>
          <a:p>
            <a:r>
              <a:rPr lang="en-GB" b="1" dirty="0">
                <a:ea typeface="Calibri" panose="020F0502020204030204" pitchFamily="34" charset="0"/>
                <a:cs typeface="Times New Roman" panose="02020603050405020304" pitchFamily="18" charset="0"/>
              </a:rPr>
              <a:t>Domestic Abuse – impact in school and support in place?</a:t>
            </a:r>
            <a:endParaRPr lang="en-GB" sz="2800" b="1" dirty="0">
              <a:effectLst/>
              <a:ea typeface="Calibri" panose="020F050202020403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A8FE0B3B-E54A-41F9-A664-DF57714658EE}"/>
              </a:ext>
            </a:extLst>
          </p:cNvPr>
          <p:cNvPicPr>
            <a:picLocks noChangeAspect="1"/>
          </p:cNvPicPr>
          <p:nvPr/>
        </p:nvPicPr>
        <p:blipFill>
          <a:blip r:embed="rId3"/>
          <a:stretch>
            <a:fillRect/>
          </a:stretch>
        </p:blipFill>
        <p:spPr>
          <a:xfrm>
            <a:off x="6531428" y="3681342"/>
            <a:ext cx="4951639" cy="2630558"/>
          </a:xfrm>
          <a:prstGeom prst="rect">
            <a:avLst/>
          </a:prstGeom>
        </p:spPr>
      </p:pic>
    </p:spTree>
    <p:extLst>
      <p:ext uri="{BB962C8B-B14F-4D97-AF65-F5344CB8AC3E}">
        <p14:creationId xmlns:p14="http://schemas.microsoft.com/office/powerpoint/2010/main" val="3053012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718AD-017D-45B7-94EE-95D6DB134EB3}"/>
              </a:ext>
            </a:extLst>
          </p:cNvPr>
          <p:cNvSpPr>
            <a:spLocks noGrp="1"/>
          </p:cNvSpPr>
          <p:nvPr>
            <p:ph type="title"/>
          </p:nvPr>
        </p:nvSpPr>
        <p:spPr>
          <a:xfrm>
            <a:off x="838200" y="365126"/>
            <a:ext cx="4133850" cy="1049338"/>
          </a:xfrm>
        </p:spPr>
        <p:txBody>
          <a:bodyPr/>
          <a:lstStyle/>
          <a:p>
            <a:r>
              <a:rPr lang="en-GB" sz="4400" b="1" dirty="0">
                <a:effectLst/>
                <a:ea typeface="Calibri" panose="020F0502020204030204" pitchFamily="34" charset="0"/>
                <a:cs typeface="Times New Roman" panose="02020603050405020304" pitchFamily="18" charset="0"/>
              </a:rPr>
              <a:t>Welcome Back</a:t>
            </a:r>
            <a:endParaRPr lang="en-GB" dirty="0"/>
          </a:p>
        </p:txBody>
      </p:sp>
      <p:sp>
        <p:nvSpPr>
          <p:cNvPr id="4" name="TextBox 3">
            <a:extLst>
              <a:ext uri="{FF2B5EF4-FFF2-40B4-BE49-F238E27FC236}">
                <a16:creationId xmlns:a16="http://schemas.microsoft.com/office/drawing/2014/main" id="{29C6F6C9-F232-48DB-A793-5A3753AC40B2}"/>
              </a:ext>
            </a:extLst>
          </p:cNvPr>
          <p:cNvSpPr txBox="1"/>
          <p:nvPr/>
        </p:nvSpPr>
        <p:spPr>
          <a:xfrm>
            <a:off x="2714625" y="6029325"/>
            <a:ext cx="8715375" cy="369332"/>
          </a:xfrm>
          <a:prstGeom prst="rect">
            <a:avLst/>
          </a:prstGeom>
          <a:noFill/>
        </p:spPr>
        <p:txBody>
          <a:bodyPr wrap="square" rtlCol="0">
            <a:spAutoFit/>
          </a:bodyPr>
          <a:lstStyle/>
          <a:p>
            <a:r>
              <a:rPr lang="en-GB" dirty="0"/>
              <a:t>DASH</a:t>
            </a:r>
          </a:p>
        </p:txBody>
      </p:sp>
    </p:spTree>
    <p:extLst>
      <p:ext uri="{BB962C8B-B14F-4D97-AF65-F5344CB8AC3E}">
        <p14:creationId xmlns:p14="http://schemas.microsoft.com/office/powerpoint/2010/main" val="2670255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87280" y="3861048"/>
            <a:ext cx="6480720" cy="2160240"/>
          </a:xfrm>
        </p:spPr>
        <p:txBody>
          <a:bodyPr/>
          <a:lstStyle/>
          <a:p>
            <a:pPr algn="ctr"/>
            <a:r>
              <a:rPr lang="en-GB" sz="6600" cap="none" dirty="0">
                <a:latin typeface="Century Gothic" panose="020B0502020202020204" pitchFamily="34" charset="0"/>
              </a:rPr>
              <a:t>Children and </a:t>
            </a:r>
            <a:r>
              <a:rPr lang="en-GB" sz="6000" cap="none" dirty="0">
                <a:latin typeface="Century Gothic" panose="020B0502020202020204" pitchFamily="34" charset="0"/>
              </a:rPr>
              <a:t>Domestic Abuse</a:t>
            </a:r>
            <a:endParaRPr lang="en-GB" sz="6600" cap="none" dirty="0">
              <a:latin typeface="Century Gothic" panose="020B0502020202020204" pitchFamily="34" charset="0"/>
            </a:endParaRPr>
          </a:p>
        </p:txBody>
      </p:sp>
      <p:pic>
        <p:nvPicPr>
          <p:cNvPr id="1026" name="Picture 2" descr="Image result for the dash chari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560" y="620689"/>
            <a:ext cx="3719550" cy="2013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8045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6960" y="332657"/>
            <a:ext cx="7520940" cy="4347821"/>
          </a:xfrm>
        </p:spPr>
        <p:txBody>
          <a:bodyPr>
            <a:normAutofit fontScale="92500" lnSpcReduction="20000"/>
          </a:bodyPr>
          <a:lstStyle/>
          <a:p>
            <a:pPr marL="0" indent="0" algn="ctr"/>
            <a:r>
              <a:rPr lang="en-GB" sz="2400" i="1" dirty="0">
                <a:latin typeface="Century Gothic" panose="020B0502020202020204" pitchFamily="34" charset="0"/>
              </a:rPr>
              <a:t>any incident or pattern of incidents of </a:t>
            </a:r>
            <a:r>
              <a:rPr lang="en-GB" sz="2400" i="1" dirty="0">
                <a:solidFill>
                  <a:schemeClr val="accent2"/>
                </a:solidFill>
                <a:latin typeface="Century Gothic" panose="020B0502020202020204" pitchFamily="34" charset="0"/>
              </a:rPr>
              <a:t>controlling</a:t>
            </a:r>
            <a:r>
              <a:rPr lang="en-GB" sz="2400" i="1" dirty="0">
                <a:latin typeface="Century Gothic" panose="020B0502020202020204" pitchFamily="34" charset="0"/>
              </a:rPr>
              <a:t>, </a:t>
            </a:r>
            <a:r>
              <a:rPr lang="en-GB" sz="2400" i="1" dirty="0">
                <a:solidFill>
                  <a:schemeClr val="accent2"/>
                </a:solidFill>
                <a:latin typeface="Century Gothic" panose="020B0502020202020204" pitchFamily="34" charset="0"/>
              </a:rPr>
              <a:t>coercive</a:t>
            </a:r>
            <a:r>
              <a:rPr lang="en-GB" sz="2400" i="1" dirty="0">
                <a:latin typeface="Century Gothic" panose="020B0502020202020204" pitchFamily="34" charset="0"/>
              </a:rPr>
              <a:t>, </a:t>
            </a:r>
            <a:r>
              <a:rPr lang="en-GB" sz="2400" i="1" dirty="0">
                <a:solidFill>
                  <a:schemeClr val="accent2"/>
                </a:solidFill>
                <a:latin typeface="Century Gothic" panose="020B0502020202020204" pitchFamily="34" charset="0"/>
              </a:rPr>
              <a:t>threatening</a:t>
            </a:r>
            <a:r>
              <a:rPr lang="en-GB" sz="2400" i="1" dirty="0">
                <a:latin typeface="Century Gothic" panose="020B0502020202020204" pitchFamily="34" charset="0"/>
              </a:rPr>
              <a:t> behaviour, violence or abuse between those aged </a:t>
            </a:r>
            <a:r>
              <a:rPr lang="en-GB" sz="2400" i="1" dirty="0">
                <a:solidFill>
                  <a:schemeClr val="accent2"/>
                </a:solidFill>
                <a:latin typeface="Century Gothic" panose="020B0502020202020204" pitchFamily="34" charset="0"/>
              </a:rPr>
              <a:t>16 or over </a:t>
            </a:r>
            <a:r>
              <a:rPr lang="en-GB" sz="2400" i="1" dirty="0">
                <a:latin typeface="Century Gothic" panose="020B0502020202020204" pitchFamily="34" charset="0"/>
              </a:rPr>
              <a:t>who are, or have been, </a:t>
            </a:r>
            <a:r>
              <a:rPr lang="en-GB" sz="2400" i="1" dirty="0">
                <a:solidFill>
                  <a:schemeClr val="accent2"/>
                </a:solidFill>
                <a:latin typeface="Century Gothic" panose="020B0502020202020204" pitchFamily="34" charset="0"/>
              </a:rPr>
              <a:t>intimate partners </a:t>
            </a:r>
            <a:r>
              <a:rPr lang="en-GB" sz="2400" i="1" dirty="0">
                <a:latin typeface="Century Gothic" panose="020B0502020202020204" pitchFamily="34" charset="0"/>
              </a:rPr>
              <a:t>or </a:t>
            </a:r>
            <a:r>
              <a:rPr lang="en-GB" sz="2400" i="1" dirty="0">
                <a:solidFill>
                  <a:schemeClr val="accent2"/>
                </a:solidFill>
                <a:latin typeface="Century Gothic" panose="020B0502020202020204" pitchFamily="34" charset="0"/>
              </a:rPr>
              <a:t>family members </a:t>
            </a:r>
            <a:r>
              <a:rPr lang="en-GB" sz="2400" i="1" dirty="0">
                <a:latin typeface="Century Gothic" panose="020B0502020202020204" pitchFamily="34" charset="0"/>
              </a:rPr>
              <a:t>regardless of </a:t>
            </a:r>
            <a:r>
              <a:rPr lang="en-GB" sz="2400" i="1" dirty="0">
                <a:solidFill>
                  <a:schemeClr val="accent2"/>
                </a:solidFill>
                <a:latin typeface="Century Gothic" panose="020B0502020202020204" pitchFamily="34" charset="0"/>
              </a:rPr>
              <a:t>gender</a:t>
            </a:r>
            <a:r>
              <a:rPr lang="en-GB" sz="2400" i="1" dirty="0">
                <a:latin typeface="Century Gothic" panose="020B0502020202020204" pitchFamily="34" charset="0"/>
              </a:rPr>
              <a:t> or </a:t>
            </a:r>
            <a:r>
              <a:rPr lang="en-GB" sz="2400" i="1" dirty="0">
                <a:solidFill>
                  <a:schemeClr val="accent2"/>
                </a:solidFill>
                <a:latin typeface="Century Gothic" panose="020B0502020202020204" pitchFamily="34" charset="0"/>
              </a:rPr>
              <a:t>sexuality</a:t>
            </a:r>
            <a:r>
              <a:rPr lang="en-GB" sz="2400" i="1" dirty="0">
                <a:latin typeface="Century Gothic" panose="020B0502020202020204" pitchFamily="34" charset="0"/>
              </a:rPr>
              <a:t>.</a:t>
            </a:r>
          </a:p>
          <a:p>
            <a:pPr marL="0" indent="0" algn="ctr"/>
            <a:endParaRPr lang="en-GB" sz="2000" dirty="0">
              <a:latin typeface="Century Gothic" panose="020B0502020202020204" pitchFamily="34" charset="0"/>
            </a:endParaRPr>
          </a:p>
          <a:p>
            <a:pPr marL="0" indent="0" algn="ctr"/>
            <a:r>
              <a:rPr lang="en-GB" sz="2000" dirty="0">
                <a:latin typeface="Century Gothic" panose="020B0502020202020204" pitchFamily="34" charset="0"/>
              </a:rPr>
              <a:t> The abuse can encompass, but is not limited to:</a:t>
            </a:r>
          </a:p>
          <a:p>
            <a:pPr marL="0" indent="0"/>
            <a:endParaRPr lang="en-GB" sz="2000" dirty="0">
              <a:latin typeface="Century Gothic" panose="020B0502020202020204" pitchFamily="34" charset="0"/>
            </a:endParaRPr>
          </a:p>
          <a:p>
            <a:pPr algn="ctr"/>
            <a:r>
              <a:rPr lang="en-GB" sz="2000" dirty="0">
                <a:latin typeface="Century Gothic" panose="020B0502020202020204" pitchFamily="34" charset="0"/>
              </a:rPr>
              <a:t>Psychological</a:t>
            </a:r>
          </a:p>
          <a:p>
            <a:pPr algn="ctr"/>
            <a:r>
              <a:rPr lang="en-GB" sz="2000" dirty="0">
                <a:latin typeface="Century Gothic" panose="020B0502020202020204" pitchFamily="34" charset="0"/>
              </a:rPr>
              <a:t>Physical</a:t>
            </a:r>
          </a:p>
          <a:p>
            <a:pPr algn="ctr"/>
            <a:r>
              <a:rPr lang="en-GB" sz="2000" dirty="0">
                <a:latin typeface="Century Gothic" panose="020B0502020202020204" pitchFamily="34" charset="0"/>
              </a:rPr>
              <a:t>Sexual</a:t>
            </a:r>
          </a:p>
          <a:p>
            <a:pPr algn="ctr"/>
            <a:r>
              <a:rPr lang="en-GB" sz="2000" dirty="0">
                <a:latin typeface="Century Gothic" panose="020B0502020202020204" pitchFamily="34" charset="0"/>
              </a:rPr>
              <a:t>Financial</a:t>
            </a:r>
          </a:p>
          <a:p>
            <a:pPr algn="ctr"/>
            <a:r>
              <a:rPr lang="en-GB" sz="2000" dirty="0">
                <a:latin typeface="Century Gothic" panose="020B0502020202020204" pitchFamily="34" charset="0"/>
              </a:rPr>
              <a:t>Emotional </a:t>
            </a:r>
          </a:p>
          <a:p>
            <a:pPr marL="0" indent="0"/>
            <a:endParaRPr lang="en-GB" dirty="0">
              <a:latin typeface="Century Gothic" panose="020B0502020202020204" pitchFamily="34" charset="0"/>
            </a:endParaRPr>
          </a:p>
          <a:p>
            <a:endParaRPr lang="en-GB" dirty="0"/>
          </a:p>
        </p:txBody>
      </p:sp>
      <p:sp>
        <p:nvSpPr>
          <p:cNvPr id="6" name="TextBox 5"/>
          <p:cNvSpPr txBox="1"/>
          <p:nvPr/>
        </p:nvSpPr>
        <p:spPr>
          <a:xfrm>
            <a:off x="5303912" y="5445224"/>
            <a:ext cx="4896544" cy="923330"/>
          </a:xfrm>
          <a:prstGeom prst="rect">
            <a:avLst/>
          </a:prstGeom>
          <a:noFill/>
          <a:ln>
            <a:noFill/>
          </a:ln>
        </p:spPr>
        <p:txBody>
          <a:bodyPr wrap="square" rtlCol="0">
            <a:spAutoFit/>
          </a:bodyPr>
          <a:lstStyle/>
          <a:p>
            <a:r>
              <a:rPr lang="en-GB" sz="5400" dirty="0">
                <a:solidFill>
                  <a:srgbClr val="FFFFFF"/>
                </a:solidFill>
                <a:latin typeface="Century Gothic" panose="020B0502020202020204" pitchFamily="34" charset="0"/>
              </a:rPr>
              <a:t>The Definition</a:t>
            </a:r>
          </a:p>
        </p:txBody>
      </p:sp>
    </p:spTree>
    <p:extLst>
      <p:ext uri="{BB962C8B-B14F-4D97-AF65-F5344CB8AC3E}">
        <p14:creationId xmlns:p14="http://schemas.microsoft.com/office/powerpoint/2010/main" val="24829198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FB0AC-067E-4E69-B0AC-FF0A499D286B}"/>
              </a:ext>
            </a:extLst>
          </p:cNvPr>
          <p:cNvSpPr>
            <a:spLocks noGrp="1"/>
          </p:cNvSpPr>
          <p:nvPr>
            <p:ph type="title"/>
          </p:nvPr>
        </p:nvSpPr>
        <p:spPr>
          <a:xfrm>
            <a:off x="2335530" y="430947"/>
            <a:ext cx="7520940" cy="548640"/>
          </a:xfrm>
        </p:spPr>
        <p:txBody>
          <a:bodyPr/>
          <a:lstStyle/>
          <a:p>
            <a:r>
              <a:rPr lang="en-GB" dirty="0"/>
              <a:t>Effects of domestic abuse on children</a:t>
            </a:r>
          </a:p>
        </p:txBody>
      </p:sp>
      <p:sp>
        <p:nvSpPr>
          <p:cNvPr id="4" name="Rectangle 3">
            <a:extLst>
              <a:ext uri="{FF2B5EF4-FFF2-40B4-BE49-F238E27FC236}">
                <a16:creationId xmlns:a16="http://schemas.microsoft.com/office/drawing/2014/main" id="{EF81004D-3D06-4231-8FC5-4E79F1AAD0FA}"/>
              </a:ext>
            </a:extLst>
          </p:cNvPr>
          <p:cNvSpPr txBox="1">
            <a:spLocks/>
          </p:cNvSpPr>
          <p:nvPr/>
        </p:nvSpPr>
        <p:spPr>
          <a:xfrm>
            <a:off x="1415480" y="1412777"/>
            <a:ext cx="8874144" cy="4465637"/>
          </a:xfrm>
          <a:prstGeom prst="rect">
            <a:avLst/>
          </a:prstGeom>
        </p:spPr>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algn="ctr">
              <a:lnSpc>
                <a:spcPct val="80000"/>
              </a:lnSpc>
            </a:pPr>
            <a:r>
              <a:rPr lang="en-GB" altLang="en-US" sz="2200" dirty="0">
                <a:solidFill>
                  <a:srgbClr val="9033BD"/>
                </a:solidFill>
                <a:latin typeface="Century Gothic" panose="020B0502020202020204" pitchFamily="34" charset="0"/>
              </a:rPr>
              <a:t>	Children will respond to domestic abuse in unique ways.</a:t>
            </a:r>
          </a:p>
          <a:p>
            <a:pPr algn="ctr">
              <a:lnSpc>
                <a:spcPct val="80000"/>
              </a:lnSpc>
            </a:pPr>
            <a:endParaRPr lang="en-GB" altLang="en-US" sz="2200" dirty="0">
              <a:solidFill>
                <a:srgbClr val="9033BD"/>
              </a:solidFill>
              <a:latin typeface="Century Gothic" panose="020B0502020202020204" pitchFamily="34" charset="0"/>
            </a:endParaRPr>
          </a:p>
          <a:p>
            <a:pPr algn="ctr">
              <a:lnSpc>
                <a:spcPct val="80000"/>
              </a:lnSpc>
            </a:pPr>
            <a:r>
              <a:rPr lang="en-GB" altLang="en-US" sz="2200" dirty="0">
                <a:solidFill>
                  <a:srgbClr val="9033BD"/>
                </a:solidFill>
                <a:latin typeface="Century Gothic" panose="020B0502020202020204" pitchFamily="34" charset="0"/>
              </a:rPr>
              <a:t>	The impact is dependant upon multiple factors; age, gender, stage of development, their role in the family, extent &amp; frequency of the abuse, and child’s own personality. </a:t>
            </a:r>
          </a:p>
          <a:p>
            <a:pPr algn="ctr">
              <a:lnSpc>
                <a:spcPct val="80000"/>
              </a:lnSpc>
            </a:pPr>
            <a:endParaRPr lang="en-GB" altLang="en-US" sz="2200" dirty="0">
              <a:solidFill>
                <a:srgbClr val="9033BD"/>
              </a:solidFill>
              <a:latin typeface="Century Gothic" panose="020B0502020202020204" pitchFamily="34" charset="0"/>
            </a:endParaRPr>
          </a:p>
          <a:p>
            <a:pPr algn="ctr">
              <a:lnSpc>
                <a:spcPct val="80000"/>
              </a:lnSpc>
            </a:pPr>
            <a:r>
              <a:rPr lang="en-GB" altLang="en-US" sz="2200" dirty="0">
                <a:solidFill>
                  <a:srgbClr val="9033BD"/>
                </a:solidFill>
                <a:latin typeface="Century Gothic" panose="020B0502020202020204" pitchFamily="34" charset="0"/>
              </a:rPr>
              <a:t>	Children do not need to directly witness or experience abuse in order to be affected- under current UK legislation, children are considered to be at risk of harm if they are aware of or can hear the ill-treatment of another. </a:t>
            </a:r>
          </a:p>
          <a:p>
            <a:pPr algn="ctr">
              <a:lnSpc>
                <a:spcPct val="80000"/>
              </a:lnSpc>
            </a:pPr>
            <a:endParaRPr lang="en-GB" altLang="en-US" sz="2400" dirty="0">
              <a:solidFill>
                <a:srgbClr val="9033BD"/>
              </a:solidFill>
              <a:latin typeface="Century Gothic" panose="020B0502020202020204" pitchFamily="34" charset="0"/>
            </a:endParaRPr>
          </a:p>
          <a:p>
            <a:pPr algn="ctr">
              <a:lnSpc>
                <a:spcPct val="80000"/>
              </a:lnSpc>
            </a:pPr>
            <a:endParaRPr lang="en-GB" altLang="en-US" sz="2400" dirty="0">
              <a:solidFill>
                <a:srgbClr val="9033BD"/>
              </a:solidFill>
              <a:latin typeface="Century Gothic" panose="020B0502020202020204" pitchFamily="34" charset="0"/>
            </a:endParaRPr>
          </a:p>
          <a:p>
            <a:pPr algn="ctr">
              <a:lnSpc>
                <a:spcPct val="80000"/>
              </a:lnSpc>
            </a:pPr>
            <a:endParaRPr lang="en-GB" altLang="en-US" sz="2400" dirty="0">
              <a:solidFill>
                <a:srgbClr val="9033BD"/>
              </a:solidFill>
              <a:latin typeface="Century Gothic" panose="020B0502020202020204" pitchFamily="34" charset="0"/>
            </a:endParaRPr>
          </a:p>
        </p:txBody>
      </p:sp>
    </p:spTree>
    <p:extLst>
      <p:ext uri="{BB962C8B-B14F-4D97-AF65-F5344CB8AC3E}">
        <p14:creationId xmlns:p14="http://schemas.microsoft.com/office/powerpoint/2010/main" val="4106057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2">
            <a:extLst>
              <a:ext uri="{FF2B5EF4-FFF2-40B4-BE49-F238E27FC236}">
                <a16:creationId xmlns:a16="http://schemas.microsoft.com/office/drawing/2014/main" id="{627A09FE-49A8-4BA0-AAEA-9E4930ECA7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2855913" y="538163"/>
            <a:ext cx="6335712" cy="5764212"/>
          </a:xfrm>
          <a:prstGeom prst="rect">
            <a:avLst/>
          </a:prstGeom>
        </p:spPr>
      </p:pic>
    </p:spTree>
    <p:extLst>
      <p:ext uri="{BB962C8B-B14F-4D97-AF65-F5344CB8AC3E}">
        <p14:creationId xmlns:p14="http://schemas.microsoft.com/office/powerpoint/2010/main" val="850600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B1A48-7EB7-4756-A216-8A292FF49622}"/>
              </a:ext>
            </a:extLst>
          </p:cNvPr>
          <p:cNvSpPr>
            <a:spLocks noGrp="1"/>
          </p:cNvSpPr>
          <p:nvPr>
            <p:ph type="title"/>
          </p:nvPr>
        </p:nvSpPr>
        <p:spPr/>
        <p:txBody>
          <a:bodyPr/>
          <a:lstStyle/>
          <a:p>
            <a:r>
              <a:rPr lang="en-GB" dirty="0"/>
              <a:t>Impact on learning</a:t>
            </a:r>
          </a:p>
        </p:txBody>
      </p:sp>
      <p:sp>
        <p:nvSpPr>
          <p:cNvPr id="3" name="Content Placeholder 2">
            <a:extLst>
              <a:ext uri="{FF2B5EF4-FFF2-40B4-BE49-F238E27FC236}">
                <a16:creationId xmlns:a16="http://schemas.microsoft.com/office/drawing/2014/main" id="{5F7B6632-8A22-4622-8E81-BDB1D35AFF86}"/>
              </a:ext>
            </a:extLst>
          </p:cNvPr>
          <p:cNvSpPr>
            <a:spLocks noGrp="1"/>
          </p:cNvSpPr>
          <p:nvPr>
            <p:ph idx="1"/>
          </p:nvPr>
        </p:nvSpPr>
        <p:spPr>
          <a:xfrm>
            <a:off x="1847528" y="1100628"/>
            <a:ext cx="8424936" cy="3840540"/>
          </a:xfrm>
        </p:spPr>
        <p:txBody>
          <a:bodyPr>
            <a:normAutofit lnSpcReduction="10000"/>
          </a:bodyPr>
          <a:lstStyle/>
          <a:p>
            <a:pPr>
              <a:buFont typeface="Arial" panose="020B0604020202020204" pitchFamily="34" charset="0"/>
              <a:buChar char="•"/>
            </a:pPr>
            <a:r>
              <a:rPr lang="en-GB" sz="1800" dirty="0"/>
              <a:t>Some may show strong signs- some might show none at all</a:t>
            </a:r>
          </a:p>
          <a:p>
            <a:pPr>
              <a:buFont typeface="Arial" panose="020B0604020202020204" pitchFamily="34" charset="0"/>
              <a:buChar char="•"/>
            </a:pPr>
            <a:endParaRPr lang="en-GB" sz="1800" dirty="0"/>
          </a:p>
          <a:p>
            <a:pPr>
              <a:buFont typeface="Arial" panose="020B0604020202020204" pitchFamily="34" charset="0"/>
              <a:buChar char="•"/>
            </a:pPr>
            <a:r>
              <a:rPr lang="en-GB" sz="1800" dirty="0"/>
              <a:t>Distracted, possibly aggressive methods of problem solving, being more affected by arguments or incidents in school. </a:t>
            </a:r>
          </a:p>
          <a:p>
            <a:pPr>
              <a:buFont typeface="Arial" panose="020B0604020202020204" pitchFamily="34" charset="0"/>
              <a:buChar char="•"/>
            </a:pPr>
            <a:endParaRPr lang="en-GB" sz="1800" dirty="0"/>
          </a:p>
          <a:p>
            <a:pPr>
              <a:buFont typeface="Arial" panose="020B0604020202020204" pitchFamily="34" charset="0"/>
              <a:buChar char="•"/>
            </a:pPr>
            <a:r>
              <a:rPr lang="en-GB" sz="1800" dirty="0"/>
              <a:t>Pressure to perform in school, significant changes in learning behaviour, more emotional during the school day, or more vacant.</a:t>
            </a:r>
          </a:p>
          <a:p>
            <a:pPr>
              <a:buFont typeface="Arial" panose="020B0604020202020204" pitchFamily="34" charset="0"/>
              <a:buChar char="•"/>
            </a:pPr>
            <a:endParaRPr lang="en-GB" sz="1800" dirty="0"/>
          </a:p>
          <a:p>
            <a:pPr>
              <a:buFont typeface="Arial" panose="020B0604020202020204" pitchFamily="34" charset="0"/>
              <a:buChar char="•"/>
            </a:pPr>
            <a:r>
              <a:rPr lang="en-GB" sz="1800" dirty="0"/>
              <a:t>Disclosures in class- ‘my parent does that!’ </a:t>
            </a:r>
          </a:p>
          <a:p>
            <a:pPr>
              <a:buFont typeface="Arial" panose="020B0604020202020204" pitchFamily="34" charset="0"/>
              <a:buChar char="•"/>
            </a:pPr>
            <a:endParaRPr lang="en-GB" sz="1800" dirty="0"/>
          </a:p>
          <a:p>
            <a:pPr>
              <a:buFont typeface="Arial" panose="020B0604020202020204" pitchFamily="34" charset="0"/>
              <a:buChar char="•"/>
            </a:pPr>
            <a:r>
              <a:rPr lang="en-GB" sz="1800" dirty="0"/>
              <a:t>Some symptoms of experiencing trauma can present as ADHD traits. </a:t>
            </a:r>
          </a:p>
        </p:txBody>
      </p:sp>
    </p:spTree>
    <p:extLst>
      <p:ext uri="{BB962C8B-B14F-4D97-AF65-F5344CB8AC3E}">
        <p14:creationId xmlns:p14="http://schemas.microsoft.com/office/powerpoint/2010/main" val="28088480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BC041-4DDD-4B8F-90D0-1C6A3B587E02}"/>
              </a:ext>
            </a:extLst>
          </p:cNvPr>
          <p:cNvSpPr>
            <a:spLocks noGrp="1"/>
          </p:cNvSpPr>
          <p:nvPr>
            <p:ph type="title"/>
          </p:nvPr>
        </p:nvSpPr>
        <p:spPr/>
        <p:txBody>
          <a:bodyPr/>
          <a:lstStyle/>
          <a:p>
            <a:r>
              <a:rPr lang="en-GB" dirty="0"/>
              <a:t>How to approach</a:t>
            </a:r>
          </a:p>
        </p:txBody>
      </p:sp>
      <p:sp>
        <p:nvSpPr>
          <p:cNvPr id="3" name="Content Placeholder 2">
            <a:extLst>
              <a:ext uri="{FF2B5EF4-FFF2-40B4-BE49-F238E27FC236}">
                <a16:creationId xmlns:a16="http://schemas.microsoft.com/office/drawing/2014/main" id="{61704CC2-44D7-429C-BE87-C6AF81A83941}"/>
              </a:ext>
            </a:extLst>
          </p:cNvPr>
          <p:cNvSpPr>
            <a:spLocks noGrp="1"/>
          </p:cNvSpPr>
          <p:nvPr>
            <p:ph idx="1"/>
          </p:nvPr>
        </p:nvSpPr>
        <p:spPr>
          <a:xfrm>
            <a:off x="1919536" y="1100628"/>
            <a:ext cx="8424936" cy="3840540"/>
          </a:xfrm>
        </p:spPr>
        <p:txBody>
          <a:bodyPr>
            <a:normAutofit fontScale="92500" lnSpcReduction="10000"/>
          </a:bodyPr>
          <a:lstStyle/>
          <a:p>
            <a:pPr>
              <a:buFont typeface="Arial" panose="020B0604020202020204" pitchFamily="34" charset="0"/>
              <a:buChar char="•"/>
            </a:pPr>
            <a:r>
              <a:rPr lang="en-GB" sz="1800" dirty="0"/>
              <a:t>Disclosures can come from a supportive environment where children know they can talk about home without judgement. </a:t>
            </a:r>
          </a:p>
          <a:p>
            <a:pPr>
              <a:buFont typeface="Arial" panose="020B0604020202020204" pitchFamily="34" charset="0"/>
              <a:buChar char="•"/>
            </a:pPr>
            <a:endParaRPr lang="en-GB" sz="1800" dirty="0"/>
          </a:p>
          <a:p>
            <a:pPr>
              <a:buFont typeface="Arial" panose="020B0604020202020204" pitchFamily="34" charset="0"/>
              <a:buChar char="•"/>
            </a:pPr>
            <a:r>
              <a:rPr lang="en-GB" sz="1800" dirty="0"/>
              <a:t>Ask around the subject (not leading questions), and avoid any terms that carry a lot of meaning, like ‘abuse’.</a:t>
            </a:r>
          </a:p>
          <a:p>
            <a:pPr>
              <a:buFont typeface="Arial" panose="020B0604020202020204" pitchFamily="34" charset="0"/>
              <a:buChar char="•"/>
            </a:pPr>
            <a:endParaRPr lang="en-GB" sz="1800" dirty="0"/>
          </a:p>
          <a:p>
            <a:pPr>
              <a:buFont typeface="Arial" panose="020B0604020202020204" pitchFamily="34" charset="0"/>
              <a:buChar char="•"/>
            </a:pPr>
            <a:r>
              <a:rPr lang="en-GB" sz="1800" dirty="0"/>
              <a:t>Make sure you’re alone and the child cannot be overheard. </a:t>
            </a:r>
          </a:p>
          <a:p>
            <a:pPr>
              <a:buFont typeface="Arial" panose="020B0604020202020204" pitchFamily="34" charset="0"/>
              <a:buChar char="•"/>
            </a:pPr>
            <a:endParaRPr lang="en-GB" sz="1800" dirty="0"/>
          </a:p>
          <a:p>
            <a:pPr>
              <a:buFont typeface="Arial" panose="020B0604020202020204" pitchFamily="34" charset="0"/>
              <a:buChar char="•"/>
            </a:pPr>
            <a:r>
              <a:rPr lang="en-GB" sz="1800" dirty="0"/>
              <a:t>Consider who’s best having this conversation- is there a teacher this student is particularly close to etc?</a:t>
            </a:r>
          </a:p>
          <a:p>
            <a:pPr>
              <a:buFont typeface="Arial" panose="020B0604020202020204" pitchFamily="34" charset="0"/>
              <a:buChar char="•"/>
            </a:pPr>
            <a:endParaRPr lang="en-GB" sz="1800" dirty="0"/>
          </a:p>
          <a:p>
            <a:pPr>
              <a:buFont typeface="Arial" panose="020B0604020202020204" pitchFamily="34" charset="0"/>
              <a:buChar char="•"/>
            </a:pPr>
            <a:r>
              <a:rPr lang="en-GB" sz="1800" dirty="0"/>
              <a:t>On average it takes 9 disclosures from children for parents to get effective help.</a:t>
            </a:r>
          </a:p>
        </p:txBody>
      </p:sp>
    </p:spTree>
    <p:extLst>
      <p:ext uri="{BB962C8B-B14F-4D97-AF65-F5344CB8AC3E}">
        <p14:creationId xmlns:p14="http://schemas.microsoft.com/office/powerpoint/2010/main" val="27451557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cap="none" dirty="0">
                <a:latin typeface="Century Gothic" panose="020B0502020202020204" pitchFamily="34" charset="0"/>
              </a:rPr>
              <a:t>Schools Prevention Work</a:t>
            </a:r>
          </a:p>
        </p:txBody>
      </p:sp>
      <p:sp>
        <p:nvSpPr>
          <p:cNvPr id="3" name="Content Placeholder 2"/>
          <p:cNvSpPr>
            <a:spLocks noGrp="1"/>
          </p:cNvSpPr>
          <p:nvPr>
            <p:ph idx="1"/>
          </p:nvPr>
        </p:nvSpPr>
        <p:spPr>
          <a:xfrm>
            <a:off x="1955540" y="1124744"/>
            <a:ext cx="8280920" cy="4326160"/>
          </a:xfrm>
        </p:spPr>
        <p:txBody>
          <a:bodyPr>
            <a:normAutofit/>
          </a:bodyPr>
          <a:lstStyle/>
          <a:p>
            <a:pPr>
              <a:buFont typeface="Arial" panose="020B0604020202020204" pitchFamily="34" charset="0"/>
              <a:buChar char="•"/>
            </a:pPr>
            <a:r>
              <a:rPr lang="en-GB" sz="1800" dirty="0">
                <a:latin typeface="Century Gothic" panose="020B0502020202020204" pitchFamily="34" charset="0"/>
              </a:rPr>
              <a:t>Healthy Relationship Workshops</a:t>
            </a:r>
            <a:r>
              <a:rPr lang="en-GB" sz="1800" b="0" dirty="0">
                <a:latin typeface="Century Gothic" panose="020B0502020202020204" pitchFamily="34" charset="0"/>
              </a:rPr>
              <a:t> created by the Dash Charity on a range of </a:t>
            </a:r>
            <a:r>
              <a:rPr lang="en-GB" sz="1800" dirty="0">
                <a:latin typeface="Century Gothic" panose="020B0502020202020204" pitchFamily="34" charset="0"/>
              </a:rPr>
              <a:t>age-appropriate topics</a:t>
            </a:r>
            <a:r>
              <a:rPr lang="en-GB" sz="1800" b="0" dirty="0">
                <a:latin typeface="Century Gothic" panose="020B0502020202020204" pitchFamily="34" charset="0"/>
              </a:rPr>
              <a:t>.</a:t>
            </a:r>
          </a:p>
          <a:p>
            <a:pPr>
              <a:buFont typeface="Arial" panose="020B0604020202020204" pitchFamily="34" charset="0"/>
              <a:buChar char="•"/>
            </a:pPr>
            <a:endParaRPr lang="en-GB" sz="800" b="0" dirty="0">
              <a:latin typeface="Century Gothic" panose="020B0502020202020204" pitchFamily="34" charset="0"/>
            </a:endParaRPr>
          </a:p>
          <a:p>
            <a:pPr>
              <a:buFont typeface="Arial" panose="020B0604020202020204" pitchFamily="34" charset="0"/>
              <a:buChar char="•"/>
            </a:pPr>
            <a:r>
              <a:rPr lang="en-GB" sz="1800" b="0" dirty="0">
                <a:latin typeface="Century Gothic" panose="020B0502020202020204" pitchFamily="34" charset="0"/>
              </a:rPr>
              <a:t>The program aims to:</a:t>
            </a:r>
          </a:p>
          <a:p>
            <a:pPr lvl="2">
              <a:buFont typeface="Arial" panose="020B0604020202020204" pitchFamily="34" charset="0"/>
              <a:buChar char="•"/>
            </a:pPr>
            <a:r>
              <a:rPr lang="en-GB" sz="1800" dirty="0">
                <a:latin typeface="Century Gothic" panose="020B0502020202020204" pitchFamily="34" charset="0"/>
              </a:rPr>
              <a:t>Raise </a:t>
            </a:r>
            <a:r>
              <a:rPr lang="en-GB" sz="1800" b="1" dirty="0">
                <a:latin typeface="Century Gothic" panose="020B0502020202020204" pitchFamily="34" charset="0"/>
              </a:rPr>
              <a:t>awareness of domestic abuse </a:t>
            </a:r>
            <a:r>
              <a:rPr lang="en-GB" sz="1800" dirty="0">
                <a:latin typeface="Century Gothic" panose="020B0502020202020204" pitchFamily="34" charset="0"/>
              </a:rPr>
              <a:t>in children and young people (aged 9+)</a:t>
            </a:r>
          </a:p>
          <a:p>
            <a:pPr lvl="2">
              <a:buFont typeface="Arial" panose="020B0604020202020204" pitchFamily="34" charset="0"/>
              <a:buChar char="•"/>
            </a:pPr>
            <a:r>
              <a:rPr lang="en-GB" sz="1800" dirty="0">
                <a:latin typeface="Century Gothic" panose="020B0502020202020204" pitchFamily="34" charset="0"/>
              </a:rPr>
              <a:t> Educate primary pupils around </a:t>
            </a:r>
            <a:r>
              <a:rPr lang="en-GB" sz="1800" b="1" dirty="0">
                <a:latin typeface="Century Gothic" panose="020B0502020202020204" pitchFamily="34" charset="0"/>
              </a:rPr>
              <a:t>respect, arguments and gender norms</a:t>
            </a:r>
          </a:p>
          <a:p>
            <a:pPr lvl="2">
              <a:buFont typeface="Arial" panose="020B0604020202020204" pitchFamily="34" charset="0"/>
              <a:buChar char="•"/>
            </a:pPr>
            <a:r>
              <a:rPr lang="en-GB" sz="1800" dirty="0">
                <a:latin typeface="Century Gothic" panose="020B0502020202020204" pitchFamily="34" charset="0"/>
              </a:rPr>
              <a:t>Help secondary pupils </a:t>
            </a:r>
            <a:r>
              <a:rPr lang="en-GB" sz="1800" b="1" dirty="0">
                <a:latin typeface="Century Gothic" panose="020B0502020202020204" pitchFamily="34" charset="0"/>
              </a:rPr>
              <a:t>identify abuse</a:t>
            </a:r>
            <a:r>
              <a:rPr lang="en-GB" sz="1800" dirty="0">
                <a:latin typeface="Century Gothic" panose="020B0502020202020204" pitchFamily="34" charset="0"/>
              </a:rPr>
              <a:t> and its </a:t>
            </a:r>
            <a:r>
              <a:rPr lang="en-GB" sz="1800" b="1" dirty="0">
                <a:latin typeface="Century Gothic" panose="020B0502020202020204" pitchFamily="34" charset="0"/>
              </a:rPr>
              <a:t>warnings signs</a:t>
            </a:r>
            <a:r>
              <a:rPr lang="en-GB" sz="1800" dirty="0">
                <a:latin typeface="Century Gothic" panose="020B0502020202020204" pitchFamily="34" charset="0"/>
              </a:rPr>
              <a:t>, and how to </a:t>
            </a:r>
            <a:r>
              <a:rPr lang="en-GB" sz="1800" b="1" dirty="0">
                <a:latin typeface="Century Gothic" panose="020B0502020202020204" pitchFamily="34" charset="0"/>
              </a:rPr>
              <a:t>get help </a:t>
            </a:r>
            <a:r>
              <a:rPr lang="en-GB" sz="1800" dirty="0">
                <a:latin typeface="Century Gothic" panose="020B0502020202020204" pitchFamily="34" charset="0"/>
              </a:rPr>
              <a:t>with an abusive relationships.</a:t>
            </a:r>
          </a:p>
          <a:p>
            <a:pPr lvl="1">
              <a:buFont typeface="Arial" panose="020B0604020202020204" pitchFamily="34" charset="0"/>
              <a:buChar char="•"/>
            </a:pPr>
            <a:endParaRPr lang="en-GB" sz="1800" dirty="0">
              <a:latin typeface="Century Gothic" panose="020B0502020202020204" pitchFamily="34" charset="0"/>
            </a:endParaRPr>
          </a:p>
          <a:p>
            <a:pPr lvl="1">
              <a:buFont typeface="Arial" panose="020B0604020202020204" pitchFamily="34" charset="0"/>
              <a:buChar char="•"/>
            </a:pPr>
            <a:r>
              <a:rPr lang="en-GB" sz="1800" dirty="0">
                <a:latin typeface="Century Gothic" panose="020B0502020202020204" pitchFamily="34" charset="0"/>
              </a:rPr>
              <a:t>The program is </a:t>
            </a:r>
            <a:r>
              <a:rPr lang="en-GB" sz="1800" b="1" dirty="0">
                <a:latin typeface="Century Gothic" panose="020B0502020202020204" pitchFamily="34" charset="0"/>
              </a:rPr>
              <a:t>flexible</a:t>
            </a:r>
            <a:r>
              <a:rPr lang="en-GB" sz="1800" dirty="0">
                <a:latin typeface="Century Gothic" panose="020B0502020202020204" pitchFamily="34" charset="0"/>
              </a:rPr>
              <a:t> to the needs of the school in terms of </a:t>
            </a:r>
            <a:r>
              <a:rPr lang="en-GB" sz="1800" b="1" dirty="0">
                <a:latin typeface="Century Gothic" panose="020B0502020202020204" pitchFamily="34" charset="0"/>
              </a:rPr>
              <a:t>time, date topic etc</a:t>
            </a:r>
          </a:p>
          <a:p>
            <a:pPr lvl="2">
              <a:buFont typeface="Arial" panose="020B0604020202020204" pitchFamily="34" charset="0"/>
              <a:buChar char="•"/>
            </a:pPr>
            <a:endParaRPr lang="en-GB" sz="2000" dirty="0"/>
          </a:p>
          <a:p>
            <a:pPr marL="237744" lvl="2" indent="0">
              <a:buNone/>
            </a:pPr>
            <a:endParaRPr lang="en-GB" sz="2000" dirty="0"/>
          </a:p>
        </p:txBody>
      </p:sp>
    </p:spTree>
    <p:extLst>
      <p:ext uri="{BB962C8B-B14F-4D97-AF65-F5344CB8AC3E}">
        <p14:creationId xmlns:p14="http://schemas.microsoft.com/office/powerpoint/2010/main" val="6503365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cap="none" dirty="0">
                <a:solidFill>
                  <a:schemeClr val="tx2"/>
                </a:solidFill>
                <a:latin typeface="Century Gothic" panose="020B0502020202020204" pitchFamily="34" charset="0"/>
              </a:rPr>
              <a:t>The Dash Charity- Who We Are</a:t>
            </a:r>
          </a:p>
        </p:txBody>
      </p:sp>
      <p:sp>
        <p:nvSpPr>
          <p:cNvPr id="3" name="Content Placeholder 2"/>
          <p:cNvSpPr>
            <a:spLocks noGrp="1"/>
          </p:cNvSpPr>
          <p:nvPr>
            <p:ph idx="1"/>
          </p:nvPr>
        </p:nvSpPr>
        <p:spPr>
          <a:xfrm>
            <a:off x="1919536" y="980728"/>
            <a:ext cx="8352928" cy="4056564"/>
          </a:xfrm>
        </p:spPr>
        <p:txBody>
          <a:bodyPr>
            <a:normAutofit/>
          </a:bodyPr>
          <a:lstStyle/>
          <a:p>
            <a:pPr>
              <a:buFont typeface="Arial" panose="020B0604020202020204" pitchFamily="34" charset="0"/>
              <a:buChar char="•"/>
            </a:pPr>
            <a:r>
              <a:rPr lang="en-GB" sz="1800" dirty="0">
                <a:latin typeface="Century Gothic" panose="020B0502020202020204" pitchFamily="34" charset="0"/>
              </a:rPr>
              <a:t>We are the commissioned domestic abuse support providers for RBWM.</a:t>
            </a:r>
          </a:p>
          <a:p>
            <a:pPr marL="0" indent="0"/>
            <a:endParaRPr lang="en-GB" sz="1800" b="0" dirty="0">
              <a:latin typeface="Century Gothic" panose="020B0502020202020204" pitchFamily="34" charset="0"/>
            </a:endParaRPr>
          </a:p>
          <a:p>
            <a:pPr>
              <a:buFont typeface="Arial" panose="020B0604020202020204" pitchFamily="34" charset="0"/>
              <a:buChar char="•"/>
            </a:pPr>
            <a:r>
              <a:rPr lang="en-GB" sz="1800" b="0" dirty="0">
                <a:latin typeface="Century Gothic" panose="020B0502020202020204" pitchFamily="34" charset="0"/>
              </a:rPr>
              <a:t>There are three main areas of our work:</a:t>
            </a:r>
          </a:p>
          <a:p>
            <a:pPr>
              <a:buFont typeface="Arial" panose="020B0604020202020204" pitchFamily="34" charset="0"/>
              <a:buChar char="•"/>
            </a:pPr>
            <a:endParaRPr lang="en-GB" sz="800" b="0" dirty="0">
              <a:latin typeface="Century Gothic" panose="020B0502020202020204" pitchFamily="34" charset="0"/>
            </a:endParaRPr>
          </a:p>
          <a:p>
            <a:pPr lvl="2">
              <a:buFont typeface="Arial" panose="020B0604020202020204" pitchFamily="34" charset="0"/>
              <a:buChar char="•"/>
            </a:pPr>
            <a:r>
              <a:rPr lang="en-GB" sz="1800" b="1" dirty="0">
                <a:latin typeface="Century Gothic" panose="020B0502020202020204" pitchFamily="34" charset="0"/>
              </a:rPr>
              <a:t>Advocacy and Outreach- </a:t>
            </a:r>
            <a:r>
              <a:rPr lang="en-GB" sz="1800" dirty="0">
                <a:latin typeface="Century Gothic" panose="020B0502020202020204" pitchFamily="34" charset="0"/>
              </a:rPr>
              <a:t>survivors of domestic abuse supported by our IDVAs and Outreach workers, to advocate on their behalf and to lower the risks that the client faces </a:t>
            </a:r>
          </a:p>
          <a:p>
            <a:pPr lvl="2">
              <a:buFont typeface="Arial" panose="020B0604020202020204" pitchFamily="34" charset="0"/>
              <a:buChar char="•"/>
            </a:pPr>
            <a:endParaRPr lang="en-GB" sz="800" dirty="0">
              <a:latin typeface="Century Gothic" panose="020B0502020202020204" pitchFamily="34" charset="0"/>
            </a:endParaRPr>
          </a:p>
          <a:p>
            <a:pPr lvl="2">
              <a:buFont typeface="Arial" panose="020B0604020202020204" pitchFamily="34" charset="0"/>
              <a:buChar char="•"/>
            </a:pPr>
            <a:r>
              <a:rPr lang="en-GB" sz="1800" b="1" dirty="0">
                <a:latin typeface="Century Gothic" panose="020B0502020202020204" pitchFamily="34" charset="0"/>
              </a:rPr>
              <a:t>Refuge-</a:t>
            </a:r>
            <a:r>
              <a:rPr lang="en-GB" sz="1800" dirty="0">
                <a:latin typeface="Century Gothic" panose="020B0502020202020204" pitchFamily="34" charset="0"/>
              </a:rPr>
              <a:t> housing and support for women and children fleeing domestic abuse from outside our area (not suitable for RBWM clients)</a:t>
            </a:r>
          </a:p>
          <a:p>
            <a:pPr lvl="2">
              <a:buFont typeface="Arial" panose="020B0604020202020204" pitchFamily="34" charset="0"/>
              <a:buChar char="•"/>
            </a:pPr>
            <a:endParaRPr lang="en-GB" sz="800" dirty="0">
              <a:latin typeface="Century Gothic" panose="020B0502020202020204" pitchFamily="34" charset="0"/>
            </a:endParaRPr>
          </a:p>
          <a:p>
            <a:pPr lvl="2">
              <a:buFont typeface="Arial" panose="020B0604020202020204" pitchFamily="34" charset="0"/>
              <a:buChar char="•"/>
            </a:pPr>
            <a:r>
              <a:rPr lang="en-GB" sz="1800" b="1" dirty="0">
                <a:latin typeface="Century Gothic" panose="020B0502020202020204" pitchFamily="34" charset="0"/>
              </a:rPr>
              <a:t>Children’s Services- </a:t>
            </a:r>
            <a:r>
              <a:rPr lang="en-GB" sz="1800" dirty="0">
                <a:latin typeface="Century Gothic" panose="020B0502020202020204" pitchFamily="34" charset="0"/>
              </a:rPr>
              <a:t>Awareness and support programs for children and young people; done in groups and on a one-to-one basis</a:t>
            </a:r>
            <a:endParaRPr lang="en-GB" sz="1800" b="1" dirty="0">
              <a:latin typeface="Century Gothic" panose="020B0502020202020204" pitchFamily="34" charset="0"/>
            </a:endParaRPr>
          </a:p>
        </p:txBody>
      </p:sp>
    </p:spTree>
    <p:extLst>
      <p:ext uri="{BB962C8B-B14F-4D97-AF65-F5344CB8AC3E}">
        <p14:creationId xmlns:p14="http://schemas.microsoft.com/office/powerpoint/2010/main" val="25700056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7C5B7-DFD3-4BF6-AFC7-87D1177DFD0C}"/>
              </a:ext>
            </a:extLst>
          </p:cNvPr>
          <p:cNvSpPr>
            <a:spLocks noGrp="1"/>
          </p:cNvSpPr>
          <p:nvPr>
            <p:ph type="title"/>
          </p:nvPr>
        </p:nvSpPr>
        <p:spPr/>
        <p:txBody>
          <a:bodyPr/>
          <a:lstStyle/>
          <a:p>
            <a:pPr algn="ctr"/>
            <a:r>
              <a:rPr lang="en-GB" b="1" cap="none" dirty="0">
                <a:latin typeface="Century Gothic" panose="020B0502020202020204" pitchFamily="34" charset="0"/>
              </a:rPr>
              <a:t>Children’s IDVA</a:t>
            </a:r>
          </a:p>
        </p:txBody>
      </p:sp>
      <p:sp>
        <p:nvSpPr>
          <p:cNvPr id="3" name="Content Placeholder 2">
            <a:extLst>
              <a:ext uri="{FF2B5EF4-FFF2-40B4-BE49-F238E27FC236}">
                <a16:creationId xmlns:a16="http://schemas.microsoft.com/office/drawing/2014/main" id="{38349DCC-8DAA-4BE8-9EB2-85EDEDF0A3F2}"/>
              </a:ext>
            </a:extLst>
          </p:cNvPr>
          <p:cNvSpPr>
            <a:spLocks noGrp="1"/>
          </p:cNvSpPr>
          <p:nvPr>
            <p:ph idx="1"/>
          </p:nvPr>
        </p:nvSpPr>
        <p:spPr>
          <a:xfrm>
            <a:off x="2346960" y="1100628"/>
            <a:ext cx="7520940" cy="3840540"/>
          </a:xfrm>
        </p:spPr>
        <p:txBody>
          <a:bodyPr>
            <a:normAutofit lnSpcReduction="10000"/>
          </a:bodyPr>
          <a:lstStyle/>
          <a:p>
            <a:pPr>
              <a:buFont typeface="Arial" panose="020B0604020202020204" pitchFamily="34" charset="0"/>
              <a:buChar char="•"/>
            </a:pPr>
            <a:r>
              <a:rPr lang="en-GB" sz="1900" b="0" dirty="0">
                <a:latin typeface="Century Gothic" panose="020B0502020202020204" pitchFamily="34" charset="0"/>
              </a:rPr>
              <a:t>The 8 week program aims to:</a:t>
            </a:r>
          </a:p>
          <a:p>
            <a:endParaRPr lang="en-GB" sz="1000" b="0" dirty="0">
              <a:latin typeface="Century Gothic" panose="020B0502020202020204" pitchFamily="34" charset="0"/>
            </a:endParaRPr>
          </a:p>
          <a:p>
            <a:r>
              <a:rPr lang="en-GB" sz="1900" b="0" dirty="0">
                <a:latin typeface="Century Gothic" panose="020B0502020202020204" pitchFamily="34" charset="0"/>
              </a:rPr>
              <a:t>- </a:t>
            </a:r>
            <a:r>
              <a:rPr lang="en-GB" sz="1900" dirty="0">
                <a:latin typeface="Century Gothic" panose="020B0502020202020204" pitchFamily="34" charset="0"/>
              </a:rPr>
              <a:t>Understand domestic abuse </a:t>
            </a:r>
            <a:r>
              <a:rPr lang="en-GB" sz="1900" b="0" dirty="0">
                <a:latin typeface="Century Gothic" panose="020B0502020202020204" pitchFamily="34" charset="0"/>
              </a:rPr>
              <a:t>and recognise they are </a:t>
            </a:r>
            <a:r>
              <a:rPr lang="en-GB" sz="1900" dirty="0">
                <a:latin typeface="Century Gothic" panose="020B0502020202020204" pitchFamily="34" charset="0"/>
              </a:rPr>
              <a:t>not to blame</a:t>
            </a:r>
          </a:p>
          <a:p>
            <a:r>
              <a:rPr lang="en-GB" sz="1900" b="0" dirty="0">
                <a:latin typeface="Century Gothic" panose="020B0502020202020204" pitchFamily="34" charset="0"/>
              </a:rPr>
              <a:t>- Develop their understanding of what  makes a </a:t>
            </a:r>
            <a:r>
              <a:rPr lang="en-GB" sz="1900" dirty="0">
                <a:latin typeface="Century Gothic" panose="020B0502020202020204" pitchFamily="34" charset="0"/>
              </a:rPr>
              <a:t>safe, non-abusive relationship</a:t>
            </a:r>
          </a:p>
          <a:p>
            <a:r>
              <a:rPr lang="en-GB" sz="1900" b="0" dirty="0">
                <a:latin typeface="Century Gothic" panose="020B0502020202020204" pitchFamily="34" charset="0"/>
              </a:rPr>
              <a:t>- Express </a:t>
            </a:r>
            <a:r>
              <a:rPr lang="en-GB" sz="1900" dirty="0">
                <a:latin typeface="Century Gothic" panose="020B0502020202020204" pitchFamily="34" charset="0"/>
              </a:rPr>
              <a:t>anger</a:t>
            </a:r>
            <a:r>
              <a:rPr lang="en-GB" sz="1900" b="0" dirty="0">
                <a:latin typeface="Century Gothic" panose="020B0502020202020204" pitchFamily="34" charset="0"/>
              </a:rPr>
              <a:t> in a </a:t>
            </a:r>
            <a:r>
              <a:rPr lang="en-GB" sz="1900" dirty="0">
                <a:latin typeface="Century Gothic" panose="020B0502020202020204" pitchFamily="34" charset="0"/>
              </a:rPr>
              <a:t>healthy way</a:t>
            </a:r>
          </a:p>
          <a:p>
            <a:r>
              <a:rPr lang="en-GB" sz="1900" b="0" dirty="0">
                <a:latin typeface="Century Gothic" panose="020B0502020202020204" pitchFamily="34" charset="0"/>
              </a:rPr>
              <a:t>- Develop skills to enable them to </a:t>
            </a:r>
            <a:r>
              <a:rPr lang="en-GB" sz="1900" dirty="0">
                <a:latin typeface="Century Gothic" panose="020B0502020202020204" pitchFamily="34" charset="0"/>
              </a:rPr>
              <a:t>identify an unsafe situations </a:t>
            </a:r>
            <a:r>
              <a:rPr lang="en-GB" sz="1900" b="0" dirty="0">
                <a:latin typeface="Century Gothic" panose="020B0502020202020204" pitchFamily="34" charset="0"/>
              </a:rPr>
              <a:t>and </a:t>
            </a:r>
            <a:r>
              <a:rPr lang="en-GB" sz="1900" dirty="0">
                <a:latin typeface="Century Gothic" panose="020B0502020202020204" pitchFamily="34" charset="0"/>
              </a:rPr>
              <a:t>react in an appropriate way</a:t>
            </a:r>
          </a:p>
          <a:p>
            <a:r>
              <a:rPr lang="en-GB" sz="1900" b="0" dirty="0">
                <a:latin typeface="Century Gothic" panose="020B0502020202020204" pitchFamily="34" charset="0"/>
              </a:rPr>
              <a:t>- Develop </a:t>
            </a:r>
            <a:r>
              <a:rPr lang="en-GB" sz="1900" dirty="0">
                <a:latin typeface="Century Gothic" panose="020B0502020202020204" pitchFamily="34" charset="0"/>
              </a:rPr>
              <a:t>problem solving techniques</a:t>
            </a:r>
          </a:p>
          <a:p>
            <a:r>
              <a:rPr lang="en-GB" sz="1900" b="0" dirty="0">
                <a:latin typeface="Century Gothic" panose="020B0502020202020204" pitchFamily="34" charset="0"/>
              </a:rPr>
              <a:t>- Create a </a:t>
            </a:r>
            <a:r>
              <a:rPr lang="en-GB" sz="1900" dirty="0">
                <a:latin typeface="Century Gothic" panose="020B0502020202020204" pitchFamily="34" charset="0"/>
              </a:rPr>
              <a:t>positive self image </a:t>
            </a:r>
            <a:r>
              <a:rPr lang="en-GB" sz="1900" b="0" dirty="0">
                <a:latin typeface="Century Gothic" panose="020B0502020202020204" pitchFamily="34" charset="0"/>
              </a:rPr>
              <a:t>to improve </a:t>
            </a:r>
            <a:r>
              <a:rPr lang="en-GB" sz="1900" dirty="0">
                <a:latin typeface="Century Gothic" panose="020B0502020202020204" pitchFamily="34" charset="0"/>
              </a:rPr>
              <a:t>confidence and self esteem</a:t>
            </a:r>
          </a:p>
          <a:p>
            <a:endParaRPr lang="en-GB" sz="1800" dirty="0"/>
          </a:p>
          <a:p>
            <a:endParaRPr lang="en-GB" dirty="0"/>
          </a:p>
        </p:txBody>
      </p:sp>
    </p:spTree>
    <p:extLst>
      <p:ext uri="{BB962C8B-B14F-4D97-AF65-F5344CB8AC3E}">
        <p14:creationId xmlns:p14="http://schemas.microsoft.com/office/powerpoint/2010/main" val="2542020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84D2E-7D6F-421F-8C62-A0525EE2AC31}"/>
              </a:ext>
            </a:extLst>
          </p:cNvPr>
          <p:cNvSpPr>
            <a:spLocks noGrp="1"/>
          </p:cNvSpPr>
          <p:nvPr>
            <p:ph type="title"/>
          </p:nvPr>
        </p:nvSpPr>
        <p:spPr/>
        <p:txBody>
          <a:bodyPr/>
          <a:lstStyle/>
          <a:p>
            <a:pPr algn="ctr"/>
            <a:r>
              <a:rPr lang="en-GB" b="1" cap="none" dirty="0">
                <a:latin typeface="Century Gothic" panose="020B0502020202020204" pitchFamily="34" charset="0"/>
              </a:rPr>
              <a:t>Children’s IDVA</a:t>
            </a:r>
          </a:p>
        </p:txBody>
      </p:sp>
      <p:sp>
        <p:nvSpPr>
          <p:cNvPr id="3" name="Content Placeholder 2">
            <a:extLst>
              <a:ext uri="{FF2B5EF4-FFF2-40B4-BE49-F238E27FC236}">
                <a16:creationId xmlns:a16="http://schemas.microsoft.com/office/drawing/2014/main" id="{2B4487CF-1E00-4FDC-8E29-9461ED710A02}"/>
              </a:ext>
            </a:extLst>
          </p:cNvPr>
          <p:cNvSpPr>
            <a:spLocks noGrp="1"/>
          </p:cNvSpPr>
          <p:nvPr>
            <p:ph idx="1"/>
          </p:nvPr>
        </p:nvSpPr>
        <p:spPr>
          <a:xfrm>
            <a:off x="1991544" y="1100628"/>
            <a:ext cx="7876356" cy="3840540"/>
          </a:xfrm>
        </p:spPr>
        <p:txBody>
          <a:bodyPr>
            <a:normAutofit/>
          </a:bodyPr>
          <a:lstStyle/>
          <a:p>
            <a:r>
              <a:rPr lang="en-GB" sz="1800" dirty="0">
                <a:latin typeface="Century Gothic" panose="020B0502020202020204" pitchFamily="34" charset="0"/>
              </a:rPr>
              <a:t>Three rules for referrals:</a:t>
            </a:r>
          </a:p>
          <a:p>
            <a:endParaRPr lang="en-GB" sz="1800" dirty="0">
              <a:latin typeface="Century Gothic" panose="020B0502020202020204" pitchFamily="34" charset="0"/>
            </a:endParaRPr>
          </a:p>
          <a:p>
            <a:r>
              <a:rPr lang="en-GB" sz="1800" dirty="0">
                <a:latin typeface="Century Gothic" panose="020B0502020202020204" pitchFamily="34" charset="0"/>
              </a:rPr>
              <a:t>	1. </a:t>
            </a:r>
            <a:r>
              <a:rPr lang="en-GB" sz="1800" b="0" dirty="0">
                <a:latin typeface="Century Gothic" panose="020B0502020202020204" pitchFamily="34" charset="0"/>
              </a:rPr>
              <a:t>Limited contact between child and abusive parent/step parent</a:t>
            </a:r>
          </a:p>
          <a:p>
            <a:r>
              <a:rPr lang="en-GB" sz="1800" b="0" dirty="0">
                <a:latin typeface="Century Gothic" panose="020B0502020202020204" pitchFamily="34" charset="0"/>
              </a:rPr>
              <a:t>	</a:t>
            </a:r>
            <a:r>
              <a:rPr lang="en-GB" sz="1800" dirty="0">
                <a:latin typeface="Century Gothic" panose="020B0502020202020204" pitchFamily="34" charset="0"/>
              </a:rPr>
              <a:t>2. </a:t>
            </a:r>
            <a:r>
              <a:rPr lang="en-GB" sz="1800" b="0" dirty="0">
                <a:latin typeface="Century Gothic" panose="020B0502020202020204" pitchFamily="34" charset="0"/>
              </a:rPr>
              <a:t>A memory of the abuse</a:t>
            </a:r>
          </a:p>
          <a:p>
            <a:r>
              <a:rPr lang="en-GB" sz="1800" b="0">
                <a:latin typeface="Century Gothic" panose="020B0502020202020204" pitchFamily="34" charset="0"/>
              </a:rPr>
              <a:t>	</a:t>
            </a:r>
            <a:endParaRPr lang="en-GB" sz="1800" b="0" dirty="0">
              <a:latin typeface="Century Gothic" panose="020B0502020202020204" pitchFamily="34" charset="0"/>
            </a:endParaRPr>
          </a:p>
          <a:p>
            <a:r>
              <a:rPr lang="en-GB" sz="1800" b="0" dirty="0">
                <a:latin typeface="Century Gothic" panose="020B0502020202020204" pitchFamily="34" charset="0"/>
              </a:rPr>
              <a:t>If a child does not meet the criteria, they may be suitable for our 1-1 Healthy Relationships work</a:t>
            </a:r>
          </a:p>
          <a:p>
            <a:endParaRPr lang="en-GB" sz="1800" b="0" dirty="0">
              <a:latin typeface="Century Gothic" panose="020B0502020202020204" pitchFamily="34" charset="0"/>
            </a:endParaRPr>
          </a:p>
          <a:p>
            <a:r>
              <a:rPr lang="en-GB" sz="1800" dirty="0">
                <a:latin typeface="Century Gothic" panose="020B0502020202020204" pitchFamily="34" charset="0"/>
              </a:rPr>
              <a:t>Unlike our adult work, the Children’s IDVA program is not an emergency service- wait times are approx. 3 months</a:t>
            </a:r>
          </a:p>
          <a:p>
            <a:endParaRPr lang="en-GB" b="0" dirty="0"/>
          </a:p>
        </p:txBody>
      </p:sp>
    </p:spTree>
    <p:extLst>
      <p:ext uri="{BB962C8B-B14F-4D97-AF65-F5344CB8AC3E}">
        <p14:creationId xmlns:p14="http://schemas.microsoft.com/office/powerpoint/2010/main" val="29632269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6B5A3-5FAE-4494-B3FA-13AAA18CB1BF}"/>
              </a:ext>
            </a:extLst>
          </p:cNvPr>
          <p:cNvSpPr>
            <a:spLocks noGrp="1"/>
          </p:cNvSpPr>
          <p:nvPr>
            <p:ph type="title"/>
          </p:nvPr>
        </p:nvSpPr>
        <p:spPr/>
        <p:txBody>
          <a:bodyPr/>
          <a:lstStyle/>
          <a:p>
            <a:pPr algn="ctr"/>
            <a:r>
              <a:rPr lang="en-GB" b="1" cap="none" dirty="0">
                <a:latin typeface="Century Gothic" panose="020B0502020202020204" pitchFamily="34" charset="0"/>
              </a:rPr>
              <a:t>Referrals</a:t>
            </a:r>
          </a:p>
        </p:txBody>
      </p:sp>
      <p:sp>
        <p:nvSpPr>
          <p:cNvPr id="3" name="Content Placeholder 2">
            <a:extLst>
              <a:ext uri="{FF2B5EF4-FFF2-40B4-BE49-F238E27FC236}">
                <a16:creationId xmlns:a16="http://schemas.microsoft.com/office/drawing/2014/main" id="{FA25071A-FB5F-4A58-AB5B-BE5D4A8279B9}"/>
              </a:ext>
            </a:extLst>
          </p:cNvPr>
          <p:cNvSpPr>
            <a:spLocks noGrp="1"/>
          </p:cNvSpPr>
          <p:nvPr>
            <p:ph idx="1"/>
          </p:nvPr>
        </p:nvSpPr>
        <p:spPr>
          <a:xfrm>
            <a:off x="2135560" y="1124744"/>
            <a:ext cx="7808972" cy="3816424"/>
          </a:xfrm>
        </p:spPr>
        <p:txBody>
          <a:bodyPr>
            <a:normAutofit fontScale="92500" lnSpcReduction="10000"/>
          </a:bodyPr>
          <a:lstStyle/>
          <a:p>
            <a:pPr>
              <a:buFont typeface="Arial" panose="020B0604020202020204" pitchFamily="34" charset="0"/>
              <a:buChar char="•"/>
            </a:pPr>
            <a:r>
              <a:rPr lang="en-GB" sz="1800" dirty="0">
                <a:latin typeface="Century Gothic" panose="020B0502020202020204" pitchFamily="34" charset="0"/>
              </a:rPr>
              <a:t>Adults:</a:t>
            </a:r>
          </a:p>
          <a:p>
            <a:pPr lvl="2">
              <a:buFont typeface="Arial" panose="020B0604020202020204" pitchFamily="34" charset="0"/>
              <a:buChar char="•"/>
            </a:pPr>
            <a:r>
              <a:rPr lang="en-GB" sz="1800" dirty="0">
                <a:latin typeface="Century Gothic" panose="020B0502020202020204" pitchFamily="34" charset="0"/>
              </a:rPr>
              <a:t>Referral form from agencies</a:t>
            </a:r>
          </a:p>
          <a:p>
            <a:pPr lvl="2">
              <a:buFont typeface="Arial" panose="020B0604020202020204" pitchFamily="34" charset="0"/>
              <a:buChar char="•"/>
            </a:pPr>
            <a:r>
              <a:rPr lang="en-GB" sz="1800" dirty="0">
                <a:latin typeface="Century Gothic" panose="020B0502020202020204" pitchFamily="34" charset="0"/>
              </a:rPr>
              <a:t>Clients can self refer through 01753 549 865</a:t>
            </a:r>
          </a:p>
          <a:p>
            <a:pPr lvl="1">
              <a:buFont typeface="Arial" panose="020B0604020202020204" pitchFamily="34" charset="0"/>
              <a:buChar char="•"/>
            </a:pPr>
            <a:endParaRPr lang="en-GB" sz="1800" dirty="0">
              <a:latin typeface="Century Gothic" panose="020B0502020202020204" pitchFamily="34" charset="0"/>
            </a:endParaRPr>
          </a:p>
          <a:p>
            <a:pPr lvl="1">
              <a:buFont typeface="Arial" panose="020B0604020202020204" pitchFamily="34" charset="0"/>
              <a:buChar char="•"/>
            </a:pPr>
            <a:r>
              <a:rPr lang="en-GB" sz="1800" b="1" dirty="0">
                <a:latin typeface="Century Gothic" panose="020B0502020202020204" pitchFamily="34" charset="0"/>
              </a:rPr>
              <a:t>Children</a:t>
            </a:r>
          </a:p>
          <a:p>
            <a:pPr lvl="2">
              <a:buFont typeface="Arial" panose="020B0604020202020204" pitchFamily="34" charset="0"/>
              <a:buChar char="•"/>
            </a:pPr>
            <a:r>
              <a:rPr lang="en-GB" sz="1800" dirty="0">
                <a:latin typeface="Century Gothic" panose="020B0502020202020204" pitchFamily="34" charset="0"/>
              </a:rPr>
              <a:t>Children’s referral form from agencies</a:t>
            </a:r>
          </a:p>
          <a:p>
            <a:pPr lvl="2">
              <a:buFont typeface="Arial" panose="020B0604020202020204" pitchFamily="34" charset="0"/>
              <a:buChar char="•"/>
            </a:pPr>
            <a:r>
              <a:rPr lang="en-GB" sz="1800" b="1" dirty="0">
                <a:latin typeface="Century Gothic" panose="020B0502020202020204" pitchFamily="34" charset="0"/>
              </a:rPr>
              <a:t>We need: </a:t>
            </a:r>
            <a:r>
              <a:rPr lang="en-GB" sz="1800" dirty="0">
                <a:latin typeface="Century Gothic" panose="020B0502020202020204" pitchFamily="34" charset="0"/>
              </a:rPr>
              <a:t>ethnicity, concise info on what the child ha experienced around DA rather than a social care history, safe contact information</a:t>
            </a:r>
          </a:p>
          <a:p>
            <a:pPr lvl="1">
              <a:buFont typeface="Arial" panose="020B0604020202020204" pitchFamily="34" charset="0"/>
              <a:buChar char="•"/>
            </a:pPr>
            <a:endParaRPr lang="en-GB" sz="1800" dirty="0">
              <a:latin typeface="Century Gothic" panose="020B0502020202020204" pitchFamily="34" charset="0"/>
            </a:endParaRPr>
          </a:p>
          <a:p>
            <a:pPr lvl="1">
              <a:buFont typeface="Arial" panose="020B0604020202020204" pitchFamily="34" charset="0"/>
              <a:buChar char="•"/>
            </a:pPr>
            <a:r>
              <a:rPr lang="en-GB" sz="1800" dirty="0">
                <a:latin typeface="Century Gothic" panose="020B0502020202020204" pitchFamily="34" charset="0"/>
              </a:rPr>
              <a:t>Please make referral to referrals to </a:t>
            </a:r>
            <a:r>
              <a:rPr lang="en-GB" sz="1800" b="1" u="sng" dirty="0">
                <a:latin typeface="Century Gothic" panose="020B0502020202020204" pitchFamily="34" charset="0"/>
              </a:rPr>
              <a:t>referrals@thedashcharity.org.uk</a:t>
            </a:r>
          </a:p>
          <a:p>
            <a:pPr lvl="1">
              <a:buFont typeface="Arial" panose="020B0604020202020204" pitchFamily="34" charset="0"/>
              <a:buChar char="•"/>
            </a:pPr>
            <a:endParaRPr lang="en-GB" sz="1800" dirty="0">
              <a:latin typeface="Century Gothic" panose="020B0502020202020204" pitchFamily="34" charset="0"/>
            </a:endParaRPr>
          </a:p>
          <a:p>
            <a:pPr lvl="1">
              <a:buFont typeface="Arial" panose="020B0604020202020204" pitchFamily="34" charset="0"/>
              <a:buChar char="•"/>
            </a:pPr>
            <a:r>
              <a:rPr lang="en-GB" sz="1800" dirty="0">
                <a:latin typeface="Century Gothic" panose="020B0502020202020204" pitchFamily="34" charset="0"/>
              </a:rPr>
              <a:t>If you need either of these forms, please email </a:t>
            </a:r>
            <a:r>
              <a:rPr lang="en-GB" sz="1800" b="1" u="sng" dirty="0">
                <a:latin typeface="Century Gothic" panose="020B0502020202020204" pitchFamily="34" charset="0"/>
              </a:rPr>
              <a:t>info@thedashcharity.org.uk</a:t>
            </a:r>
          </a:p>
        </p:txBody>
      </p:sp>
    </p:spTree>
    <p:extLst>
      <p:ext uri="{BB962C8B-B14F-4D97-AF65-F5344CB8AC3E}">
        <p14:creationId xmlns:p14="http://schemas.microsoft.com/office/powerpoint/2010/main" val="33454243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624" y="4005065"/>
            <a:ext cx="6155048" cy="1207509"/>
          </a:xfrm>
        </p:spPr>
        <p:txBody>
          <a:bodyPr/>
          <a:lstStyle/>
          <a:p>
            <a:r>
              <a:rPr lang="en-GB" sz="6000" cap="none" dirty="0">
                <a:solidFill>
                  <a:schemeClr val="tx2"/>
                </a:solidFill>
                <a:latin typeface="Century Gothic" panose="020B0502020202020204" pitchFamily="34" charset="0"/>
              </a:rPr>
              <a:t>any </a:t>
            </a:r>
            <a:r>
              <a:rPr lang="en-GB" sz="6600" cap="none" dirty="0">
                <a:solidFill>
                  <a:schemeClr val="tx2"/>
                </a:solidFill>
                <a:latin typeface="Century Gothic" panose="020B0502020202020204" pitchFamily="34" charset="0"/>
              </a:rPr>
              <a:t>questions</a:t>
            </a:r>
            <a:r>
              <a:rPr lang="en-GB" sz="6000" cap="none" dirty="0">
                <a:solidFill>
                  <a:schemeClr val="tx2"/>
                </a:solidFill>
                <a:latin typeface="Century Gothic" panose="020B0502020202020204" pitchFamily="34" charset="0"/>
              </a:rPr>
              <a:t>?</a:t>
            </a:r>
          </a:p>
        </p:txBody>
      </p:sp>
      <p:pic>
        <p:nvPicPr>
          <p:cNvPr id="3074" name="Picture 2" descr="Image result for the dash chari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7648" y="302184"/>
            <a:ext cx="2304256" cy="12474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775521" y="1922241"/>
            <a:ext cx="4195039" cy="830997"/>
          </a:xfrm>
          <a:prstGeom prst="rect">
            <a:avLst/>
          </a:prstGeom>
          <a:noFill/>
        </p:spPr>
        <p:txBody>
          <a:bodyPr wrap="square" rtlCol="0">
            <a:spAutoFit/>
          </a:bodyPr>
          <a:lstStyle/>
          <a:p>
            <a:pPr algn="ctr"/>
            <a:r>
              <a:rPr lang="en-GB" sz="2400" b="1" dirty="0">
                <a:solidFill>
                  <a:srgbClr val="9033BD"/>
                </a:solidFill>
                <a:latin typeface="Century Gothic" panose="020B0502020202020204" pitchFamily="34" charset="0"/>
              </a:rPr>
              <a:t>01753 549 865</a:t>
            </a:r>
          </a:p>
          <a:p>
            <a:pPr algn="ctr"/>
            <a:r>
              <a:rPr lang="en-GB" sz="2400" b="1" dirty="0">
                <a:solidFill>
                  <a:srgbClr val="9033BD"/>
                </a:solidFill>
                <a:latin typeface="Century Gothic" panose="020B0502020202020204" pitchFamily="34" charset="0"/>
              </a:rPr>
              <a:t>info@thedashcharity.org.uk</a:t>
            </a:r>
          </a:p>
        </p:txBody>
      </p:sp>
      <p:sp>
        <p:nvSpPr>
          <p:cNvPr id="3" name="TextBox 2">
            <a:extLst>
              <a:ext uri="{FF2B5EF4-FFF2-40B4-BE49-F238E27FC236}">
                <a16:creationId xmlns:a16="http://schemas.microsoft.com/office/drawing/2014/main" id="{77288A38-70F5-4E2E-A9D0-E2A08C71EF03}"/>
              </a:ext>
            </a:extLst>
          </p:cNvPr>
          <p:cNvSpPr txBox="1"/>
          <p:nvPr/>
        </p:nvSpPr>
        <p:spPr>
          <a:xfrm>
            <a:off x="4669840" y="5885727"/>
            <a:ext cx="5998160" cy="646331"/>
          </a:xfrm>
          <a:prstGeom prst="rect">
            <a:avLst/>
          </a:prstGeom>
          <a:noFill/>
        </p:spPr>
        <p:txBody>
          <a:bodyPr wrap="square" rtlCol="0">
            <a:spAutoFit/>
          </a:bodyPr>
          <a:lstStyle/>
          <a:p>
            <a:r>
              <a:rPr lang="en-GB" b="1" dirty="0">
                <a:solidFill>
                  <a:srgbClr val="46BAB7"/>
                </a:solidFill>
                <a:latin typeface="Century Gothic" panose="020B0502020202020204" pitchFamily="34" charset="0"/>
              </a:rPr>
              <a:t>Please consider giving to our Amazon Wishlist for our Christmas Present Drive on our website/social media</a:t>
            </a:r>
          </a:p>
        </p:txBody>
      </p:sp>
    </p:spTree>
    <p:extLst>
      <p:ext uri="{BB962C8B-B14F-4D97-AF65-F5344CB8AC3E}">
        <p14:creationId xmlns:p14="http://schemas.microsoft.com/office/powerpoint/2010/main" val="14581935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esbite homepage.jpg"/>
          <p:cNvPicPr>
            <a:picLocks noChangeAspect="1"/>
          </p:cNvPicPr>
          <p:nvPr/>
        </p:nvPicPr>
        <p:blipFill>
          <a:blip r:embed="rId3" cstate="print"/>
          <a:stretch>
            <a:fillRect/>
          </a:stretch>
        </p:blipFill>
        <p:spPr>
          <a:xfrm>
            <a:off x="1991545" y="980729"/>
            <a:ext cx="8424655" cy="4408903"/>
          </a:xfrm>
          <a:prstGeom prst="rect">
            <a:avLst/>
          </a:prstGeom>
        </p:spPr>
      </p:pic>
      <p:sp>
        <p:nvSpPr>
          <p:cNvPr id="3" name="Title 1">
            <a:extLst>
              <a:ext uri="{FF2B5EF4-FFF2-40B4-BE49-F238E27FC236}">
                <a16:creationId xmlns:a16="http://schemas.microsoft.com/office/drawing/2014/main" id="{3E71D494-1424-47EF-A08E-A7F47383509F}"/>
              </a:ext>
            </a:extLst>
          </p:cNvPr>
          <p:cNvSpPr txBox="1">
            <a:spLocks/>
          </p:cNvSpPr>
          <p:nvPr/>
        </p:nvSpPr>
        <p:spPr>
          <a:xfrm>
            <a:off x="946072" y="506571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t>Matt Flavell</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91544" y="620688"/>
            <a:ext cx="7920880" cy="5693866"/>
          </a:xfrm>
          <a:prstGeom prst="rect">
            <a:avLst/>
          </a:prstGeom>
          <a:noFill/>
        </p:spPr>
        <p:txBody>
          <a:bodyPr wrap="square" rtlCol="0">
            <a:spAutoFit/>
          </a:bodyPr>
          <a:lstStyle/>
          <a:p>
            <a:r>
              <a:rPr lang="en-GB" sz="2800" dirty="0"/>
              <a:t>The B.E A Warrior foundation (BAWF) operates as an alternate provision that offers services to schools and other local authority agencies such as Youth offending teams. </a:t>
            </a:r>
          </a:p>
          <a:p>
            <a:endParaRPr lang="en-GB" sz="2800" dirty="0"/>
          </a:p>
          <a:p>
            <a:r>
              <a:rPr lang="en-GB" sz="2800" dirty="0"/>
              <a:t>The BAWF works predominately with teenage males and includes those who are at risk of exclusion, struggling to engage or attend education, and those who are at risk of, or have already offended.</a:t>
            </a:r>
          </a:p>
          <a:p>
            <a:endParaRPr lang="en-GB" sz="2800" dirty="0"/>
          </a:p>
          <a:p>
            <a:r>
              <a:rPr lang="en-GB" sz="2800" dirty="0"/>
              <a:t>- These two aspects are often interlinked. </a:t>
            </a:r>
          </a:p>
          <a:p>
            <a:endParaRPr lang="en-GB" sz="2800" dirty="0"/>
          </a:p>
          <a:p>
            <a:endParaRPr lang="en-GB"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47528" y="1124745"/>
            <a:ext cx="8363272" cy="4525963"/>
          </a:xfrm>
        </p:spPr>
        <p:txBody>
          <a:bodyPr>
            <a:normAutofit/>
          </a:bodyPr>
          <a:lstStyle/>
          <a:p>
            <a:pPr>
              <a:buNone/>
            </a:pPr>
            <a:endParaRPr lang="en-GB" dirty="0"/>
          </a:p>
          <a:p>
            <a:pPr marL="0" indent="0">
              <a:buNone/>
            </a:pPr>
            <a:r>
              <a:rPr lang="en-GB" dirty="0"/>
              <a:t>The BAWF operates by providing positive older male role models to deliver:</a:t>
            </a:r>
          </a:p>
          <a:p>
            <a:pPr marL="0" indent="0">
              <a:buFontTx/>
              <a:buChar char="-"/>
            </a:pPr>
            <a:r>
              <a:rPr lang="en-GB" dirty="0"/>
              <a:t>Boxing, fitness and nutrition coaching </a:t>
            </a:r>
          </a:p>
          <a:p>
            <a:pPr marL="0" indent="0">
              <a:buFontTx/>
              <a:buChar char="-"/>
            </a:pPr>
            <a:r>
              <a:rPr lang="en-GB" dirty="0"/>
              <a:t>Mentoring/Counselling  </a:t>
            </a:r>
          </a:p>
          <a:p>
            <a:pPr marL="0" indent="0">
              <a:buFontTx/>
              <a:buChar char="-"/>
            </a:pPr>
            <a:r>
              <a:rPr lang="en-GB" dirty="0"/>
              <a:t>Engagement and support with education.</a:t>
            </a:r>
          </a:p>
          <a:p>
            <a:pPr>
              <a:buNone/>
            </a:pP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116632"/>
            <a:ext cx="8229600" cy="1143000"/>
          </a:xfrm>
        </p:spPr>
        <p:txBody>
          <a:bodyPr/>
          <a:lstStyle/>
          <a:p>
            <a:r>
              <a:rPr lang="en-GB" dirty="0"/>
              <a:t>The program format</a:t>
            </a:r>
          </a:p>
        </p:txBody>
      </p:sp>
      <p:sp>
        <p:nvSpPr>
          <p:cNvPr id="3" name="Content Placeholder 2"/>
          <p:cNvSpPr>
            <a:spLocks noGrp="1"/>
          </p:cNvSpPr>
          <p:nvPr>
            <p:ph idx="1"/>
          </p:nvPr>
        </p:nvSpPr>
        <p:spPr>
          <a:xfrm>
            <a:off x="1981200" y="1196753"/>
            <a:ext cx="8435280" cy="4929411"/>
          </a:xfrm>
        </p:spPr>
        <p:txBody>
          <a:bodyPr>
            <a:normAutofit fontScale="92500"/>
          </a:bodyPr>
          <a:lstStyle/>
          <a:p>
            <a:pPr marL="0" indent="0">
              <a:buNone/>
            </a:pPr>
            <a:r>
              <a:rPr lang="en-GB" dirty="0"/>
              <a:t>Time frame – 6 weeks to 12 months (3-6 months for tangible results) – Operates via a referral process</a:t>
            </a:r>
          </a:p>
          <a:p>
            <a:pPr marL="0" indent="0">
              <a:buNone/>
            </a:pPr>
            <a:endParaRPr lang="en-GB" dirty="0"/>
          </a:p>
          <a:p>
            <a:pPr marL="0" indent="0">
              <a:buNone/>
            </a:pPr>
            <a:r>
              <a:rPr lang="en-GB" dirty="0"/>
              <a:t>The first 6 weeks focus is on relationship building and obtaining engagement through a number of methods, which primarily is boxing coaching, but can be any other activity that will engage (others sports, board games or even cooking. </a:t>
            </a:r>
          </a:p>
          <a:p>
            <a:pPr marL="0" indent="0">
              <a:buNone/>
            </a:pPr>
            <a:endParaRPr lang="en-GB" dirty="0"/>
          </a:p>
          <a:p>
            <a:pPr marL="0" indent="0">
              <a:buNone/>
            </a:pPr>
            <a:r>
              <a:rPr lang="en-GB" dirty="0"/>
              <a:t>This is also an assessment period that helps to identify the root causes of the young person's behaviour. From the information gathered the intervention can be tailored to provide more bespoke solutions and strategies.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1544" y="548680"/>
            <a:ext cx="8229600" cy="6192688"/>
          </a:xfrm>
        </p:spPr>
        <p:txBody>
          <a:bodyPr>
            <a:normAutofit fontScale="70000" lnSpcReduction="20000"/>
          </a:bodyPr>
          <a:lstStyle/>
          <a:p>
            <a:pPr marL="0" indent="0" fontAlgn="base">
              <a:buNone/>
            </a:pPr>
            <a:r>
              <a:rPr lang="en-GB" sz="3400" dirty="0"/>
              <a:t>Once the relationship has been established the focus can then begin to be shifted to addressing and/or challenging some of the young person's behaviour/thought processes. </a:t>
            </a:r>
          </a:p>
          <a:p>
            <a:pPr marL="0" indent="0" fontAlgn="base">
              <a:buNone/>
            </a:pPr>
            <a:endParaRPr lang="en-GB" sz="3400" dirty="0"/>
          </a:p>
          <a:p>
            <a:pPr marL="0" indent="0" fontAlgn="base">
              <a:buNone/>
            </a:pPr>
            <a:r>
              <a:rPr lang="en-GB" sz="3400" dirty="0"/>
              <a:t>This stage will also aim to help the young person discover and sense of direction and build aspiration for their future, along with helping them develop strategies for managing better in school and re framing the need for education in terms they understand.</a:t>
            </a:r>
          </a:p>
          <a:p>
            <a:pPr marL="0" indent="0" fontAlgn="base">
              <a:buNone/>
            </a:pPr>
            <a:endParaRPr lang="en-GB" sz="3400" dirty="0"/>
          </a:p>
          <a:p>
            <a:pPr marL="0" indent="0" fontAlgn="base">
              <a:buNone/>
            </a:pPr>
            <a:r>
              <a:rPr lang="en-GB" sz="3400" dirty="0"/>
              <a:t>During this time there may be other elements involved such as communicating with the school about strategies and methods they could be using to gain more effective results, and helping to rebuild the relationship between the young person and the school. </a:t>
            </a:r>
          </a:p>
          <a:p>
            <a:pPr marL="0" indent="0" fontAlgn="base">
              <a:buNone/>
            </a:pPr>
            <a:endParaRPr lang="en-GB" sz="3400" dirty="0"/>
          </a:p>
          <a:p>
            <a:pPr marL="0" indent="0" fontAlgn="base">
              <a:buNone/>
            </a:pPr>
            <a:r>
              <a:rPr lang="en-GB" sz="3400" dirty="0"/>
              <a:t>There may also be other aspects of communicating with family members or primary caregivers (this can often be done in conjunction with other agencies if they are involved).</a:t>
            </a:r>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20689"/>
            <a:ext cx="8229600" cy="5505475"/>
          </a:xfrm>
        </p:spPr>
        <p:txBody>
          <a:bodyPr>
            <a:normAutofit fontScale="92500"/>
          </a:bodyPr>
          <a:lstStyle/>
          <a:p>
            <a:pPr marL="0" indent="0" fontAlgn="base">
              <a:buNone/>
            </a:pPr>
            <a:r>
              <a:rPr lang="en-GB" dirty="0"/>
              <a:t>The final aspect is assisting the young person with their education once they are ready to continue with it. </a:t>
            </a:r>
          </a:p>
          <a:p>
            <a:pPr marL="0" indent="0" fontAlgn="base">
              <a:buNone/>
            </a:pPr>
            <a:endParaRPr lang="en-GB" dirty="0"/>
          </a:p>
          <a:p>
            <a:pPr marL="0" indent="0" fontAlgn="base">
              <a:buNone/>
            </a:pPr>
            <a:r>
              <a:rPr lang="en-GB" dirty="0"/>
              <a:t>This often involves one to one support helping them to catch up to a suitable level, or can involve attending lessons with them to help them manage better in class. </a:t>
            </a:r>
          </a:p>
          <a:p>
            <a:pPr marL="0" indent="0" fontAlgn="base">
              <a:buNone/>
            </a:pPr>
            <a:endParaRPr lang="en-GB" dirty="0"/>
          </a:p>
          <a:p>
            <a:pPr marL="0" indent="0" fontAlgn="base">
              <a:buNone/>
            </a:pPr>
            <a:r>
              <a:rPr lang="en-GB" dirty="0"/>
              <a:t>This can also include offering/delivering recognised award schemes that contribute towards their GCSE’s.</a:t>
            </a:r>
          </a:p>
          <a:p>
            <a:pPr marL="0" indent="0" fontAlgn="base">
              <a:buNone/>
            </a:pPr>
            <a:endParaRPr lang="en-GB" dirty="0"/>
          </a:p>
          <a:p>
            <a:pPr marL="0" indent="0" fontAlgn="base">
              <a:buNone/>
            </a:pPr>
            <a:r>
              <a:rPr lang="en-GB" dirty="0"/>
              <a:t>Once the young person has achieved a suitable level of stability in their attendance, behaviour and achievement, the program can be positively discontinued.</a:t>
            </a:r>
          </a:p>
          <a:p>
            <a:pPr>
              <a:buNone/>
            </a:pPr>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Boxing coaching</a:t>
            </a:r>
          </a:p>
        </p:txBody>
      </p:sp>
      <p:sp>
        <p:nvSpPr>
          <p:cNvPr id="3" name="Content Placeholder 2"/>
          <p:cNvSpPr>
            <a:spLocks noGrp="1"/>
          </p:cNvSpPr>
          <p:nvPr>
            <p:ph idx="1"/>
          </p:nvPr>
        </p:nvSpPr>
        <p:spPr>
          <a:xfrm>
            <a:off x="1981200" y="1600201"/>
            <a:ext cx="8507288" cy="4525963"/>
          </a:xfrm>
        </p:spPr>
        <p:txBody>
          <a:bodyPr>
            <a:normAutofit lnSpcReduction="10000"/>
          </a:bodyPr>
          <a:lstStyle/>
          <a:p>
            <a:pPr>
              <a:buFontTx/>
              <a:buChar char="-"/>
            </a:pPr>
            <a:r>
              <a:rPr lang="en-GB" sz="2400" dirty="0"/>
              <a:t>Primary method of engagement </a:t>
            </a:r>
            <a:br>
              <a:rPr lang="en-GB" sz="2400" dirty="0"/>
            </a:br>
            <a:r>
              <a:rPr lang="en-GB" sz="2400" dirty="0"/>
              <a:t>(Fun, motivating due to meeting them at their level of need )</a:t>
            </a:r>
          </a:p>
          <a:p>
            <a:pPr>
              <a:buFontTx/>
              <a:buChar char="-"/>
            </a:pPr>
            <a:r>
              <a:rPr lang="en-GB" sz="2400" dirty="0"/>
              <a:t>Primary relationship builder</a:t>
            </a:r>
            <a:br>
              <a:rPr lang="en-GB" sz="2400" dirty="0"/>
            </a:br>
            <a:r>
              <a:rPr lang="en-GB" sz="2400" dirty="0"/>
              <a:t>(Establishes you as the leader, gets them used to following your instructions)</a:t>
            </a:r>
          </a:p>
          <a:p>
            <a:pPr>
              <a:buFontTx/>
              <a:buChar char="-"/>
            </a:pPr>
            <a:r>
              <a:rPr lang="en-GB" sz="2400" dirty="0"/>
              <a:t>Primary development tool </a:t>
            </a:r>
            <a:br>
              <a:rPr lang="en-GB" sz="2400" dirty="0"/>
            </a:br>
            <a:r>
              <a:rPr lang="en-GB" sz="2400" dirty="0"/>
              <a:t>(Build physical, mental and emotional capabilities)</a:t>
            </a:r>
          </a:p>
          <a:p>
            <a:pPr>
              <a:buFontTx/>
              <a:buChar char="-"/>
            </a:pPr>
            <a:r>
              <a:rPr lang="en-GB" sz="2400" dirty="0"/>
              <a:t>Primary method of assessment </a:t>
            </a:r>
            <a:br>
              <a:rPr lang="en-GB" sz="2400" dirty="0"/>
            </a:br>
            <a:r>
              <a:rPr lang="en-GB" sz="2400" dirty="0"/>
              <a:t>(Exposes what they need to work on and crucially raises the young persons self awareness)</a:t>
            </a:r>
          </a:p>
          <a:p>
            <a:pPr>
              <a:buFontTx/>
              <a:buChar char="-"/>
            </a:pPr>
            <a:r>
              <a:rPr lang="en-GB" sz="2400" dirty="0"/>
              <a:t>Links to education</a:t>
            </a:r>
            <a:br>
              <a:rPr lang="en-GB" sz="2400" dirty="0"/>
            </a:br>
            <a:r>
              <a:rPr lang="en-GB" sz="2400" dirty="0"/>
              <a:t>(A.B.A boxing award scheme and ASDAN accredited GCSE’s)</a:t>
            </a:r>
          </a:p>
          <a:p>
            <a:pPr>
              <a:buFontTx/>
              <a:buChar char="-"/>
            </a:pP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Mentoring</a:t>
            </a:r>
          </a:p>
        </p:txBody>
      </p:sp>
      <p:sp>
        <p:nvSpPr>
          <p:cNvPr id="3" name="Content Placeholder 2"/>
          <p:cNvSpPr>
            <a:spLocks noGrp="1"/>
          </p:cNvSpPr>
          <p:nvPr>
            <p:ph idx="1"/>
          </p:nvPr>
        </p:nvSpPr>
        <p:spPr/>
        <p:txBody>
          <a:bodyPr>
            <a:normAutofit/>
          </a:bodyPr>
          <a:lstStyle/>
          <a:p>
            <a:pPr>
              <a:buFontTx/>
              <a:buChar char="-"/>
            </a:pPr>
            <a:r>
              <a:rPr lang="en-GB" dirty="0"/>
              <a:t>Provides one to one focussed attention</a:t>
            </a:r>
          </a:p>
          <a:p>
            <a:pPr>
              <a:buFontTx/>
              <a:buChar char="-"/>
            </a:pPr>
            <a:r>
              <a:rPr lang="en-GB" dirty="0"/>
              <a:t>Offers lived experience</a:t>
            </a:r>
          </a:p>
          <a:p>
            <a:pPr>
              <a:buFontTx/>
              <a:buChar char="-"/>
            </a:pPr>
            <a:r>
              <a:rPr lang="en-GB" dirty="0"/>
              <a:t>Provides an opportunity to discuss topics neutrally and without judgement</a:t>
            </a:r>
          </a:p>
          <a:p>
            <a:pPr>
              <a:buFontTx/>
              <a:buChar char="-"/>
            </a:pPr>
            <a:r>
              <a:rPr lang="en-GB" dirty="0"/>
              <a:t>Helps meet mental health needs</a:t>
            </a:r>
          </a:p>
          <a:p>
            <a:pPr>
              <a:buFontTx/>
              <a:buChar char="-"/>
            </a:pPr>
            <a:r>
              <a:rPr lang="en-GB" dirty="0"/>
              <a:t>Helps give the young person a voice and empowers them to make better choices</a:t>
            </a:r>
          </a:p>
          <a:p>
            <a:pPr>
              <a:buFontTx/>
              <a:buChar char="-"/>
            </a:pPr>
            <a:r>
              <a:rPr lang="en-GB" dirty="0"/>
              <a:t>Helps them understand themselves and open their mind to a new direction</a:t>
            </a:r>
          </a:p>
          <a:p>
            <a:pPr>
              <a:buFontTx/>
              <a:buChar char="-"/>
            </a:pPr>
            <a:endParaRPr lang="en-GB" dirty="0"/>
          </a:p>
          <a:p>
            <a:pPr>
              <a:buFontTx/>
              <a:buChar char="-"/>
            </a:pPr>
            <a:endParaRPr lang="en-GB" dirty="0"/>
          </a:p>
          <a:p>
            <a:pPr>
              <a:buFontTx/>
              <a:buChar char="-"/>
            </a:pPr>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Engagement with education</a:t>
            </a:r>
          </a:p>
        </p:txBody>
      </p:sp>
      <p:sp>
        <p:nvSpPr>
          <p:cNvPr id="3" name="Content Placeholder 2"/>
          <p:cNvSpPr>
            <a:spLocks noGrp="1"/>
          </p:cNvSpPr>
          <p:nvPr>
            <p:ph idx="1"/>
          </p:nvPr>
        </p:nvSpPr>
        <p:spPr>
          <a:xfrm>
            <a:off x="1981200" y="1600200"/>
            <a:ext cx="8229600" cy="4853136"/>
          </a:xfrm>
        </p:spPr>
        <p:txBody>
          <a:bodyPr>
            <a:normAutofit/>
          </a:bodyPr>
          <a:lstStyle/>
          <a:p>
            <a:pPr>
              <a:buFontTx/>
              <a:buChar char="-"/>
            </a:pPr>
            <a:r>
              <a:rPr lang="en-GB" dirty="0"/>
              <a:t>This is where the magic happens!</a:t>
            </a:r>
            <a:br>
              <a:rPr lang="en-GB" dirty="0"/>
            </a:br>
            <a:r>
              <a:rPr lang="en-GB" dirty="0"/>
              <a:t>(The culmination of a strong relationship foundation)</a:t>
            </a:r>
          </a:p>
          <a:p>
            <a:pPr>
              <a:buFontTx/>
              <a:buChar char="-"/>
            </a:pPr>
            <a:r>
              <a:rPr lang="en-GB" dirty="0"/>
              <a:t>Helping them take those first steps</a:t>
            </a:r>
            <a:br>
              <a:rPr lang="en-GB" dirty="0"/>
            </a:br>
            <a:r>
              <a:rPr lang="en-GB" dirty="0"/>
              <a:t>(Reframing, Overcoming anxiety/apprehension)</a:t>
            </a:r>
          </a:p>
          <a:p>
            <a:pPr>
              <a:buFontTx/>
              <a:buChar char="-"/>
            </a:pPr>
            <a:r>
              <a:rPr lang="en-GB" dirty="0"/>
              <a:t>Helping find ways to cope with learning</a:t>
            </a:r>
            <a:br>
              <a:rPr lang="en-GB" dirty="0"/>
            </a:br>
            <a:r>
              <a:rPr lang="en-GB" dirty="0"/>
              <a:t>(Breaking learning into chunks, stress balls, time outs)</a:t>
            </a:r>
          </a:p>
          <a:p>
            <a:pPr>
              <a:buFontTx/>
              <a:buChar char="-"/>
            </a:pPr>
            <a:r>
              <a:rPr lang="en-GB" dirty="0"/>
              <a:t>Helping them get up to speed – one to one</a:t>
            </a:r>
          </a:p>
          <a:p>
            <a:pPr>
              <a:buFontTx/>
              <a:buChar char="-"/>
            </a:pPr>
            <a:r>
              <a:rPr lang="en-GB" dirty="0"/>
              <a:t>Helping them manage in the classroom – attending with them</a:t>
            </a:r>
          </a:p>
          <a:p>
            <a:pPr>
              <a:buFontTx/>
              <a:buChar char="-"/>
            </a:pPr>
            <a:r>
              <a:rPr lang="en-GB" dirty="0"/>
              <a:t>Performing the hand over/ re- integration</a:t>
            </a:r>
          </a:p>
          <a:p>
            <a:pPr>
              <a:buFontTx/>
              <a:buChar char="-"/>
            </a:pPr>
            <a:endParaRPr lang="en-GB" dirty="0"/>
          </a:p>
          <a:p>
            <a:pPr>
              <a:buFontTx/>
              <a:buChar char="-"/>
            </a:pP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be successful</a:t>
            </a:r>
          </a:p>
        </p:txBody>
      </p:sp>
      <p:sp>
        <p:nvSpPr>
          <p:cNvPr id="3" name="Content Placeholder 2"/>
          <p:cNvSpPr>
            <a:spLocks noGrp="1"/>
          </p:cNvSpPr>
          <p:nvPr>
            <p:ph idx="1"/>
          </p:nvPr>
        </p:nvSpPr>
        <p:spPr/>
        <p:txBody>
          <a:bodyPr/>
          <a:lstStyle/>
          <a:p>
            <a:pPr>
              <a:buFontTx/>
              <a:buChar char="-"/>
            </a:pPr>
            <a:r>
              <a:rPr lang="en-GB" dirty="0"/>
              <a:t>Requires good communication between school and mentor</a:t>
            </a:r>
          </a:p>
          <a:p>
            <a:pPr>
              <a:buFontTx/>
              <a:buChar char="-"/>
            </a:pPr>
            <a:r>
              <a:rPr lang="en-GB" dirty="0"/>
              <a:t>Requires transparency and a willingness to makes changes to procedures by the school</a:t>
            </a:r>
          </a:p>
          <a:p>
            <a:pPr>
              <a:buFontTx/>
              <a:buChar char="-"/>
            </a:pPr>
            <a:r>
              <a:rPr lang="en-GB" dirty="0"/>
              <a:t>Needs to be brought in as an early intervention </a:t>
            </a:r>
          </a:p>
          <a:p>
            <a:pPr>
              <a:buFontTx/>
              <a:buChar char="-"/>
            </a:pP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studies (Names changed)</a:t>
            </a:r>
          </a:p>
        </p:txBody>
      </p:sp>
      <p:sp>
        <p:nvSpPr>
          <p:cNvPr id="3" name="Content Placeholder 2"/>
          <p:cNvSpPr>
            <a:spLocks noGrp="1"/>
          </p:cNvSpPr>
          <p:nvPr>
            <p:ph idx="1"/>
          </p:nvPr>
        </p:nvSpPr>
        <p:spPr/>
        <p:txBody>
          <a:bodyPr/>
          <a:lstStyle/>
          <a:p>
            <a:pPr>
              <a:buFontTx/>
              <a:buChar char="-"/>
            </a:pPr>
            <a:r>
              <a:rPr lang="en-GB" dirty="0"/>
              <a:t>James, prevented from exclusion</a:t>
            </a:r>
          </a:p>
          <a:p>
            <a:pPr>
              <a:buFontTx/>
              <a:buChar char="-"/>
            </a:pPr>
            <a:r>
              <a:rPr lang="en-GB" dirty="0"/>
              <a:t>Sean, got back into education</a:t>
            </a:r>
          </a:p>
          <a:p>
            <a:pPr>
              <a:buFontTx/>
              <a:buChar char="-"/>
            </a:pPr>
            <a:r>
              <a:rPr lang="en-GB" dirty="0"/>
              <a:t>Garry and George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3477" y="591518"/>
            <a:ext cx="8229600" cy="1143000"/>
          </a:xfrm>
        </p:spPr>
        <p:txBody>
          <a:bodyPr/>
          <a:lstStyle/>
          <a:p>
            <a:r>
              <a:rPr lang="en-GB" dirty="0"/>
              <a:t>YEF FUNDING</a:t>
            </a:r>
          </a:p>
        </p:txBody>
      </p:sp>
      <p:sp>
        <p:nvSpPr>
          <p:cNvPr id="3" name="TextBox 2">
            <a:extLst>
              <a:ext uri="{FF2B5EF4-FFF2-40B4-BE49-F238E27FC236}">
                <a16:creationId xmlns:a16="http://schemas.microsoft.com/office/drawing/2014/main" id="{FE38274A-9040-4201-8A39-7304070ACF09}"/>
              </a:ext>
            </a:extLst>
          </p:cNvPr>
          <p:cNvSpPr txBox="1"/>
          <p:nvPr/>
        </p:nvSpPr>
        <p:spPr>
          <a:xfrm>
            <a:off x="7986713" y="5123483"/>
            <a:ext cx="2543175" cy="707886"/>
          </a:xfrm>
          <a:prstGeom prst="rect">
            <a:avLst/>
          </a:prstGeom>
          <a:noFill/>
        </p:spPr>
        <p:txBody>
          <a:bodyPr wrap="square" rtlCol="0">
            <a:spAutoFit/>
          </a:bodyPr>
          <a:lstStyle/>
          <a:p>
            <a:r>
              <a:rPr lang="en-GB" sz="4000" dirty="0"/>
              <a:t>Questions</a:t>
            </a: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BE68D-6683-47D0-A4EA-1DD0F6FFB06A}"/>
              </a:ext>
            </a:extLst>
          </p:cNvPr>
          <p:cNvSpPr>
            <a:spLocks noGrp="1"/>
          </p:cNvSpPr>
          <p:nvPr>
            <p:ph type="title"/>
          </p:nvPr>
        </p:nvSpPr>
        <p:spPr/>
        <p:txBody>
          <a:bodyPr/>
          <a:lstStyle/>
          <a:p>
            <a:r>
              <a:rPr lang="en-GB" dirty="0"/>
              <a:t>SEMH Service Updates</a:t>
            </a:r>
          </a:p>
        </p:txBody>
      </p:sp>
      <p:sp>
        <p:nvSpPr>
          <p:cNvPr id="3" name="Content Placeholder 2">
            <a:extLst>
              <a:ext uri="{FF2B5EF4-FFF2-40B4-BE49-F238E27FC236}">
                <a16:creationId xmlns:a16="http://schemas.microsoft.com/office/drawing/2014/main" id="{62F8F1D5-F481-4B21-9C5F-E2EFF48B27AB}"/>
              </a:ext>
            </a:extLst>
          </p:cNvPr>
          <p:cNvSpPr>
            <a:spLocks noGrp="1"/>
          </p:cNvSpPr>
          <p:nvPr>
            <p:ph idx="1"/>
          </p:nvPr>
        </p:nvSpPr>
        <p:spPr/>
        <p:txBody>
          <a:bodyPr>
            <a:normAutofit/>
          </a:bodyPr>
          <a:lstStyle/>
          <a:p>
            <a:r>
              <a:rPr lang="en-GB" dirty="0"/>
              <a:t>Leadership Update Website</a:t>
            </a:r>
          </a:p>
          <a:p>
            <a:pPr marL="0" indent="0">
              <a:buNone/>
            </a:pPr>
            <a:endParaRPr lang="en-GB" dirty="0"/>
          </a:p>
          <a:p>
            <a:r>
              <a:rPr lang="en-GB" dirty="0"/>
              <a:t>Alternative Provision Documents</a:t>
            </a:r>
          </a:p>
          <a:p>
            <a:pPr lvl="2"/>
            <a:r>
              <a:rPr lang="en-GB" dirty="0"/>
              <a:t>Directory – updated (let me know of new provisions you use)</a:t>
            </a:r>
          </a:p>
          <a:p>
            <a:pPr lvl="2"/>
            <a:r>
              <a:rPr lang="en-GB" dirty="0"/>
              <a:t>Guidance</a:t>
            </a:r>
          </a:p>
          <a:p>
            <a:pPr lvl="2"/>
            <a:r>
              <a:rPr lang="en-GB" dirty="0"/>
              <a:t>Quality Assurance</a:t>
            </a:r>
          </a:p>
          <a:p>
            <a:r>
              <a:rPr lang="en-GB" dirty="0"/>
              <a:t>PEAR Panel  </a:t>
            </a:r>
            <a:r>
              <a:rPr lang="en-GB" dirty="0">
                <a:hlinkClick r:id="rId3"/>
              </a:rPr>
              <a:t>Form</a:t>
            </a:r>
            <a:endParaRPr lang="en-GB" dirty="0"/>
          </a:p>
          <a:p>
            <a:r>
              <a:rPr lang="en-GB" dirty="0"/>
              <a:t>SEMH Intervention Service </a:t>
            </a:r>
          </a:p>
          <a:p>
            <a:r>
              <a:rPr lang="en-GB" dirty="0"/>
              <a:t>Network Meetings (New Academic Year)</a:t>
            </a:r>
          </a:p>
        </p:txBody>
      </p:sp>
      <p:sp>
        <p:nvSpPr>
          <p:cNvPr id="4" name="TextBox 3">
            <a:extLst>
              <a:ext uri="{FF2B5EF4-FFF2-40B4-BE49-F238E27FC236}">
                <a16:creationId xmlns:a16="http://schemas.microsoft.com/office/drawing/2014/main" id="{4E80DE02-89F3-4DB3-A6A2-BD922849BA92}"/>
              </a:ext>
            </a:extLst>
          </p:cNvPr>
          <p:cNvSpPr txBox="1"/>
          <p:nvPr/>
        </p:nvSpPr>
        <p:spPr>
          <a:xfrm>
            <a:off x="1316990" y="2153285"/>
            <a:ext cx="5588000" cy="369332"/>
          </a:xfrm>
          <a:prstGeom prst="rect">
            <a:avLst/>
          </a:prstGeom>
          <a:noFill/>
        </p:spPr>
        <p:txBody>
          <a:bodyPr wrap="square" rtlCol="0">
            <a:spAutoFit/>
          </a:bodyPr>
          <a:lstStyle/>
          <a:p>
            <a:r>
              <a:rPr lang="en-GB" b="1" dirty="0">
                <a:hlinkClick r:id="rId4"/>
              </a:rPr>
              <a:t>https://www.leadershipupdate-rbwm.co.uk/</a:t>
            </a:r>
            <a:r>
              <a:rPr lang="en-GB" b="1" dirty="0"/>
              <a:t> </a:t>
            </a:r>
          </a:p>
        </p:txBody>
      </p:sp>
      <p:pic>
        <p:nvPicPr>
          <p:cNvPr id="6" name="Picture 5">
            <a:extLst>
              <a:ext uri="{FF2B5EF4-FFF2-40B4-BE49-F238E27FC236}">
                <a16:creationId xmlns:a16="http://schemas.microsoft.com/office/drawing/2014/main" id="{1DE86027-F29A-4D73-915F-89BC6EA9E937}"/>
              </a:ext>
            </a:extLst>
          </p:cNvPr>
          <p:cNvPicPr>
            <a:picLocks noChangeAspect="1"/>
          </p:cNvPicPr>
          <p:nvPr/>
        </p:nvPicPr>
        <p:blipFill rotWithShape="1">
          <a:blip r:embed="rId5"/>
          <a:srcRect t="4375" r="63259" b="16225"/>
          <a:stretch/>
        </p:blipFill>
        <p:spPr>
          <a:xfrm>
            <a:off x="7371340" y="3467725"/>
            <a:ext cx="4479533" cy="3025150"/>
          </a:xfrm>
          <a:prstGeom prst="rect">
            <a:avLst/>
          </a:prstGeom>
        </p:spPr>
      </p:pic>
    </p:spTree>
    <p:extLst>
      <p:ext uri="{BB962C8B-B14F-4D97-AF65-F5344CB8AC3E}">
        <p14:creationId xmlns:p14="http://schemas.microsoft.com/office/powerpoint/2010/main" val="13704827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FAECC-117B-47BA-9E9E-B9427FFCB82F}"/>
              </a:ext>
            </a:extLst>
          </p:cNvPr>
          <p:cNvSpPr>
            <a:spLocks noGrp="1"/>
          </p:cNvSpPr>
          <p:nvPr>
            <p:ph type="title"/>
          </p:nvPr>
        </p:nvSpPr>
        <p:spPr/>
        <p:txBody>
          <a:bodyPr/>
          <a:lstStyle/>
          <a:p>
            <a:r>
              <a:rPr lang="en-GB" dirty="0"/>
              <a:t>Questions.</a:t>
            </a:r>
          </a:p>
        </p:txBody>
      </p:sp>
      <p:sp>
        <p:nvSpPr>
          <p:cNvPr id="4" name="TextBox 3">
            <a:extLst>
              <a:ext uri="{FF2B5EF4-FFF2-40B4-BE49-F238E27FC236}">
                <a16:creationId xmlns:a16="http://schemas.microsoft.com/office/drawing/2014/main" id="{626B2BE0-6C62-4171-8CAF-535EA1AAB8CE}"/>
              </a:ext>
            </a:extLst>
          </p:cNvPr>
          <p:cNvSpPr txBox="1"/>
          <p:nvPr/>
        </p:nvSpPr>
        <p:spPr>
          <a:xfrm>
            <a:off x="942975" y="1690688"/>
            <a:ext cx="3590925" cy="707886"/>
          </a:xfrm>
          <a:prstGeom prst="rect">
            <a:avLst/>
          </a:prstGeom>
          <a:noFill/>
        </p:spPr>
        <p:txBody>
          <a:bodyPr wrap="square" rtlCol="0">
            <a:spAutoFit/>
          </a:bodyPr>
          <a:lstStyle/>
          <a:p>
            <a:r>
              <a:rPr lang="en-GB" sz="4000" dirty="0"/>
              <a:t>Feedback</a:t>
            </a:r>
            <a:endParaRPr lang="en-GB" dirty="0"/>
          </a:p>
        </p:txBody>
      </p:sp>
      <p:pic>
        <p:nvPicPr>
          <p:cNvPr id="7" name="Picture 6" descr="Young girl presenting">
            <a:extLst>
              <a:ext uri="{FF2B5EF4-FFF2-40B4-BE49-F238E27FC236}">
                <a16:creationId xmlns:a16="http://schemas.microsoft.com/office/drawing/2014/main" id="{5B67F2E0-E937-411D-886F-CBE257FC78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0139" y="1325017"/>
            <a:ext cx="2753660" cy="5319395"/>
          </a:xfrm>
          <a:prstGeom prst="rect">
            <a:avLst/>
          </a:prstGeom>
        </p:spPr>
      </p:pic>
      <p:sp>
        <p:nvSpPr>
          <p:cNvPr id="9" name="TextBox 8">
            <a:extLst>
              <a:ext uri="{FF2B5EF4-FFF2-40B4-BE49-F238E27FC236}">
                <a16:creationId xmlns:a16="http://schemas.microsoft.com/office/drawing/2014/main" id="{DFEB6484-FCFB-4314-BE62-C019B513057E}"/>
              </a:ext>
            </a:extLst>
          </p:cNvPr>
          <p:cNvSpPr txBox="1"/>
          <p:nvPr/>
        </p:nvSpPr>
        <p:spPr>
          <a:xfrm>
            <a:off x="1314450" y="4381500"/>
            <a:ext cx="5133975" cy="369332"/>
          </a:xfrm>
          <a:prstGeom prst="rect">
            <a:avLst/>
          </a:prstGeom>
          <a:noFill/>
        </p:spPr>
        <p:txBody>
          <a:bodyPr wrap="square" rtlCol="0">
            <a:spAutoFit/>
          </a:bodyPr>
          <a:lstStyle/>
          <a:p>
            <a:r>
              <a:rPr lang="en-GB" dirty="0"/>
              <a:t>Thanks</a:t>
            </a:r>
          </a:p>
        </p:txBody>
      </p:sp>
      <p:sp>
        <p:nvSpPr>
          <p:cNvPr id="10" name="TextBox 9">
            <a:extLst>
              <a:ext uri="{FF2B5EF4-FFF2-40B4-BE49-F238E27FC236}">
                <a16:creationId xmlns:a16="http://schemas.microsoft.com/office/drawing/2014/main" id="{B3AE7DBE-EE30-41DF-8619-A6382F63C9E6}"/>
              </a:ext>
            </a:extLst>
          </p:cNvPr>
          <p:cNvSpPr txBox="1"/>
          <p:nvPr/>
        </p:nvSpPr>
        <p:spPr>
          <a:xfrm>
            <a:off x="942975" y="5456257"/>
            <a:ext cx="6093618" cy="646331"/>
          </a:xfrm>
          <a:prstGeom prst="rect">
            <a:avLst/>
          </a:prstGeom>
          <a:noFill/>
        </p:spPr>
        <p:txBody>
          <a:bodyPr wrap="square">
            <a:spAutoFit/>
          </a:bodyPr>
          <a:lstStyle/>
          <a:p>
            <a:r>
              <a:rPr lang="en-GB" dirty="0">
                <a:hlinkClick r:id="rId4"/>
              </a:rPr>
              <a:t>https://docs.google.com/forms/d/1mRwNHkeeMBLaKTNj28Y4iaZH9vEgTVUIr6ltKoLanAw</a:t>
            </a:r>
            <a:endParaRPr lang="en-GB" dirty="0"/>
          </a:p>
        </p:txBody>
      </p:sp>
      <p:sp>
        <p:nvSpPr>
          <p:cNvPr id="11" name="TextBox 10">
            <a:extLst>
              <a:ext uri="{FF2B5EF4-FFF2-40B4-BE49-F238E27FC236}">
                <a16:creationId xmlns:a16="http://schemas.microsoft.com/office/drawing/2014/main" id="{FB47C295-20A6-4471-8064-575661C2538C}"/>
              </a:ext>
            </a:extLst>
          </p:cNvPr>
          <p:cNvSpPr txBox="1"/>
          <p:nvPr/>
        </p:nvSpPr>
        <p:spPr>
          <a:xfrm>
            <a:off x="4372570" y="1176339"/>
            <a:ext cx="4654153" cy="646331"/>
          </a:xfrm>
          <a:prstGeom prst="rect">
            <a:avLst/>
          </a:prstGeom>
          <a:noFill/>
          <a:ln w="38100">
            <a:solidFill>
              <a:schemeClr val="tx1"/>
            </a:solidFill>
          </a:ln>
        </p:spPr>
        <p:txBody>
          <a:bodyPr wrap="square">
            <a:spAutoFit/>
          </a:bodyPr>
          <a:lstStyle/>
          <a:p>
            <a:r>
              <a:rPr lang="en-GB" sz="3600" dirty="0">
                <a:hlinkClick r:id="rId4"/>
              </a:rPr>
              <a:t>Fill Out Feedback Form</a:t>
            </a:r>
            <a:endParaRPr lang="en-GB" sz="3600" dirty="0"/>
          </a:p>
        </p:txBody>
      </p:sp>
      <p:pic>
        <p:nvPicPr>
          <p:cNvPr id="12" name="Picture 11">
            <a:extLst>
              <a:ext uri="{FF2B5EF4-FFF2-40B4-BE49-F238E27FC236}">
                <a16:creationId xmlns:a16="http://schemas.microsoft.com/office/drawing/2014/main" id="{4FA2684C-DF57-49AE-88DC-A1D44AB286A2}"/>
              </a:ext>
            </a:extLst>
          </p:cNvPr>
          <p:cNvPicPr>
            <a:picLocks noChangeAspect="1"/>
          </p:cNvPicPr>
          <p:nvPr/>
        </p:nvPicPr>
        <p:blipFill>
          <a:blip r:embed="rId5"/>
          <a:stretch>
            <a:fillRect/>
          </a:stretch>
        </p:blipFill>
        <p:spPr>
          <a:xfrm>
            <a:off x="5177631" y="2203907"/>
            <a:ext cx="3044030" cy="3044030"/>
          </a:xfrm>
          <a:prstGeom prst="rect">
            <a:avLst/>
          </a:prstGeom>
        </p:spPr>
      </p:pic>
    </p:spTree>
    <p:extLst>
      <p:ext uri="{BB962C8B-B14F-4D97-AF65-F5344CB8AC3E}">
        <p14:creationId xmlns:p14="http://schemas.microsoft.com/office/powerpoint/2010/main" val="2661957446"/>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gles">
  <a:themeElements>
    <a:clrScheme name="Custom 1">
      <a:dk1>
        <a:srgbClr val="9033BD"/>
      </a:dk1>
      <a:lt1>
        <a:srgbClr val="FFFFFF"/>
      </a:lt1>
      <a:dk2>
        <a:srgbClr val="46BAB7"/>
      </a:dk2>
      <a:lt2>
        <a:srgbClr val="9033BD"/>
      </a:lt2>
      <a:accent1>
        <a:srgbClr val="46BAB7"/>
      </a:accent1>
      <a:accent2>
        <a:srgbClr val="9033BD"/>
      </a:accent2>
      <a:accent3>
        <a:srgbClr val="46BAB7"/>
      </a:accent3>
      <a:accent4>
        <a:srgbClr val="FFFFFF"/>
      </a:accent4>
      <a:accent5>
        <a:srgbClr val="FFFFFF"/>
      </a:accent5>
      <a:accent6>
        <a:srgbClr val="FFFFFF"/>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2016</TotalTime>
  <Words>2655</Words>
  <Application>Microsoft Office PowerPoint</Application>
  <PresentationFormat>Widescreen</PresentationFormat>
  <Paragraphs>356</Paragraphs>
  <Slides>45</Slides>
  <Notes>45</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45</vt:i4>
      </vt:variant>
    </vt:vector>
  </HeadingPairs>
  <TitlesOfParts>
    <vt:vector size="56" baseType="lpstr">
      <vt:lpstr>Arial</vt:lpstr>
      <vt:lpstr>Calibri</vt:lpstr>
      <vt:lpstr>Calibri Light</vt:lpstr>
      <vt:lpstr>Century Gothic</vt:lpstr>
      <vt:lpstr>Franklin Gothic Book</vt:lpstr>
      <vt:lpstr>Franklin Gothic Medium</vt:lpstr>
      <vt:lpstr>Tahoma</vt:lpstr>
      <vt:lpstr>Wingdings</vt:lpstr>
      <vt:lpstr>Office Theme</vt:lpstr>
      <vt:lpstr>Angles</vt:lpstr>
      <vt:lpstr>Adobe Acrobat Document</vt:lpstr>
      <vt:lpstr>PowerPoint Presentation</vt:lpstr>
      <vt:lpstr>PowerPoint Presentation</vt:lpstr>
      <vt:lpstr>Boxall</vt:lpstr>
      <vt:lpstr>ERSA</vt:lpstr>
      <vt:lpstr>PowerPoint Presentation</vt:lpstr>
      <vt:lpstr>PowerPoint Presentation</vt:lpstr>
      <vt:lpstr>PowerPoint Presentation</vt:lpstr>
      <vt:lpstr>What causes ERSA? – Risk factors</vt:lpstr>
      <vt:lpstr>PowerPoint Presentation</vt:lpstr>
      <vt:lpstr>Key tools for ERSA Pathway </vt:lpstr>
      <vt:lpstr>Using the ERSA Whole School Audit</vt:lpstr>
      <vt:lpstr>PowerPoint Presentation</vt:lpstr>
      <vt:lpstr>Using the ERSA Profile of Risk and Resilience</vt:lpstr>
      <vt:lpstr>PowerPoint Presentation</vt:lpstr>
      <vt:lpstr>Using the ERSA Support Plan</vt:lpstr>
      <vt:lpstr>PowerPoint Presentation</vt:lpstr>
      <vt:lpstr>PowerPoint Presentation</vt:lpstr>
      <vt:lpstr>Break – Breakout rooms</vt:lpstr>
      <vt:lpstr>Welcome Back</vt:lpstr>
      <vt:lpstr>Children and Domestic Abuse</vt:lpstr>
      <vt:lpstr>PowerPoint Presentation</vt:lpstr>
      <vt:lpstr>Effects of domestic abuse on children</vt:lpstr>
      <vt:lpstr>PowerPoint Presentation</vt:lpstr>
      <vt:lpstr>Impact on learning</vt:lpstr>
      <vt:lpstr>How to approach</vt:lpstr>
      <vt:lpstr>Schools Prevention Work</vt:lpstr>
      <vt:lpstr>The Dash Charity- Who We Are</vt:lpstr>
      <vt:lpstr>Children’s IDVA</vt:lpstr>
      <vt:lpstr>Children’s IDVA</vt:lpstr>
      <vt:lpstr>Referrals</vt:lpstr>
      <vt:lpstr>any questions?</vt:lpstr>
      <vt:lpstr>PowerPoint Presentation</vt:lpstr>
      <vt:lpstr>PowerPoint Presentation</vt:lpstr>
      <vt:lpstr>PowerPoint Presentation</vt:lpstr>
      <vt:lpstr>The program format</vt:lpstr>
      <vt:lpstr>PowerPoint Presentation</vt:lpstr>
      <vt:lpstr>PowerPoint Presentation</vt:lpstr>
      <vt:lpstr>Boxing coaching</vt:lpstr>
      <vt:lpstr>Mentoring</vt:lpstr>
      <vt:lpstr>Engagement with education</vt:lpstr>
      <vt:lpstr>To be successful</vt:lpstr>
      <vt:lpstr>Case studies (Names changed)</vt:lpstr>
      <vt:lpstr>YEF FUNDING</vt:lpstr>
      <vt:lpstr>SEMH Service Updates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Alasdair Whitelaw (AfC)</dc:creator>
  <cp:lastModifiedBy>Alasdair Whitelaw (AfC)</cp:lastModifiedBy>
  <cp:revision>47</cp:revision>
  <cp:lastPrinted>2022-01-19T11:35:33Z</cp:lastPrinted>
  <dcterms:created xsi:type="dcterms:W3CDTF">2021-09-17T10:59:59Z</dcterms:created>
  <dcterms:modified xsi:type="dcterms:W3CDTF">2022-05-11T13:29:31Z</dcterms:modified>
</cp:coreProperties>
</file>