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Lst>
  <p:notesMasterIdLst>
    <p:notesMasterId r:id="rId31"/>
  </p:notesMasterIdLst>
  <p:sldIdLst>
    <p:sldId id="256" r:id="rId3"/>
    <p:sldId id="265" r:id="rId4"/>
    <p:sldId id="266" r:id="rId5"/>
    <p:sldId id="268" r:id="rId6"/>
    <p:sldId id="2147473329" r:id="rId7"/>
    <p:sldId id="2147473690" r:id="rId8"/>
    <p:sldId id="2147473290" r:id="rId9"/>
    <p:sldId id="2147473405" r:id="rId10"/>
    <p:sldId id="3283" r:id="rId11"/>
    <p:sldId id="2147473681" r:id="rId12"/>
    <p:sldId id="2147473398" r:id="rId13"/>
    <p:sldId id="2147473401" r:id="rId14"/>
    <p:sldId id="2147473682" r:id="rId15"/>
    <p:sldId id="2147473406" r:id="rId16"/>
    <p:sldId id="436" r:id="rId17"/>
    <p:sldId id="2147473392" r:id="rId18"/>
    <p:sldId id="2147473683" r:id="rId19"/>
    <p:sldId id="2147473700" r:id="rId20"/>
    <p:sldId id="2147473424" r:id="rId21"/>
    <p:sldId id="2147473692" r:id="rId22"/>
    <p:sldId id="2147473404" r:id="rId23"/>
    <p:sldId id="2147473684" r:id="rId24"/>
    <p:sldId id="267" r:id="rId25"/>
    <p:sldId id="2147473703" r:id="rId26"/>
    <p:sldId id="2147473701" r:id="rId27"/>
    <p:sldId id="2147473702" r:id="rId28"/>
    <p:sldId id="2147473149" r:id="rId29"/>
    <p:sldId id="264" r:id="rId30"/>
  </p:sldIdLst>
  <p:sldSz cx="9144000" cy="6858000" type="screen4x3"/>
  <p:notesSz cx="6669088"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3" roundtripDataSignature="AMtx7mgN6beixPYmY8VW556lkduzOGc4c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8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84AAA13-30D0-460D-9ECE-8E0DD6720A2B}">
  <a:tblStyle styleId="{984AAA13-30D0-460D-9ECE-8E0DD6720A2B}" styleName="Table_0">
    <a:wholeTbl>
      <a:tcTxStyle>
        <a:font>
          <a:latin typeface="Arial"/>
          <a:ea typeface="Arial"/>
          <a:cs typeface="Arial"/>
        </a:font>
        <a:srgbClr val="000000"/>
      </a:tcTxStyle>
      <a:tcStyle>
        <a:tcBdr>
          <a:left>
            <a:ln cap="flat" cmpd="sng">
              <a:solidFill>
                <a:srgbClr val="000000"/>
              </a:solidFill>
              <a:prstDash val="solid"/>
              <a:round/>
              <a:headEnd type="none" w="sm" len="sm"/>
              <a:tailEnd type="none" w="sm" len="sm"/>
            </a:ln>
          </a:left>
          <a:right>
            <a:ln cap="flat" cmpd="sng">
              <a:solidFill>
                <a:srgbClr val="000000"/>
              </a:solidFill>
              <a:prstDash val="solid"/>
              <a:round/>
              <a:headEnd type="none" w="sm" len="sm"/>
              <a:tailEnd type="none" w="sm" len="sm"/>
            </a:ln>
          </a:right>
          <a:top>
            <a:ln cap="flat" cmpd="sng">
              <a:solidFill>
                <a:srgbClr val="000000"/>
              </a:solidFill>
              <a:prstDash val="solid"/>
              <a:round/>
              <a:headEnd type="none" w="sm" len="sm"/>
              <a:tailEnd type="none" w="sm" len="sm"/>
            </a:ln>
          </a:top>
          <a:bottom>
            <a:ln cap="flat" cmpd="sng">
              <a:solidFill>
                <a:srgbClr val="000000"/>
              </a:solidFill>
              <a:prstDash val="solid"/>
              <a:round/>
              <a:headEnd type="none" w="sm" len="sm"/>
              <a:tailEnd type="none" w="sm" len="sm"/>
            </a:ln>
          </a:bottom>
          <a:insideH>
            <a:ln cap="flat" cmpd="sng">
              <a:solidFill>
                <a:srgbClr val="000000"/>
              </a:solidFill>
              <a:prstDash val="solid"/>
              <a:round/>
              <a:headEnd type="none" w="sm" len="sm"/>
              <a:tailEnd type="none" w="sm" len="sm"/>
            </a:ln>
          </a:insideH>
          <a:insideV>
            <a:ln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4206EC8E-4D26-4713-AD0E-0BB44A247B75}" styleName="Table_1">
    <a:wholeTbl>
      <a:tcTxStyle>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26" autoAdjust="0"/>
    <p:restoredTop sz="94660"/>
  </p:normalViewPr>
  <p:slideViewPr>
    <p:cSldViewPr snapToGrid="0">
      <p:cViewPr varScale="1">
        <p:scale>
          <a:sx n="70" d="100"/>
          <a:sy n="70" d="100"/>
        </p:scale>
        <p:origin x="117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889250" cy="49418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1"/>
            <a:ext cx="2889250" cy="49418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376898"/>
            <a:ext cx="2889250" cy="49418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g381e08c9ad2_0_4: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8" name="Google Shape;28;g381e08c9ad2_0_4:notes"/>
          <p:cNvSpPr txBox="1">
            <a:spLocks noGrp="1"/>
          </p:cNvSpPr>
          <p:nvPr>
            <p:ph type="body" idx="1"/>
          </p:nvPr>
        </p:nvSpPr>
        <p:spPr>
          <a:xfrm>
            <a:off x="666751" y="4689239"/>
            <a:ext cx="5335500" cy="4443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	</a:t>
            </a:r>
            <a:endParaRPr/>
          </a:p>
        </p:txBody>
      </p:sp>
      <p:sp>
        <p:nvSpPr>
          <p:cNvPr id="29" name="Google Shape;29;g381e08c9ad2_0_4:notes"/>
          <p:cNvSpPr txBox="1"/>
          <p:nvPr/>
        </p:nvSpPr>
        <p:spPr>
          <a:xfrm>
            <a:off x="3778250" y="9376898"/>
            <a:ext cx="2889300" cy="4941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9fbe56ead1_0_77: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a:t>
            </a:fld>
            <a:endParaRPr sz="14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6B07AB0E-2219-21DA-1E84-CB3E2E5DAB8D}"/>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286D8457-0B8A-27C9-A68D-1529ECCDE96C}"/>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F1F95694-BE57-9555-0652-1E2F5E307444}"/>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508EB2B4-F044-0AC9-2170-9CB97CB1B573}"/>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a:t>
            </a:fld>
            <a:endParaRPr sz="1400"/>
          </a:p>
        </p:txBody>
      </p:sp>
    </p:spTree>
    <p:extLst>
      <p:ext uri="{BB962C8B-B14F-4D97-AF65-F5344CB8AC3E}">
        <p14:creationId xmlns:p14="http://schemas.microsoft.com/office/powerpoint/2010/main" val="1410141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4</a:t>
            </a:fld>
            <a:endParaRPr lang="en-GB"/>
          </a:p>
        </p:txBody>
      </p:sp>
    </p:spTree>
    <p:extLst>
      <p:ext uri="{BB962C8B-B14F-4D97-AF65-F5344CB8AC3E}">
        <p14:creationId xmlns:p14="http://schemas.microsoft.com/office/powerpoint/2010/main" val="3977919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DC6A6-EE42-1A2A-B247-6A01127DAE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67AF28-9F04-7302-4E21-9510A29E2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250B2D-2225-12BC-F7DB-EB735A8D53F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EEC3DC6-3405-9744-BF40-732176693EEB}"/>
              </a:ext>
            </a:extLst>
          </p:cNvPr>
          <p:cNvSpPr>
            <a:spLocks noGrp="1"/>
          </p:cNvSpPr>
          <p:nvPr>
            <p:ph type="sldNum" sz="quarter" idx="5"/>
          </p:nvPr>
        </p:nvSpPr>
        <p:spPr/>
        <p:txBody>
          <a:bodyPr/>
          <a:lstStyle/>
          <a:p>
            <a:pPr defTabSz="937534">
              <a:defRPr/>
            </a:pPr>
            <a:fld id="{18D88139-8EF8-47E7-8E0D-D2B3490E220A}" type="slidenum">
              <a:rPr lang="en-GB">
                <a:solidFill>
                  <a:prstClr val="black"/>
                </a:solidFill>
                <a:latin typeface="Aptos" panose="02110004020202020204"/>
              </a:rPr>
              <a:pPr defTabSz="937534">
                <a:defRPr/>
              </a:pPr>
              <a:t>5</a:t>
            </a:fld>
            <a:endParaRPr lang="en-GB">
              <a:solidFill>
                <a:prstClr val="black"/>
              </a:solidFill>
              <a:latin typeface="Aptos" panose="02110004020202020204"/>
            </a:endParaRPr>
          </a:p>
        </p:txBody>
      </p:sp>
    </p:spTree>
    <p:extLst>
      <p:ext uri="{BB962C8B-B14F-4D97-AF65-F5344CB8AC3E}">
        <p14:creationId xmlns:p14="http://schemas.microsoft.com/office/powerpoint/2010/main" val="3953875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6</a:t>
            </a:fld>
            <a:endParaRPr lang="en-GB"/>
          </a:p>
        </p:txBody>
      </p:sp>
    </p:spTree>
    <p:extLst>
      <p:ext uri="{BB962C8B-B14F-4D97-AF65-F5344CB8AC3E}">
        <p14:creationId xmlns:p14="http://schemas.microsoft.com/office/powerpoint/2010/main" val="3306687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8C2AD-645E-730C-BD8C-69DABB1C03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944353-0B51-04C6-A4BB-0248FE437C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501BCE-633A-2EEF-CDB0-7397E145136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B4FFC37-FD4A-7E31-F192-C2D1310E89CE}"/>
              </a:ext>
            </a:extLst>
          </p:cNvPr>
          <p:cNvSpPr>
            <a:spLocks noGrp="1"/>
          </p:cNvSpPr>
          <p:nvPr>
            <p:ph type="sldNum" sz="quarter" idx="5"/>
          </p:nvPr>
        </p:nvSpPr>
        <p:spPr/>
        <p:txBody>
          <a:bodyPr/>
          <a:lstStyle/>
          <a:p>
            <a:pPr defTabSz="937534">
              <a:defRPr/>
            </a:pPr>
            <a:fld id="{5A89FBD9-7137-4D5C-A793-2620AAF05C84}" type="slidenum">
              <a:rPr lang="en-GB">
                <a:solidFill>
                  <a:prstClr val="black"/>
                </a:solidFill>
                <a:latin typeface="Aptos" panose="02110004020202020204"/>
              </a:rPr>
              <a:pPr defTabSz="937534">
                <a:defRPr/>
              </a:pPr>
              <a:t>7</a:t>
            </a:fld>
            <a:endParaRPr lang="en-GB">
              <a:solidFill>
                <a:prstClr val="black"/>
              </a:solidFill>
              <a:latin typeface="Aptos" panose="02110004020202020204"/>
            </a:endParaRPr>
          </a:p>
        </p:txBody>
      </p:sp>
    </p:spTree>
    <p:extLst>
      <p:ext uri="{BB962C8B-B14F-4D97-AF65-F5344CB8AC3E}">
        <p14:creationId xmlns:p14="http://schemas.microsoft.com/office/powerpoint/2010/main" val="1115123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8</a:t>
            </a:fld>
            <a:endParaRPr lang="en-GB"/>
          </a:p>
        </p:txBody>
      </p:sp>
    </p:spTree>
    <p:extLst>
      <p:ext uri="{BB962C8B-B14F-4D97-AF65-F5344CB8AC3E}">
        <p14:creationId xmlns:p14="http://schemas.microsoft.com/office/powerpoint/2010/main" val="330668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FBCC0D-8FF5-443F-9901-3DCE19179E7B}" type="slidenum">
              <a:rPr lang="en-GB" smtClean="0"/>
              <a:t>9</a:t>
            </a:fld>
            <a:endParaRPr lang="en-GB"/>
          </a:p>
        </p:txBody>
      </p:sp>
    </p:spTree>
    <p:extLst>
      <p:ext uri="{BB962C8B-B14F-4D97-AF65-F5344CB8AC3E}">
        <p14:creationId xmlns:p14="http://schemas.microsoft.com/office/powerpoint/2010/main" val="35754179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10</a:t>
            </a:fld>
            <a:endParaRPr lang="en-GB"/>
          </a:p>
        </p:txBody>
      </p:sp>
    </p:spTree>
    <p:extLst>
      <p:ext uri="{BB962C8B-B14F-4D97-AF65-F5344CB8AC3E}">
        <p14:creationId xmlns:p14="http://schemas.microsoft.com/office/powerpoint/2010/main" val="2529939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3D0FF-E724-CCCF-80B9-30ACF552F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732097-BF86-7A10-F47E-C3E32C9EFB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C0D39-8033-DC71-A009-8E75EEB3FA9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0BFD3-6DEC-DBE1-7503-80C9CCDD0934}"/>
              </a:ext>
            </a:extLst>
          </p:cNvPr>
          <p:cNvSpPr>
            <a:spLocks noGrp="1"/>
          </p:cNvSpPr>
          <p:nvPr>
            <p:ph type="sldNum" sz="quarter" idx="5"/>
          </p:nvPr>
        </p:nvSpPr>
        <p:spPr/>
        <p:txBody>
          <a:bodyPr/>
          <a:lstStyle/>
          <a:p>
            <a:fld id="{18D88139-8EF8-47E7-8E0D-D2B3490E220A}" type="slidenum">
              <a:rPr lang="en-GB" smtClean="0"/>
              <a:t>11</a:t>
            </a:fld>
            <a:endParaRPr lang="en-GB"/>
          </a:p>
        </p:txBody>
      </p:sp>
    </p:spTree>
    <p:extLst>
      <p:ext uri="{BB962C8B-B14F-4D97-AF65-F5344CB8AC3E}">
        <p14:creationId xmlns:p14="http://schemas.microsoft.com/office/powerpoint/2010/main" val="3818334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10406" y="4925610"/>
            <a:ext cx="5683250" cy="5001670"/>
          </a:xfrm>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12</a:t>
            </a:fld>
            <a:endParaRPr lang="en-GB"/>
          </a:p>
        </p:txBody>
      </p:sp>
    </p:spTree>
    <p:extLst>
      <p:ext uri="{BB962C8B-B14F-4D97-AF65-F5344CB8AC3E}">
        <p14:creationId xmlns:p14="http://schemas.microsoft.com/office/powerpoint/2010/main" val="42631357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13</a:t>
            </a:fld>
            <a:endParaRPr lang="en-GB"/>
          </a:p>
        </p:txBody>
      </p:sp>
    </p:spTree>
    <p:extLst>
      <p:ext uri="{BB962C8B-B14F-4D97-AF65-F5344CB8AC3E}">
        <p14:creationId xmlns:p14="http://schemas.microsoft.com/office/powerpoint/2010/main" val="2937393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14</a:t>
            </a:fld>
            <a:endParaRPr lang="en-GB"/>
          </a:p>
        </p:txBody>
      </p:sp>
    </p:spTree>
    <p:extLst>
      <p:ext uri="{BB962C8B-B14F-4D97-AF65-F5344CB8AC3E}">
        <p14:creationId xmlns:p14="http://schemas.microsoft.com/office/powerpoint/2010/main" val="18790555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FBCC0D-8FF5-443F-9901-3DCE19179E7B}" type="slidenum">
              <a:rPr lang="en-GB" smtClean="0"/>
              <a:t>15</a:t>
            </a:fld>
            <a:endParaRPr lang="en-GB"/>
          </a:p>
        </p:txBody>
      </p:sp>
    </p:spTree>
    <p:extLst>
      <p:ext uri="{BB962C8B-B14F-4D97-AF65-F5344CB8AC3E}">
        <p14:creationId xmlns:p14="http://schemas.microsoft.com/office/powerpoint/2010/main" val="2789040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FCD8A-7600-C599-957A-D81F3887E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688493-F9A5-C0DC-4096-56BFB2ED60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87B2A-CA76-1E6F-15E4-2F7D812840C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8BB8EB3-C081-DAC6-FFC0-B18A4921E52B}"/>
              </a:ext>
            </a:extLst>
          </p:cNvPr>
          <p:cNvSpPr>
            <a:spLocks noGrp="1"/>
          </p:cNvSpPr>
          <p:nvPr>
            <p:ph type="sldNum" sz="quarter" idx="5"/>
          </p:nvPr>
        </p:nvSpPr>
        <p:spPr/>
        <p:txBody>
          <a:bodyPr/>
          <a:lstStyle/>
          <a:p>
            <a:fld id="{18D88139-8EF8-47E7-8E0D-D2B3490E220A}" type="slidenum">
              <a:rPr lang="en-GB" smtClean="0"/>
              <a:t>16</a:t>
            </a:fld>
            <a:endParaRPr lang="en-GB"/>
          </a:p>
        </p:txBody>
      </p:sp>
    </p:spTree>
    <p:extLst>
      <p:ext uri="{BB962C8B-B14F-4D97-AF65-F5344CB8AC3E}">
        <p14:creationId xmlns:p14="http://schemas.microsoft.com/office/powerpoint/2010/main" val="3294133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46037-AB2E-D1DE-26A8-D554A77823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08797-3E10-FEB3-E914-B56CE9C761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9ABD2-A618-6F93-2D28-C311891E536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3272140-AE33-B0F5-96BB-48B1C317C04A}"/>
              </a:ext>
            </a:extLst>
          </p:cNvPr>
          <p:cNvSpPr>
            <a:spLocks noGrp="1"/>
          </p:cNvSpPr>
          <p:nvPr>
            <p:ph type="sldNum" sz="quarter" idx="5"/>
          </p:nvPr>
        </p:nvSpPr>
        <p:spPr/>
        <p:txBody>
          <a:bodyPr/>
          <a:lstStyle/>
          <a:p>
            <a:fld id="{18D88139-8EF8-47E7-8E0D-D2B3490E220A}" type="slidenum">
              <a:rPr lang="en-GB" smtClean="0"/>
              <a:t>17</a:t>
            </a:fld>
            <a:endParaRPr lang="en-GB"/>
          </a:p>
        </p:txBody>
      </p:sp>
    </p:spTree>
    <p:extLst>
      <p:ext uri="{BB962C8B-B14F-4D97-AF65-F5344CB8AC3E}">
        <p14:creationId xmlns:p14="http://schemas.microsoft.com/office/powerpoint/2010/main" val="309788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89FBD9-7137-4D5C-A793-2620AAF05C84}" type="slidenum">
              <a:rPr kumimoji="0" lang="en-GB" sz="13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3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908066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8D88139-8EF8-47E7-8E0D-D2B3490E220A}" type="slidenum">
              <a:rPr lang="en-GB" smtClean="0"/>
              <a:t>19</a:t>
            </a:fld>
            <a:endParaRPr lang="en-GB"/>
          </a:p>
        </p:txBody>
      </p:sp>
    </p:spTree>
    <p:extLst>
      <p:ext uri="{BB962C8B-B14F-4D97-AF65-F5344CB8AC3E}">
        <p14:creationId xmlns:p14="http://schemas.microsoft.com/office/powerpoint/2010/main" val="36007617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2C5C0-1919-033D-C21C-DE500F665E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3FDD36-C498-922F-2D59-9E2DCDA27F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BD5ABD-8CEC-610F-D643-2D90245193A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2160C55-229A-4F03-8B97-C81351C80762}"/>
              </a:ext>
            </a:extLst>
          </p:cNvPr>
          <p:cNvSpPr>
            <a:spLocks noGrp="1"/>
          </p:cNvSpPr>
          <p:nvPr>
            <p:ph type="sldNum" sz="quarter" idx="5"/>
          </p:nvPr>
        </p:nvSpPr>
        <p:spPr/>
        <p:txBody>
          <a:bodyPr/>
          <a:lstStyle/>
          <a:p>
            <a:fld id="{18D88139-8EF8-47E7-8E0D-D2B3490E220A}" type="slidenum">
              <a:rPr lang="en-GB" smtClean="0"/>
              <a:t>20</a:t>
            </a:fld>
            <a:endParaRPr lang="en-GB"/>
          </a:p>
        </p:txBody>
      </p:sp>
    </p:spTree>
    <p:extLst>
      <p:ext uri="{BB962C8B-B14F-4D97-AF65-F5344CB8AC3E}">
        <p14:creationId xmlns:p14="http://schemas.microsoft.com/office/powerpoint/2010/main" val="36450497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8D88139-8EF8-47E7-8E0D-D2B3490E220A}" type="slidenum">
              <a:rPr lang="en-GB" smtClean="0"/>
              <a:t>21</a:t>
            </a:fld>
            <a:endParaRPr lang="en-GB"/>
          </a:p>
        </p:txBody>
      </p:sp>
    </p:spTree>
    <p:extLst>
      <p:ext uri="{BB962C8B-B14F-4D97-AF65-F5344CB8AC3E}">
        <p14:creationId xmlns:p14="http://schemas.microsoft.com/office/powerpoint/2010/main" val="26167854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0369F-20B6-A744-420D-E1736436D8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10202F-0B17-4A91-23E5-A0D93F5A47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11C471-3FD2-5BE0-67B0-F1B0A4B5EC4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B1A4F8C-2131-E824-05C4-AF58477FBBB8}"/>
              </a:ext>
            </a:extLst>
          </p:cNvPr>
          <p:cNvSpPr>
            <a:spLocks noGrp="1"/>
          </p:cNvSpPr>
          <p:nvPr>
            <p:ph type="sldNum" sz="quarter" idx="5"/>
          </p:nvPr>
        </p:nvSpPr>
        <p:spPr/>
        <p:txBody>
          <a:bodyPr/>
          <a:lstStyle/>
          <a:p>
            <a:fld id="{18D88139-8EF8-47E7-8E0D-D2B3490E220A}" type="slidenum">
              <a:rPr lang="en-GB" smtClean="0"/>
              <a:t>22</a:t>
            </a:fld>
            <a:endParaRPr lang="en-GB"/>
          </a:p>
        </p:txBody>
      </p:sp>
    </p:spTree>
    <p:extLst>
      <p:ext uri="{BB962C8B-B14F-4D97-AF65-F5344CB8AC3E}">
        <p14:creationId xmlns:p14="http://schemas.microsoft.com/office/powerpoint/2010/main" val="452242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B890A4EF-A28A-3FF2-F18C-82D0DEDC4298}"/>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74D1E110-7ABC-DBAF-B454-193E66D8F4C4}"/>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EA92DED5-91C0-85A8-533C-27BC197C0D7F}"/>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945229AD-D5BE-D28A-EE7D-E0491D68BD5B}"/>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23</a:t>
            </a:fld>
            <a:endParaRPr sz="1400"/>
          </a:p>
        </p:txBody>
      </p:sp>
    </p:spTree>
    <p:extLst>
      <p:ext uri="{BB962C8B-B14F-4D97-AF65-F5344CB8AC3E}">
        <p14:creationId xmlns:p14="http://schemas.microsoft.com/office/powerpoint/2010/main" val="2391572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0A757D92-A37A-B271-2940-791505ADBA6A}"/>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E81D5ACD-7D75-5516-B70C-E0F69B186EAF}"/>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74FEEC8C-C7A1-21E0-7DCB-BFA87581D709}"/>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C0C19636-16C5-6179-655D-5775826D5C2B}"/>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24</a:t>
            </a:fld>
            <a:endParaRPr sz="1400"/>
          </a:p>
        </p:txBody>
      </p:sp>
    </p:spTree>
    <p:extLst>
      <p:ext uri="{BB962C8B-B14F-4D97-AF65-F5344CB8AC3E}">
        <p14:creationId xmlns:p14="http://schemas.microsoft.com/office/powerpoint/2010/main" val="15520028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48F02E60-78CC-4264-AF28-DA742BA41EDA}"/>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C93F9348-0A85-26F3-CAC4-2C7B6E98EEC5}"/>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4B296693-3B05-BA15-1F1F-4EFB9C8C2F18}"/>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17AF3E67-DA0D-5FBD-A92C-19757CEA419C}"/>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25</a:t>
            </a:fld>
            <a:endParaRPr sz="1400"/>
          </a:p>
        </p:txBody>
      </p:sp>
    </p:spTree>
    <p:extLst>
      <p:ext uri="{BB962C8B-B14F-4D97-AF65-F5344CB8AC3E}">
        <p14:creationId xmlns:p14="http://schemas.microsoft.com/office/powerpoint/2010/main" val="42714441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8286615E-4581-B443-A570-E462252DF45E}"/>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1292EBA5-D02B-C3AF-A5BA-89906E333890}"/>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83D92FDF-FFC4-815B-AC72-82FF3C6B8C2D}"/>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EDBA2E50-9C8E-DD98-0989-35C7E8E3537E}"/>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26</a:t>
            </a:fld>
            <a:endParaRPr sz="1400"/>
          </a:p>
        </p:txBody>
      </p:sp>
    </p:spTree>
    <p:extLst>
      <p:ext uri="{BB962C8B-B14F-4D97-AF65-F5344CB8AC3E}">
        <p14:creationId xmlns:p14="http://schemas.microsoft.com/office/powerpoint/2010/main" val="18514323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89FBD9-7137-4D5C-A793-2620AAF05C84}" type="slidenum">
              <a:rPr lang="en-GB" smtClean="0"/>
              <a:t>27</a:t>
            </a:fld>
            <a:endParaRPr lang="en-GB"/>
          </a:p>
        </p:txBody>
      </p:sp>
    </p:spTree>
    <p:extLst>
      <p:ext uri="{BB962C8B-B14F-4D97-AF65-F5344CB8AC3E}">
        <p14:creationId xmlns:p14="http://schemas.microsoft.com/office/powerpoint/2010/main" val="36489709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39fbe56ead1_0_72: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39fbe56ead1_0_72:notes"/>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g39fbe56ead1_0_72:notes"/>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28</a:t>
            </a:fld>
            <a:endParaRPr sz="14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19"/>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Generated Slide 1_3_1_TITLEANDBULLETS_F">
  <p:cSld name="CUSTOM_1_2_1_1_1">
    <p:spTree>
      <p:nvGrpSpPr>
        <p:cNvPr id="1" name="Shape 20"/>
        <p:cNvGrpSpPr/>
        <p:nvPr/>
      </p:nvGrpSpPr>
      <p:grpSpPr>
        <a:xfrm>
          <a:off x="0" y="0"/>
          <a:ext cx="0" cy="0"/>
          <a:chOff x="0" y="0"/>
          <a:chExt cx="0" cy="0"/>
        </a:xfrm>
      </p:grpSpPr>
      <p:sp>
        <p:nvSpPr>
          <p:cNvPr id="21" name="Google Shape;21;g37c41a3456d_0_25"/>
          <p:cNvSpPr>
            <a:spLocks noGrp="1"/>
          </p:cNvSpPr>
          <p:nvPr>
            <p:ph type="pic" idx="2"/>
          </p:nvPr>
        </p:nvSpPr>
        <p:spPr>
          <a:xfrm>
            <a:off x="3996000" y="0"/>
            <a:ext cx="5148000" cy="5143500"/>
          </a:xfrm>
          <a:prstGeom prst="rect">
            <a:avLst/>
          </a:prstGeom>
          <a:noFill/>
          <a:ln>
            <a:noFill/>
          </a:ln>
        </p:spPr>
      </p:sp>
      <p:sp>
        <p:nvSpPr>
          <p:cNvPr id="22" name="Google Shape;22;g37c41a3456d_0_25"/>
          <p:cNvSpPr txBox="1">
            <a:spLocks noGrp="1"/>
          </p:cNvSpPr>
          <p:nvPr>
            <p:ph type="title"/>
          </p:nvPr>
        </p:nvSpPr>
        <p:spPr>
          <a:xfrm>
            <a:off x="340900" y="630400"/>
            <a:ext cx="3317100" cy="1650000"/>
          </a:xfrm>
          <a:prstGeom prst="rect">
            <a:avLst/>
          </a:prstGeom>
          <a:noFill/>
          <a:ln>
            <a:noFill/>
          </a:ln>
        </p:spPr>
        <p:txBody>
          <a:bodyPr spcFirstLastPara="1" wrap="square" lIns="0" tIns="0" rIns="0" bIns="0" anchor="t" anchorCtr="0">
            <a:norm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3" name="Google Shape;23;g37c41a3456d_0_25"/>
          <p:cNvSpPr txBox="1">
            <a:spLocks noGrp="1"/>
          </p:cNvSpPr>
          <p:nvPr>
            <p:ph type="body" idx="1"/>
          </p:nvPr>
        </p:nvSpPr>
        <p:spPr>
          <a:xfrm>
            <a:off x="340900" y="2484834"/>
            <a:ext cx="3317100" cy="926400"/>
          </a:xfrm>
          <a:prstGeom prst="rect">
            <a:avLst/>
          </a:prstGeom>
          <a:noFill/>
          <a:ln>
            <a:noFill/>
          </a:ln>
        </p:spPr>
        <p:txBody>
          <a:bodyPr spcFirstLastPara="1" wrap="square" lIns="0" tIns="0" rIns="0" bIns="0" anchor="t" anchorCtr="0">
            <a:normAutofit/>
          </a:bodyPr>
          <a:lstStyle>
            <a:lvl1pPr marL="457200" lvl="0" indent="-431800" algn="l">
              <a:lnSpc>
                <a:spcPct val="100000"/>
              </a:lnSpc>
              <a:spcBef>
                <a:spcPts val="640"/>
              </a:spcBef>
              <a:spcAft>
                <a:spcPts val="0"/>
              </a:spcAft>
              <a:buSzPts val="3200"/>
              <a:buChar char="•"/>
              <a:defRPr/>
            </a:lvl1pPr>
            <a:lvl2pPr marL="914400" lvl="1" indent="-406400" algn="l">
              <a:lnSpc>
                <a:spcPct val="100000"/>
              </a:lnSpc>
              <a:spcBef>
                <a:spcPts val="560"/>
              </a:spcBef>
              <a:spcAft>
                <a:spcPts val="0"/>
              </a:spcAft>
              <a:buSzPts val="2800"/>
              <a:buChar char="–"/>
              <a:defRPr/>
            </a:lvl2pPr>
            <a:lvl3pPr marL="1371600" lvl="2" indent="-381000" algn="l">
              <a:lnSpc>
                <a:spcPct val="100000"/>
              </a:lnSpc>
              <a:spcBef>
                <a:spcPts val="480"/>
              </a:spcBef>
              <a:spcAft>
                <a:spcPts val="0"/>
              </a:spcAft>
              <a:buSzPts val="2400"/>
              <a:buChar char="•"/>
              <a:defRPr/>
            </a:lvl3pPr>
            <a:lvl4pPr marL="1828800" lvl="3" indent="-355600" algn="l">
              <a:lnSpc>
                <a:spcPct val="100000"/>
              </a:lnSpc>
              <a:spcBef>
                <a:spcPts val="400"/>
              </a:spcBef>
              <a:spcAft>
                <a:spcPts val="0"/>
              </a:spcAft>
              <a:buSzPts val="2000"/>
              <a:buChar char="–"/>
              <a:defRPr/>
            </a:lvl4pPr>
            <a:lvl5pPr marL="2286000" lvl="4" indent="-355600" algn="l">
              <a:lnSpc>
                <a:spcPct val="100000"/>
              </a:lnSpc>
              <a:spcBef>
                <a:spcPts val="400"/>
              </a:spcBef>
              <a:spcAft>
                <a:spcPts val="0"/>
              </a:spcAft>
              <a:buSzPts val="2000"/>
              <a:buChar char="»"/>
              <a:defRPr/>
            </a:lvl5pPr>
            <a:lvl6pPr marL="2743200" lvl="5" indent="-355600" algn="l">
              <a:lnSpc>
                <a:spcPct val="100000"/>
              </a:lnSpc>
              <a:spcBef>
                <a:spcPts val="400"/>
              </a:spcBef>
              <a:spcAft>
                <a:spcPts val="0"/>
              </a:spcAft>
              <a:buSzPts val="2000"/>
              <a:buChar char="•"/>
              <a:defRPr/>
            </a:lvl6pPr>
            <a:lvl7pPr marL="3200400" lvl="6" indent="-355600" algn="l">
              <a:lnSpc>
                <a:spcPct val="100000"/>
              </a:lnSpc>
              <a:spcBef>
                <a:spcPts val="400"/>
              </a:spcBef>
              <a:spcAft>
                <a:spcPts val="0"/>
              </a:spcAft>
              <a:buSzPts val="2000"/>
              <a:buChar char="•"/>
              <a:defRPr/>
            </a:lvl7pPr>
            <a:lvl8pPr marL="3657600" lvl="7" indent="-355600" algn="l">
              <a:lnSpc>
                <a:spcPct val="100000"/>
              </a:lnSpc>
              <a:spcBef>
                <a:spcPts val="400"/>
              </a:spcBef>
              <a:spcAft>
                <a:spcPts val="0"/>
              </a:spcAft>
              <a:buSzPts val="2000"/>
              <a:buChar char="•"/>
              <a:defRPr/>
            </a:lvl8pPr>
            <a:lvl9pPr marL="4114800" lvl="8" indent="-355600" algn="l">
              <a:lnSpc>
                <a:spcPct val="100000"/>
              </a:lnSpc>
              <a:spcBef>
                <a:spcPts val="400"/>
              </a:spcBef>
              <a:spcAft>
                <a:spcPts val="0"/>
              </a:spcAft>
              <a:buSzPts val="2000"/>
              <a:buChar char="•"/>
              <a:defRPr/>
            </a:lvl9pPr>
          </a:lstStyle>
          <a:p>
            <a:endParaRPr/>
          </a:p>
        </p:txBody>
      </p:sp>
      <p:sp>
        <p:nvSpPr>
          <p:cNvPr id="24" name="Google Shape;24;g37c41a3456d_0_25"/>
          <p:cNvSpPr txBox="1">
            <a:spLocks noGrp="1"/>
          </p:cNvSpPr>
          <p:nvPr>
            <p:ph type="body" idx="3"/>
          </p:nvPr>
        </p:nvSpPr>
        <p:spPr>
          <a:xfrm>
            <a:off x="340900" y="3886921"/>
            <a:ext cx="3317100" cy="926400"/>
          </a:xfrm>
          <a:prstGeom prst="rect">
            <a:avLst/>
          </a:prstGeom>
          <a:noFill/>
          <a:ln>
            <a:noFill/>
          </a:ln>
        </p:spPr>
        <p:txBody>
          <a:bodyPr spcFirstLastPara="1" wrap="square" lIns="0" tIns="0" rIns="0" bIns="0" anchor="t" anchorCtr="0">
            <a:normAutofit/>
          </a:bodyPr>
          <a:lstStyle>
            <a:lvl1pPr marL="457200" lvl="0" indent="-431800" algn="l">
              <a:lnSpc>
                <a:spcPct val="100000"/>
              </a:lnSpc>
              <a:spcBef>
                <a:spcPts val="640"/>
              </a:spcBef>
              <a:spcAft>
                <a:spcPts val="0"/>
              </a:spcAft>
              <a:buSzPts val="3200"/>
              <a:buChar char="•"/>
              <a:defRPr/>
            </a:lvl1pPr>
            <a:lvl2pPr marL="914400" lvl="1" indent="-406400" algn="l">
              <a:lnSpc>
                <a:spcPct val="100000"/>
              </a:lnSpc>
              <a:spcBef>
                <a:spcPts val="560"/>
              </a:spcBef>
              <a:spcAft>
                <a:spcPts val="0"/>
              </a:spcAft>
              <a:buSzPts val="2800"/>
              <a:buChar char="–"/>
              <a:defRPr/>
            </a:lvl2pPr>
            <a:lvl3pPr marL="1371600" lvl="2" indent="-381000" algn="l">
              <a:lnSpc>
                <a:spcPct val="100000"/>
              </a:lnSpc>
              <a:spcBef>
                <a:spcPts val="480"/>
              </a:spcBef>
              <a:spcAft>
                <a:spcPts val="0"/>
              </a:spcAft>
              <a:buSzPts val="2400"/>
              <a:buChar char="•"/>
              <a:defRPr/>
            </a:lvl3pPr>
            <a:lvl4pPr marL="1828800" lvl="3" indent="-355600" algn="l">
              <a:lnSpc>
                <a:spcPct val="100000"/>
              </a:lnSpc>
              <a:spcBef>
                <a:spcPts val="400"/>
              </a:spcBef>
              <a:spcAft>
                <a:spcPts val="0"/>
              </a:spcAft>
              <a:buSzPts val="2000"/>
              <a:buChar char="–"/>
              <a:defRPr/>
            </a:lvl4pPr>
            <a:lvl5pPr marL="2286000" lvl="4" indent="-355600" algn="l">
              <a:lnSpc>
                <a:spcPct val="100000"/>
              </a:lnSpc>
              <a:spcBef>
                <a:spcPts val="400"/>
              </a:spcBef>
              <a:spcAft>
                <a:spcPts val="0"/>
              </a:spcAft>
              <a:buSzPts val="2000"/>
              <a:buChar char="»"/>
              <a:defRPr/>
            </a:lvl5pPr>
            <a:lvl6pPr marL="2743200" lvl="5" indent="-355600" algn="l">
              <a:lnSpc>
                <a:spcPct val="100000"/>
              </a:lnSpc>
              <a:spcBef>
                <a:spcPts val="400"/>
              </a:spcBef>
              <a:spcAft>
                <a:spcPts val="0"/>
              </a:spcAft>
              <a:buSzPts val="2000"/>
              <a:buChar char="•"/>
              <a:defRPr/>
            </a:lvl6pPr>
            <a:lvl7pPr marL="3200400" lvl="6" indent="-355600" algn="l">
              <a:lnSpc>
                <a:spcPct val="100000"/>
              </a:lnSpc>
              <a:spcBef>
                <a:spcPts val="400"/>
              </a:spcBef>
              <a:spcAft>
                <a:spcPts val="0"/>
              </a:spcAft>
              <a:buSzPts val="2000"/>
              <a:buChar char="•"/>
              <a:defRPr/>
            </a:lvl7pPr>
            <a:lvl8pPr marL="3657600" lvl="7" indent="-355600" algn="l">
              <a:lnSpc>
                <a:spcPct val="100000"/>
              </a:lnSpc>
              <a:spcBef>
                <a:spcPts val="400"/>
              </a:spcBef>
              <a:spcAft>
                <a:spcPts val="0"/>
              </a:spcAft>
              <a:buSzPts val="2000"/>
              <a:buChar char="•"/>
              <a:defRPr/>
            </a:lvl8pPr>
            <a:lvl9pPr marL="4114800" lvl="8" indent="-355600" algn="l">
              <a:lnSpc>
                <a:spcPct val="100000"/>
              </a:lnSpc>
              <a:spcBef>
                <a:spcPts val="400"/>
              </a:spcBef>
              <a:spcAft>
                <a:spcPts val="0"/>
              </a:spcAft>
              <a:buSzPts val="2000"/>
              <a:buChar char="•"/>
              <a:defRPr/>
            </a:lvl9pPr>
          </a:lstStyle>
          <a:p>
            <a:endParaRPr/>
          </a:p>
        </p:txBody>
      </p:sp>
      <p:sp>
        <p:nvSpPr>
          <p:cNvPr id="25" name="Google Shape;25;g37c41a3456d_0_25"/>
          <p:cNvSpPr txBox="1">
            <a:spLocks noGrp="1"/>
          </p:cNvSpPr>
          <p:nvPr>
            <p:ph type="body" idx="4"/>
          </p:nvPr>
        </p:nvSpPr>
        <p:spPr>
          <a:xfrm>
            <a:off x="340900" y="5301200"/>
            <a:ext cx="3317100" cy="926400"/>
          </a:xfrm>
          <a:prstGeom prst="rect">
            <a:avLst/>
          </a:prstGeom>
          <a:noFill/>
          <a:ln>
            <a:noFill/>
          </a:ln>
        </p:spPr>
        <p:txBody>
          <a:bodyPr spcFirstLastPara="1" wrap="square" lIns="0" tIns="0" rIns="0" bIns="0" anchor="t" anchorCtr="0">
            <a:normAutofit/>
          </a:bodyPr>
          <a:lstStyle>
            <a:lvl1pPr marL="457200" lvl="0" indent="-431800" algn="l">
              <a:lnSpc>
                <a:spcPct val="100000"/>
              </a:lnSpc>
              <a:spcBef>
                <a:spcPts val="640"/>
              </a:spcBef>
              <a:spcAft>
                <a:spcPts val="0"/>
              </a:spcAft>
              <a:buSzPts val="3200"/>
              <a:buChar char="•"/>
              <a:defRPr/>
            </a:lvl1pPr>
            <a:lvl2pPr marL="914400" lvl="1" indent="-406400" algn="l">
              <a:lnSpc>
                <a:spcPct val="100000"/>
              </a:lnSpc>
              <a:spcBef>
                <a:spcPts val="560"/>
              </a:spcBef>
              <a:spcAft>
                <a:spcPts val="0"/>
              </a:spcAft>
              <a:buSzPts val="2800"/>
              <a:buChar char="–"/>
              <a:defRPr/>
            </a:lvl2pPr>
            <a:lvl3pPr marL="1371600" lvl="2" indent="-381000" algn="l">
              <a:lnSpc>
                <a:spcPct val="100000"/>
              </a:lnSpc>
              <a:spcBef>
                <a:spcPts val="480"/>
              </a:spcBef>
              <a:spcAft>
                <a:spcPts val="0"/>
              </a:spcAft>
              <a:buSzPts val="2400"/>
              <a:buChar char="•"/>
              <a:defRPr/>
            </a:lvl3pPr>
            <a:lvl4pPr marL="1828800" lvl="3" indent="-355600" algn="l">
              <a:lnSpc>
                <a:spcPct val="100000"/>
              </a:lnSpc>
              <a:spcBef>
                <a:spcPts val="400"/>
              </a:spcBef>
              <a:spcAft>
                <a:spcPts val="0"/>
              </a:spcAft>
              <a:buSzPts val="2000"/>
              <a:buChar char="–"/>
              <a:defRPr/>
            </a:lvl4pPr>
            <a:lvl5pPr marL="2286000" lvl="4" indent="-355600" algn="l">
              <a:lnSpc>
                <a:spcPct val="100000"/>
              </a:lnSpc>
              <a:spcBef>
                <a:spcPts val="400"/>
              </a:spcBef>
              <a:spcAft>
                <a:spcPts val="0"/>
              </a:spcAft>
              <a:buSzPts val="2000"/>
              <a:buChar char="»"/>
              <a:defRPr/>
            </a:lvl5pPr>
            <a:lvl6pPr marL="2743200" lvl="5" indent="-355600" algn="l">
              <a:lnSpc>
                <a:spcPct val="100000"/>
              </a:lnSpc>
              <a:spcBef>
                <a:spcPts val="400"/>
              </a:spcBef>
              <a:spcAft>
                <a:spcPts val="0"/>
              </a:spcAft>
              <a:buSzPts val="2000"/>
              <a:buChar char="•"/>
              <a:defRPr/>
            </a:lvl6pPr>
            <a:lvl7pPr marL="3200400" lvl="6" indent="-355600" algn="l">
              <a:lnSpc>
                <a:spcPct val="100000"/>
              </a:lnSpc>
              <a:spcBef>
                <a:spcPts val="400"/>
              </a:spcBef>
              <a:spcAft>
                <a:spcPts val="0"/>
              </a:spcAft>
              <a:buSzPts val="2000"/>
              <a:buChar char="•"/>
              <a:defRPr/>
            </a:lvl7pPr>
            <a:lvl8pPr marL="3657600" lvl="7" indent="-355600" algn="l">
              <a:lnSpc>
                <a:spcPct val="100000"/>
              </a:lnSpc>
              <a:spcBef>
                <a:spcPts val="400"/>
              </a:spcBef>
              <a:spcAft>
                <a:spcPts val="0"/>
              </a:spcAft>
              <a:buSzPts val="2000"/>
              <a:buChar char="•"/>
              <a:defRPr/>
            </a:lvl8pPr>
            <a:lvl9pPr marL="4114800" lvl="8" indent="-355600" algn="l">
              <a:lnSpc>
                <a:spcPct val="100000"/>
              </a:lnSpc>
              <a:spcBef>
                <a:spcPts val="400"/>
              </a:spcBef>
              <a:spcAft>
                <a:spcPts val="0"/>
              </a:spcAft>
              <a:buSzPts val="20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ext slide with logo">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B36746C-A19C-4130-8728-77DC60B0FD7B}"/>
              </a:ext>
            </a:extLst>
          </p:cNvPr>
          <p:cNvSpPr>
            <a:spLocks noGrp="1"/>
          </p:cNvSpPr>
          <p:nvPr>
            <p:ph type="body" sz="quarter" idx="11" hasCustomPrompt="1"/>
          </p:nvPr>
        </p:nvSpPr>
        <p:spPr>
          <a:xfrm>
            <a:off x="558978" y="1300183"/>
            <a:ext cx="3904152"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add title</a:t>
            </a:r>
            <a:endParaRPr lang="en-GB"/>
          </a:p>
        </p:txBody>
      </p:sp>
      <p:sp>
        <p:nvSpPr>
          <p:cNvPr id="5" name="Text Placeholder 4">
            <a:extLst>
              <a:ext uri="{FF2B5EF4-FFF2-40B4-BE49-F238E27FC236}">
                <a16:creationId xmlns:a16="http://schemas.microsoft.com/office/drawing/2014/main" id="{BF4715E3-9FE0-489F-B7BD-D7B6E4B0B54C}"/>
              </a:ext>
            </a:extLst>
          </p:cNvPr>
          <p:cNvSpPr>
            <a:spLocks noGrp="1"/>
          </p:cNvSpPr>
          <p:nvPr>
            <p:ph type="body" sz="quarter" idx="12"/>
          </p:nvPr>
        </p:nvSpPr>
        <p:spPr>
          <a:xfrm>
            <a:off x="558613" y="2531595"/>
            <a:ext cx="7257491"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grpSp>
        <p:nvGrpSpPr>
          <p:cNvPr id="7" name="Group 6">
            <a:extLst>
              <a:ext uri="{FF2B5EF4-FFF2-40B4-BE49-F238E27FC236}">
                <a16:creationId xmlns:a16="http://schemas.microsoft.com/office/drawing/2014/main" id="{709F6D05-EEAB-480D-9B5D-69D178A4B137}"/>
              </a:ext>
            </a:extLst>
          </p:cNvPr>
          <p:cNvGrpSpPr/>
          <p:nvPr userDrawn="1"/>
        </p:nvGrpSpPr>
        <p:grpSpPr>
          <a:xfrm>
            <a:off x="7091855" y="4262718"/>
            <a:ext cx="1846121" cy="2411013"/>
            <a:chOff x="-2039938" y="4012733"/>
            <a:chExt cx="1935163" cy="1895475"/>
          </a:xfrm>
          <a:effectLst>
            <a:outerShdw blurRad="50800" dist="38100" dir="2700000" algn="tl" rotWithShape="0">
              <a:prstClr val="black">
                <a:alpha val="40000"/>
              </a:prstClr>
            </a:outerShdw>
          </a:effectLst>
        </p:grpSpPr>
        <p:sp>
          <p:nvSpPr>
            <p:cNvPr id="8" name="Freeform 58">
              <a:extLst>
                <a:ext uri="{FF2B5EF4-FFF2-40B4-BE49-F238E27FC236}">
                  <a16:creationId xmlns:a16="http://schemas.microsoft.com/office/drawing/2014/main" id="{31E9127F-4C0E-43A6-9CA0-716AE5FFDD91}"/>
                </a:ext>
              </a:extLst>
            </p:cNvPr>
            <p:cNvSpPr>
              <a:spLocks noEditPoints="1"/>
            </p:cNvSpPr>
            <p:nvPr userDrawn="1"/>
          </p:nvSpPr>
          <p:spPr bwMode="auto">
            <a:xfrm>
              <a:off x="-1189038" y="4012733"/>
              <a:ext cx="663575" cy="636588"/>
            </a:xfrm>
            <a:custGeom>
              <a:avLst/>
              <a:gdLst>
                <a:gd name="T0" fmla="*/ 94 w 237"/>
                <a:gd name="T1" fmla="*/ 55 h 227"/>
                <a:gd name="T2" fmla="*/ 102 w 237"/>
                <a:gd name="T3" fmla="*/ 28 h 227"/>
                <a:gd name="T4" fmla="*/ 93 w 237"/>
                <a:gd name="T5" fmla="*/ 13 h 227"/>
                <a:gd name="T6" fmla="*/ 67 w 237"/>
                <a:gd name="T7" fmla="*/ 5 h 227"/>
                <a:gd name="T8" fmla="*/ 59 w 237"/>
                <a:gd name="T9" fmla="*/ 32 h 227"/>
                <a:gd name="T10" fmla="*/ 67 w 237"/>
                <a:gd name="T11" fmla="*/ 47 h 227"/>
                <a:gd name="T12" fmla="*/ 94 w 237"/>
                <a:gd name="T13" fmla="*/ 55 h 227"/>
                <a:gd name="T14" fmla="*/ 205 w 237"/>
                <a:gd name="T15" fmla="*/ 15 h 227"/>
                <a:gd name="T16" fmla="*/ 177 w 237"/>
                <a:gd name="T17" fmla="*/ 16 h 227"/>
                <a:gd name="T18" fmla="*/ 112 w 237"/>
                <a:gd name="T19" fmla="*/ 86 h 227"/>
                <a:gd name="T20" fmla="*/ 18 w 237"/>
                <a:gd name="T21" fmla="*/ 104 h 227"/>
                <a:gd name="T22" fmla="*/ 2 w 237"/>
                <a:gd name="T23" fmla="*/ 128 h 227"/>
                <a:gd name="T24" fmla="*/ 25 w 237"/>
                <a:gd name="T25" fmla="*/ 143 h 227"/>
                <a:gd name="T26" fmla="*/ 99 w 237"/>
                <a:gd name="T27" fmla="*/ 129 h 227"/>
                <a:gd name="T28" fmla="*/ 89 w 237"/>
                <a:gd name="T29" fmla="*/ 203 h 227"/>
                <a:gd name="T30" fmla="*/ 107 w 237"/>
                <a:gd name="T31" fmla="*/ 225 h 227"/>
                <a:gd name="T32" fmla="*/ 129 w 237"/>
                <a:gd name="T33" fmla="*/ 208 h 227"/>
                <a:gd name="T34" fmla="*/ 138 w 237"/>
                <a:gd name="T35" fmla="*/ 134 h 227"/>
                <a:gd name="T36" fmla="*/ 206 w 237"/>
                <a:gd name="T37" fmla="*/ 166 h 227"/>
                <a:gd name="T38" fmla="*/ 232 w 237"/>
                <a:gd name="T39" fmla="*/ 156 h 227"/>
                <a:gd name="T40" fmla="*/ 223 w 237"/>
                <a:gd name="T41" fmla="*/ 130 h 227"/>
                <a:gd name="T42" fmla="*/ 155 w 237"/>
                <a:gd name="T43" fmla="*/ 98 h 227"/>
                <a:gd name="T44" fmla="*/ 206 w 237"/>
                <a:gd name="T45" fmla="*/ 43 h 227"/>
                <a:gd name="T46" fmla="*/ 205 w 237"/>
                <a:gd name="T47" fmla="*/ 15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7" h="227">
                  <a:moveTo>
                    <a:pt x="94" y="55"/>
                  </a:moveTo>
                  <a:cubicBezTo>
                    <a:pt x="104" y="50"/>
                    <a:pt x="107" y="38"/>
                    <a:pt x="102" y="28"/>
                  </a:cubicBezTo>
                  <a:cubicBezTo>
                    <a:pt x="93" y="13"/>
                    <a:pt x="93" y="13"/>
                    <a:pt x="93" y="13"/>
                  </a:cubicBezTo>
                  <a:cubicBezTo>
                    <a:pt x="88" y="3"/>
                    <a:pt x="76" y="0"/>
                    <a:pt x="67" y="5"/>
                  </a:cubicBezTo>
                  <a:cubicBezTo>
                    <a:pt x="57" y="10"/>
                    <a:pt x="54" y="23"/>
                    <a:pt x="59" y="32"/>
                  </a:cubicBezTo>
                  <a:cubicBezTo>
                    <a:pt x="67" y="47"/>
                    <a:pt x="67" y="47"/>
                    <a:pt x="67" y="47"/>
                  </a:cubicBezTo>
                  <a:cubicBezTo>
                    <a:pt x="73" y="57"/>
                    <a:pt x="85" y="61"/>
                    <a:pt x="94" y="55"/>
                  </a:cubicBezTo>
                  <a:moveTo>
                    <a:pt x="205" y="15"/>
                  </a:moveTo>
                  <a:cubicBezTo>
                    <a:pt x="197" y="8"/>
                    <a:pt x="184" y="8"/>
                    <a:pt x="177" y="16"/>
                  </a:cubicBezTo>
                  <a:cubicBezTo>
                    <a:pt x="112" y="86"/>
                    <a:pt x="112" y="86"/>
                    <a:pt x="112" y="86"/>
                  </a:cubicBezTo>
                  <a:cubicBezTo>
                    <a:pt x="18" y="104"/>
                    <a:pt x="18" y="104"/>
                    <a:pt x="18" y="104"/>
                  </a:cubicBezTo>
                  <a:cubicBezTo>
                    <a:pt x="7" y="107"/>
                    <a:pt x="0" y="117"/>
                    <a:pt x="2" y="128"/>
                  </a:cubicBezTo>
                  <a:cubicBezTo>
                    <a:pt x="4" y="138"/>
                    <a:pt x="15" y="145"/>
                    <a:pt x="25" y="143"/>
                  </a:cubicBezTo>
                  <a:cubicBezTo>
                    <a:pt x="99" y="129"/>
                    <a:pt x="99" y="129"/>
                    <a:pt x="99" y="129"/>
                  </a:cubicBezTo>
                  <a:cubicBezTo>
                    <a:pt x="89" y="203"/>
                    <a:pt x="89" y="203"/>
                    <a:pt x="89" y="203"/>
                  </a:cubicBezTo>
                  <a:cubicBezTo>
                    <a:pt x="88" y="214"/>
                    <a:pt x="96" y="224"/>
                    <a:pt x="107" y="225"/>
                  </a:cubicBezTo>
                  <a:cubicBezTo>
                    <a:pt x="118" y="227"/>
                    <a:pt x="128" y="219"/>
                    <a:pt x="129" y="208"/>
                  </a:cubicBezTo>
                  <a:cubicBezTo>
                    <a:pt x="138" y="134"/>
                    <a:pt x="138" y="134"/>
                    <a:pt x="138" y="134"/>
                  </a:cubicBezTo>
                  <a:cubicBezTo>
                    <a:pt x="206" y="166"/>
                    <a:pt x="206" y="166"/>
                    <a:pt x="206" y="166"/>
                  </a:cubicBezTo>
                  <a:cubicBezTo>
                    <a:pt x="216" y="170"/>
                    <a:pt x="227" y="166"/>
                    <a:pt x="232" y="156"/>
                  </a:cubicBezTo>
                  <a:cubicBezTo>
                    <a:pt x="237" y="146"/>
                    <a:pt x="232" y="134"/>
                    <a:pt x="223" y="130"/>
                  </a:cubicBezTo>
                  <a:cubicBezTo>
                    <a:pt x="155" y="98"/>
                    <a:pt x="155" y="98"/>
                    <a:pt x="155" y="98"/>
                  </a:cubicBezTo>
                  <a:cubicBezTo>
                    <a:pt x="206" y="43"/>
                    <a:pt x="206" y="43"/>
                    <a:pt x="206" y="43"/>
                  </a:cubicBezTo>
                  <a:cubicBezTo>
                    <a:pt x="213" y="35"/>
                    <a:pt x="213" y="23"/>
                    <a:pt x="205" y="1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sz="1050">
                <a:latin typeface="Tahoma" panose="020B0604030504040204" pitchFamily="34" charset="0"/>
                <a:ea typeface="Tahoma" panose="020B0604030504040204" pitchFamily="34" charset="0"/>
                <a:cs typeface="Tahoma" panose="020B0604030504040204" pitchFamily="34" charset="0"/>
              </a:endParaRPr>
            </a:p>
          </p:txBody>
        </p:sp>
        <p:sp>
          <p:nvSpPr>
            <p:cNvPr id="9" name="Freeform 59">
              <a:extLst>
                <a:ext uri="{FF2B5EF4-FFF2-40B4-BE49-F238E27FC236}">
                  <a16:creationId xmlns:a16="http://schemas.microsoft.com/office/drawing/2014/main" id="{90E52F57-A207-4375-98A7-2953E3A39262}"/>
                </a:ext>
              </a:extLst>
            </p:cNvPr>
            <p:cNvSpPr>
              <a:spLocks noEditPoints="1"/>
            </p:cNvSpPr>
            <p:nvPr userDrawn="1"/>
          </p:nvSpPr>
          <p:spPr bwMode="auto">
            <a:xfrm>
              <a:off x="-2039938" y="4474695"/>
              <a:ext cx="965200" cy="925513"/>
            </a:xfrm>
            <a:custGeom>
              <a:avLst/>
              <a:gdLst>
                <a:gd name="T0" fmla="*/ 137 w 344"/>
                <a:gd name="T1" fmla="*/ 80 h 330"/>
                <a:gd name="T2" fmla="*/ 148 w 344"/>
                <a:gd name="T3" fmla="*/ 41 h 330"/>
                <a:gd name="T4" fmla="*/ 136 w 344"/>
                <a:gd name="T5" fmla="*/ 19 h 330"/>
                <a:gd name="T6" fmla="*/ 97 w 344"/>
                <a:gd name="T7" fmla="*/ 7 h 330"/>
                <a:gd name="T8" fmla="*/ 85 w 344"/>
                <a:gd name="T9" fmla="*/ 47 h 330"/>
                <a:gd name="T10" fmla="*/ 98 w 344"/>
                <a:gd name="T11" fmla="*/ 69 h 330"/>
                <a:gd name="T12" fmla="*/ 137 w 344"/>
                <a:gd name="T13" fmla="*/ 80 h 330"/>
                <a:gd name="T14" fmla="*/ 298 w 344"/>
                <a:gd name="T15" fmla="*/ 22 h 330"/>
                <a:gd name="T16" fmla="*/ 257 w 344"/>
                <a:gd name="T17" fmla="*/ 24 h 330"/>
                <a:gd name="T18" fmla="*/ 163 w 344"/>
                <a:gd name="T19" fmla="*/ 125 h 330"/>
                <a:gd name="T20" fmla="*/ 26 w 344"/>
                <a:gd name="T21" fmla="*/ 152 h 330"/>
                <a:gd name="T22" fmla="*/ 3 w 344"/>
                <a:gd name="T23" fmla="*/ 185 h 330"/>
                <a:gd name="T24" fmla="*/ 37 w 344"/>
                <a:gd name="T25" fmla="*/ 208 h 330"/>
                <a:gd name="T26" fmla="*/ 143 w 344"/>
                <a:gd name="T27" fmla="*/ 187 h 330"/>
                <a:gd name="T28" fmla="*/ 130 w 344"/>
                <a:gd name="T29" fmla="*/ 296 h 330"/>
                <a:gd name="T30" fmla="*/ 155 w 344"/>
                <a:gd name="T31" fmla="*/ 328 h 330"/>
                <a:gd name="T32" fmla="*/ 187 w 344"/>
                <a:gd name="T33" fmla="*/ 303 h 330"/>
                <a:gd name="T34" fmla="*/ 201 w 344"/>
                <a:gd name="T35" fmla="*/ 195 h 330"/>
                <a:gd name="T36" fmla="*/ 299 w 344"/>
                <a:gd name="T37" fmla="*/ 241 h 330"/>
                <a:gd name="T38" fmla="*/ 337 w 344"/>
                <a:gd name="T39" fmla="*/ 227 h 330"/>
                <a:gd name="T40" fmla="*/ 323 w 344"/>
                <a:gd name="T41" fmla="*/ 188 h 330"/>
                <a:gd name="T42" fmla="*/ 225 w 344"/>
                <a:gd name="T43" fmla="*/ 143 h 330"/>
                <a:gd name="T44" fmla="*/ 299 w 344"/>
                <a:gd name="T45" fmla="*/ 63 h 330"/>
                <a:gd name="T46" fmla="*/ 298 w 344"/>
                <a:gd name="T47" fmla="*/ 22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4" h="330">
                  <a:moveTo>
                    <a:pt x="137" y="80"/>
                  </a:moveTo>
                  <a:cubicBezTo>
                    <a:pt x="151" y="72"/>
                    <a:pt x="156" y="55"/>
                    <a:pt x="148" y="41"/>
                  </a:cubicBezTo>
                  <a:cubicBezTo>
                    <a:pt x="136" y="19"/>
                    <a:pt x="136" y="19"/>
                    <a:pt x="136" y="19"/>
                  </a:cubicBezTo>
                  <a:cubicBezTo>
                    <a:pt x="128" y="5"/>
                    <a:pt x="111" y="0"/>
                    <a:pt x="97" y="7"/>
                  </a:cubicBezTo>
                  <a:cubicBezTo>
                    <a:pt x="83" y="15"/>
                    <a:pt x="78" y="33"/>
                    <a:pt x="85" y="47"/>
                  </a:cubicBezTo>
                  <a:cubicBezTo>
                    <a:pt x="98" y="69"/>
                    <a:pt x="98" y="69"/>
                    <a:pt x="98" y="69"/>
                  </a:cubicBezTo>
                  <a:cubicBezTo>
                    <a:pt x="106" y="83"/>
                    <a:pt x="123" y="88"/>
                    <a:pt x="137" y="80"/>
                  </a:cubicBezTo>
                  <a:moveTo>
                    <a:pt x="298" y="22"/>
                  </a:moveTo>
                  <a:cubicBezTo>
                    <a:pt x="286" y="11"/>
                    <a:pt x="268" y="12"/>
                    <a:pt x="257" y="24"/>
                  </a:cubicBezTo>
                  <a:cubicBezTo>
                    <a:pt x="163" y="125"/>
                    <a:pt x="163" y="125"/>
                    <a:pt x="163" y="125"/>
                  </a:cubicBezTo>
                  <a:cubicBezTo>
                    <a:pt x="26" y="152"/>
                    <a:pt x="26" y="152"/>
                    <a:pt x="26" y="152"/>
                  </a:cubicBezTo>
                  <a:cubicBezTo>
                    <a:pt x="10" y="155"/>
                    <a:pt x="0" y="170"/>
                    <a:pt x="3" y="185"/>
                  </a:cubicBezTo>
                  <a:cubicBezTo>
                    <a:pt x="6" y="201"/>
                    <a:pt x="21" y="211"/>
                    <a:pt x="37" y="208"/>
                  </a:cubicBezTo>
                  <a:cubicBezTo>
                    <a:pt x="143" y="187"/>
                    <a:pt x="143" y="187"/>
                    <a:pt x="143" y="187"/>
                  </a:cubicBezTo>
                  <a:cubicBezTo>
                    <a:pt x="130" y="296"/>
                    <a:pt x="130" y="296"/>
                    <a:pt x="130" y="296"/>
                  </a:cubicBezTo>
                  <a:cubicBezTo>
                    <a:pt x="128" y="311"/>
                    <a:pt x="139" y="326"/>
                    <a:pt x="155" y="328"/>
                  </a:cubicBezTo>
                  <a:cubicBezTo>
                    <a:pt x="171" y="330"/>
                    <a:pt x="185" y="318"/>
                    <a:pt x="187" y="303"/>
                  </a:cubicBezTo>
                  <a:cubicBezTo>
                    <a:pt x="201" y="195"/>
                    <a:pt x="201" y="195"/>
                    <a:pt x="201" y="195"/>
                  </a:cubicBezTo>
                  <a:cubicBezTo>
                    <a:pt x="299" y="241"/>
                    <a:pt x="299" y="241"/>
                    <a:pt x="299" y="241"/>
                  </a:cubicBezTo>
                  <a:cubicBezTo>
                    <a:pt x="314" y="247"/>
                    <a:pt x="331" y="241"/>
                    <a:pt x="337" y="227"/>
                  </a:cubicBezTo>
                  <a:cubicBezTo>
                    <a:pt x="344" y="212"/>
                    <a:pt x="338" y="195"/>
                    <a:pt x="323" y="188"/>
                  </a:cubicBezTo>
                  <a:cubicBezTo>
                    <a:pt x="225" y="143"/>
                    <a:pt x="225" y="143"/>
                    <a:pt x="225" y="143"/>
                  </a:cubicBezTo>
                  <a:cubicBezTo>
                    <a:pt x="299" y="63"/>
                    <a:pt x="299" y="63"/>
                    <a:pt x="299" y="63"/>
                  </a:cubicBezTo>
                  <a:cubicBezTo>
                    <a:pt x="310" y="51"/>
                    <a:pt x="309" y="33"/>
                    <a:pt x="298" y="22"/>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sz="1050">
                <a:latin typeface="Tahoma" panose="020B0604030504040204" pitchFamily="34" charset="0"/>
                <a:ea typeface="Tahoma" panose="020B0604030504040204" pitchFamily="34" charset="0"/>
                <a:cs typeface="Tahoma" panose="020B0604030504040204" pitchFamily="34" charset="0"/>
              </a:endParaRPr>
            </a:p>
          </p:txBody>
        </p:sp>
        <p:sp>
          <p:nvSpPr>
            <p:cNvPr id="10" name="Freeform 60">
              <a:extLst>
                <a:ext uri="{FF2B5EF4-FFF2-40B4-BE49-F238E27FC236}">
                  <a16:creationId xmlns:a16="http://schemas.microsoft.com/office/drawing/2014/main" id="{A01DD5C7-8C73-4244-93D3-E540CCCD0321}"/>
                </a:ext>
              </a:extLst>
            </p:cNvPr>
            <p:cNvSpPr>
              <a:spLocks noEditPoints="1"/>
            </p:cNvSpPr>
            <p:nvPr userDrawn="1"/>
          </p:nvSpPr>
          <p:spPr bwMode="auto">
            <a:xfrm>
              <a:off x="-1198563" y="4825533"/>
              <a:ext cx="1093788" cy="1082675"/>
            </a:xfrm>
            <a:custGeom>
              <a:avLst/>
              <a:gdLst>
                <a:gd name="T0" fmla="*/ 168 w 390"/>
                <a:gd name="T1" fmla="*/ 96 h 386"/>
                <a:gd name="T2" fmla="*/ 185 w 390"/>
                <a:gd name="T3" fmla="*/ 52 h 386"/>
                <a:gd name="T4" fmla="*/ 174 w 390"/>
                <a:gd name="T5" fmla="*/ 25 h 386"/>
                <a:gd name="T6" fmla="*/ 130 w 390"/>
                <a:gd name="T7" fmla="*/ 8 h 386"/>
                <a:gd name="T8" fmla="*/ 112 w 390"/>
                <a:gd name="T9" fmla="*/ 51 h 386"/>
                <a:gd name="T10" fmla="*/ 124 w 390"/>
                <a:gd name="T11" fmla="*/ 78 h 386"/>
                <a:gd name="T12" fmla="*/ 168 w 390"/>
                <a:gd name="T13" fmla="*/ 96 h 386"/>
                <a:gd name="T14" fmla="*/ 359 w 390"/>
                <a:gd name="T15" fmla="*/ 48 h 386"/>
                <a:gd name="T16" fmla="*/ 312 w 390"/>
                <a:gd name="T17" fmla="*/ 45 h 386"/>
                <a:gd name="T18" fmla="*/ 192 w 390"/>
                <a:gd name="T19" fmla="*/ 150 h 386"/>
                <a:gd name="T20" fmla="*/ 32 w 390"/>
                <a:gd name="T21" fmla="*/ 165 h 386"/>
                <a:gd name="T22" fmla="*/ 2 w 390"/>
                <a:gd name="T23" fmla="*/ 201 h 386"/>
                <a:gd name="T24" fmla="*/ 38 w 390"/>
                <a:gd name="T25" fmla="*/ 231 h 386"/>
                <a:gd name="T26" fmla="*/ 163 w 390"/>
                <a:gd name="T27" fmla="*/ 220 h 386"/>
                <a:gd name="T28" fmla="*/ 135 w 390"/>
                <a:gd name="T29" fmla="*/ 342 h 386"/>
                <a:gd name="T30" fmla="*/ 160 w 390"/>
                <a:gd name="T31" fmla="*/ 382 h 386"/>
                <a:gd name="T32" fmla="*/ 200 w 390"/>
                <a:gd name="T33" fmla="*/ 357 h 386"/>
                <a:gd name="T34" fmla="*/ 227 w 390"/>
                <a:gd name="T35" fmla="*/ 235 h 386"/>
                <a:gd name="T36" fmla="*/ 335 w 390"/>
                <a:gd name="T37" fmla="*/ 299 h 386"/>
                <a:gd name="T38" fmla="*/ 381 w 390"/>
                <a:gd name="T39" fmla="*/ 287 h 386"/>
                <a:gd name="T40" fmla="*/ 369 w 390"/>
                <a:gd name="T41" fmla="*/ 242 h 386"/>
                <a:gd name="T42" fmla="*/ 262 w 390"/>
                <a:gd name="T43" fmla="*/ 178 h 386"/>
                <a:gd name="T44" fmla="*/ 356 w 390"/>
                <a:gd name="T45" fmla="*/ 95 h 386"/>
                <a:gd name="T46" fmla="*/ 359 w 390"/>
                <a:gd name="T47" fmla="*/ 48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0" h="386">
                  <a:moveTo>
                    <a:pt x="168" y="96"/>
                  </a:moveTo>
                  <a:cubicBezTo>
                    <a:pt x="185" y="89"/>
                    <a:pt x="192" y="69"/>
                    <a:pt x="185" y="52"/>
                  </a:cubicBezTo>
                  <a:cubicBezTo>
                    <a:pt x="174" y="25"/>
                    <a:pt x="174" y="25"/>
                    <a:pt x="174" y="25"/>
                  </a:cubicBezTo>
                  <a:cubicBezTo>
                    <a:pt x="166" y="8"/>
                    <a:pt x="147" y="0"/>
                    <a:pt x="130" y="8"/>
                  </a:cubicBezTo>
                  <a:cubicBezTo>
                    <a:pt x="113" y="15"/>
                    <a:pt x="105" y="35"/>
                    <a:pt x="112" y="51"/>
                  </a:cubicBezTo>
                  <a:cubicBezTo>
                    <a:pt x="124" y="78"/>
                    <a:pt x="124" y="78"/>
                    <a:pt x="124" y="78"/>
                  </a:cubicBezTo>
                  <a:cubicBezTo>
                    <a:pt x="131" y="95"/>
                    <a:pt x="151" y="103"/>
                    <a:pt x="168" y="96"/>
                  </a:cubicBezTo>
                  <a:moveTo>
                    <a:pt x="359" y="48"/>
                  </a:moveTo>
                  <a:cubicBezTo>
                    <a:pt x="347" y="34"/>
                    <a:pt x="326" y="33"/>
                    <a:pt x="312" y="45"/>
                  </a:cubicBezTo>
                  <a:cubicBezTo>
                    <a:pt x="192" y="150"/>
                    <a:pt x="192" y="150"/>
                    <a:pt x="192" y="150"/>
                  </a:cubicBezTo>
                  <a:cubicBezTo>
                    <a:pt x="32" y="165"/>
                    <a:pt x="32" y="165"/>
                    <a:pt x="32" y="165"/>
                  </a:cubicBezTo>
                  <a:cubicBezTo>
                    <a:pt x="13" y="167"/>
                    <a:pt x="0" y="183"/>
                    <a:pt x="2" y="201"/>
                  </a:cubicBezTo>
                  <a:cubicBezTo>
                    <a:pt x="3" y="220"/>
                    <a:pt x="19" y="233"/>
                    <a:pt x="38" y="231"/>
                  </a:cubicBezTo>
                  <a:cubicBezTo>
                    <a:pt x="163" y="220"/>
                    <a:pt x="163" y="220"/>
                    <a:pt x="163" y="220"/>
                  </a:cubicBezTo>
                  <a:cubicBezTo>
                    <a:pt x="135" y="342"/>
                    <a:pt x="135" y="342"/>
                    <a:pt x="135" y="342"/>
                  </a:cubicBezTo>
                  <a:cubicBezTo>
                    <a:pt x="131" y="360"/>
                    <a:pt x="142" y="378"/>
                    <a:pt x="160" y="382"/>
                  </a:cubicBezTo>
                  <a:cubicBezTo>
                    <a:pt x="178" y="386"/>
                    <a:pt x="196" y="375"/>
                    <a:pt x="200" y="357"/>
                  </a:cubicBezTo>
                  <a:cubicBezTo>
                    <a:pt x="227" y="235"/>
                    <a:pt x="227" y="235"/>
                    <a:pt x="227" y="235"/>
                  </a:cubicBezTo>
                  <a:cubicBezTo>
                    <a:pt x="335" y="299"/>
                    <a:pt x="335" y="299"/>
                    <a:pt x="335" y="299"/>
                  </a:cubicBezTo>
                  <a:cubicBezTo>
                    <a:pt x="351" y="308"/>
                    <a:pt x="371" y="303"/>
                    <a:pt x="381" y="287"/>
                  </a:cubicBezTo>
                  <a:cubicBezTo>
                    <a:pt x="390" y="272"/>
                    <a:pt x="385" y="251"/>
                    <a:pt x="369" y="242"/>
                  </a:cubicBezTo>
                  <a:cubicBezTo>
                    <a:pt x="262" y="178"/>
                    <a:pt x="262" y="178"/>
                    <a:pt x="262" y="178"/>
                  </a:cubicBezTo>
                  <a:cubicBezTo>
                    <a:pt x="356" y="95"/>
                    <a:pt x="356" y="95"/>
                    <a:pt x="356" y="95"/>
                  </a:cubicBezTo>
                  <a:cubicBezTo>
                    <a:pt x="370" y="83"/>
                    <a:pt x="371" y="62"/>
                    <a:pt x="359" y="48"/>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sz="1050">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540359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 point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4E890E-12AA-C371-3F21-BC8E41BE8F07}"/>
              </a:ext>
            </a:extLst>
          </p:cNvPr>
          <p:cNvSpPr/>
          <p:nvPr userDrawn="1"/>
        </p:nvSpPr>
        <p:spPr>
          <a:xfrm>
            <a:off x="0" y="3952876"/>
            <a:ext cx="9144000" cy="2905125"/>
          </a:xfrm>
          <a:prstGeom prst="rect">
            <a:avLst/>
          </a:prstGeom>
          <a:gradFill flip="none" rotWithShape="1">
            <a:gsLst>
              <a:gs pos="0">
                <a:srgbClr val="2092B6"/>
              </a:gs>
              <a:gs pos="100000">
                <a:srgbClr val="170C59"/>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50"/>
          </a:p>
        </p:txBody>
      </p:sp>
      <p:sp>
        <p:nvSpPr>
          <p:cNvPr id="4" name="Rectangle 3">
            <a:extLst>
              <a:ext uri="{FF2B5EF4-FFF2-40B4-BE49-F238E27FC236}">
                <a16:creationId xmlns:a16="http://schemas.microsoft.com/office/drawing/2014/main" id="{4AF7A138-5D25-B171-E65C-4F56B0D157F6}"/>
              </a:ext>
            </a:extLst>
          </p:cNvPr>
          <p:cNvSpPr/>
          <p:nvPr userDrawn="1"/>
        </p:nvSpPr>
        <p:spPr>
          <a:xfrm>
            <a:off x="1019175" y="2366306"/>
            <a:ext cx="2100263" cy="4113517"/>
          </a:xfrm>
          <a:prstGeom prst="rect">
            <a:avLst/>
          </a:prstGeom>
          <a:solidFill>
            <a:schemeClr val="bg1"/>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50">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sp>
        <p:nvSpPr>
          <p:cNvPr id="5" name="Rectangle 4">
            <a:extLst>
              <a:ext uri="{FF2B5EF4-FFF2-40B4-BE49-F238E27FC236}">
                <a16:creationId xmlns:a16="http://schemas.microsoft.com/office/drawing/2014/main" id="{B26BFC29-7887-C37A-40AF-55E8F572D6D7}"/>
              </a:ext>
            </a:extLst>
          </p:cNvPr>
          <p:cNvSpPr/>
          <p:nvPr userDrawn="1"/>
        </p:nvSpPr>
        <p:spPr>
          <a:xfrm>
            <a:off x="3518297" y="2366306"/>
            <a:ext cx="2100263" cy="4113517"/>
          </a:xfrm>
          <a:prstGeom prst="rect">
            <a:avLst/>
          </a:prstGeom>
          <a:solidFill>
            <a:schemeClr val="bg1"/>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50">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sp>
        <p:nvSpPr>
          <p:cNvPr id="6" name="Rectangle 5">
            <a:extLst>
              <a:ext uri="{FF2B5EF4-FFF2-40B4-BE49-F238E27FC236}">
                <a16:creationId xmlns:a16="http://schemas.microsoft.com/office/drawing/2014/main" id="{E8079484-BC9D-F31E-F77B-BDF2E533BC8A}"/>
              </a:ext>
            </a:extLst>
          </p:cNvPr>
          <p:cNvSpPr/>
          <p:nvPr userDrawn="1"/>
        </p:nvSpPr>
        <p:spPr>
          <a:xfrm>
            <a:off x="6017419" y="2366306"/>
            <a:ext cx="2100263" cy="4113517"/>
          </a:xfrm>
          <a:prstGeom prst="rect">
            <a:avLst/>
          </a:prstGeom>
          <a:solidFill>
            <a:schemeClr val="bg1"/>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50">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sp>
        <p:nvSpPr>
          <p:cNvPr id="23" name="Picture Placeholder 9"/>
          <p:cNvSpPr>
            <a:spLocks noGrp="1"/>
          </p:cNvSpPr>
          <p:nvPr>
            <p:ph type="pic" sz="quarter" idx="14"/>
          </p:nvPr>
        </p:nvSpPr>
        <p:spPr>
          <a:xfrm>
            <a:off x="3518157" y="2366306"/>
            <a:ext cx="2100128" cy="1587140"/>
          </a:xfrm>
          <a:custGeom>
            <a:avLst/>
            <a:gdLst>
              <a:gd name="connsiteX0" fmla="*/ 51797 w 2453640"/>
              <a:gd name="connsiteY0" fmla="*/ 0 h 1587140"/>
              <a:gd name="connsiteX1" fmla="*/ 2401843 w 2453640"/>
              <a:gd name="connsiteY1" fmla="*/ 0 h 1587140"/>
              <a:gd name="connsiteX2" fmla="*/ 2453640 w 2453640"/>
              <a:gd name="connsiteY2" fmla="*/ 22097 h 1587140"/>
              <a:gd name="connsiteX3" fmla="*/ 2453640 w 2453640"/>
              <a:gd name="connsiteY3" fmla="*/ 1565043 h 1587140"/>
              <a:gd name="connsiteX4" fmla="*/ 2401843 w 2453640"/>
              <a:gd name="connsiteY4" fmla="*/ 1587140 h 1587140"/>
              <a:gd name="connsiteX5" fmla="*/ 51797 w 2453640"/>
              <a:gd name="connsiteY5" fmla="*/ 1587140 h 1587140"/>
              <a:gd name="connsiteX6" fmla="*/ 0 w 2453640"/>
              <a:gd name="connsiteY6" fmla="*/ 1565043 h 1587140"/>
              <a:gd name="connsiteX7" fmla="*/ 0 w 2453640"/>
              <a:gd name="connsiteY7" fmla="*/ 22097 h 1587140"/>
              <a:gd name="connsiteX8" fmla="*/ 51797 w 2453640"/>
              <a:gd name="connsiteY8" fmla="*/ 0 h 158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3640" h="1587140">
                <a:moveTo>
                  <a:pt x="51797" y="0"/>
                </a:moveTo>
                <a:lnTo>
                  <a:pt x="2401843" y="0"/>
                </a:lnTo>
                <a:cubicBezTo>
                  <a:pt x="2430450" y="0"/>
                  <a:pt x="2453640" y="9893"/>
                  <a:pt x="2453640" y="22097"/>
                </a:cubicBezTo>
                <a:lnTo>
                  <a:pt x="2453640" y="1565043"/>
                </a:lnTo>
                <a:cubicBezTo>
                  <a:pt x="2453640" y="1577247"/>
                  <a:pt x="2430450" y="1587140"/>
                  <a:pt x="2401843" y="1587140"/>
                </a:cubicBezTo>
                <a:lnTo>
                  <a:pt x="51797" y="1587140"/>
                </a:lnTo>
                <a:cubicBezTo>
                  <a:pt x="23190" y="1587140"/>
                  <a:pt x="0" y="1577247"/>
                  <a:pt x="0" y="1565043"/>
                </a:cubicBezTo>
                <a:lnTo>
                  <a:pt x="0" y="22097"/>
                </a:lnTo>
                <a:cubicBezTo>
                  <a:pt x="0" y="9893"/>
                  <a:pt x="23190" y="0"/>
                  <a:pt x="51797" y="0"/>
                </a:cubicBezTo>
                <a:close/>
              </a:path>
            </a:pathLst>
          </a:custGeom>
        </p:spPr>
        <p:txBody>
          <a:bodyPr/>
          <a:lstStyle/>
          <a:p>
            <a:endParaRPr lang="en-GB"/>
          </a:p>
        </p:txBody>
      </p:sp>
      <p:sp>
        <p:nvSpPr>
          <p:cNvPr id="24" name="Picture Placeholder 11"/>
          <p:cNvSpPr>
            <a:spLocks noGrp="1"/>
          </p:cNvSpPr>
          <p:nvPr>
            <p:ph type="pic" sz="quarter" idx="15"/>
          </p:nvPr>
        </p:nvSpPr>
        <p:spPr>
          <a:xfrm>
            <a:off x="6017455" y="2366306"/>
            <a:ext cx="2100128" cy="1587140"/>
          </a:xfrm>
          <a:custGeom>
            <a:avLst/>
            <a:gdLst>
              <a:gd name="connsiteX0" fmla="*/ 0 w 2453640"/>
              <a:gd name="connsiteY0" fmla="*/ 0 h 1587140"/>
              <a:gd name="connsiteX1" fmla="*/ 2453640 w 2453640"/>
              <a:gd name="connsiteY1" fmla="*/ 0 h 1587140"/>
              <a:gd name="connsiteX2" fmla="*/ 2453640 w 2453640"/>
              <a:gd name="connsiteY2" fmla="*/ 1587140 h 1587140"/>
              <a:gd name="connsiteX3" fmla="*/ 0 w 2453640"/>
              <a:gd name="connsiteY3" fmla="*/ 1587140 h 1587140"/>
            </a:gdLst>
            <a:ahLst/>
            <a:cxnLst>
              <a:cxn ang="0">
                <a:pos x="connsiteX0" y="connsiteY0"/>
              </a:cxn>
              <a:cxn ang="0">
                <a:pos x="connsiteX1" y="connsiteY1"/>
              </a:cxn>
              <a:cxn ang="0">
                <a:pos x="connsiteX2" y="connsiteY2"/>
              </a:cxn>
              <a:cxn ang="0">
                <a:pos x="connsiteX3" y="connsiteY3"/>
              </a:cxn>
            </a:cxnLst>
            <a:rect l="l" t="t" r="r" b="b"/>
            <a:pathLst>
              <a:path w="2453640" h="1587140">
                <a:moveTo>
                  <a:pt x="0" y="0"/>
                </a:moveTo>
                <a:lnTo>
                  <a:pt x="2453640" y="0"/>
                </a:lnTo>
                <a:lnTo>
                  <a:pt x="2453640" y="1587140"/>
                </a:lnTo>
                <a:lnTo>
                  <a:pt x="0" y="1587140"/>
                </a:lnTo>
                <a:close/>
              </a:path>
            </a:pathLst>
          </a:custGeom>
        </p:spPr>
        <p:txBody>
          <a:bodyPr/>
          <a:lstStyle/>
          <a:p>
            <a:endParaRPr lang="en-GB"/>
          </a:p>
        </p:txBody>
      </p:sp>
      <p:sp>
        <p:nvSpPr>
          <p:cNvPr id="3" name="Text Placeholder 2"/>
          <p:cNvSpPr>
            <a:spLocks noGrp="1"/>
          </p:cNvSpPr>
          <p:nvPr>
            <p:ph type="body" sz="quarter" idx="16"/>
          </p:nvPr>
        </p:nvSpPr>
        <p:spPr>
          <a:xfrm>
            <a:off x="1112327" y="4133199"/>
            <a:ext cx="1903435" cy="389223"/>
          </a:xfrm>
          <a:prstGeom prst="rect">
            <a:avLst/>
          </a:prstGeom>
        </p:spPr>
        <p:txBody>
          <a:bodyPr/>
          <a:lstStyle>
            <a:lvl1pPr marL="0" indent="0">
              <a:buNone/>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a:defRPr lang="en-GB" sz="1200" b="1"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p:txBody>
      </p:sp>
      <p:sp>
        <p:nvSpPr>
          <p:cNvPr id="25" name="Text Placeholder 2"/>
          <p:cNvSpPr>
            <a:spLocks noGrp="1"/>
          </p:cNvSpPr>
          <p:nvPr>
            <p:ph type="body" sz="quarter" idx="17"/>
          </p:nvPr>
        </p:nvSpPr>
        <p:spPr>
          <a:xfrm>
            <a:off x="3606974" y="4133199"/>
            <a:ext cx="1909451" cy="389223"/>
          </a:xfrm>
          <a:prstGeom prst="rect">
            <a:avLst/>
          </a:prstGeom>
        </p:spPr>
        <p:txBody>
          <a:bodyPr/>
          <a:lstStyle>
            <a:lvl1pPr marL="0" indent="0">
              <a:buNone/>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a:defRPr lang="en-GB" sz="1200" b="1"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p:txBody>
      </p:sp>
      <p:sp>
        <p:nvSpPr>
          <p:cNvPr id="26" name="Text Placeholder 2"/>
          <p:cNvSpPr>
            <a:spLocks noGrp="1"/>
          </p:cNvSpPr>
          <p:nvPr>
            <p:ph type="body" sz="quarter" idx="18"/>
          </p:nvPr>
        </p:nvSpPr>
        <p:spPr>
          <a:xfrm>
            <a:off x="6110805" y="4093056"/>
            <a:ext cx="1896409" cy="389223"/>
          </a:xfrm>
          <a:prstGeom prst="rect">
            <a:avLst/>
          </a:prstGeom>
        </p:spPr>
        <p:txBody>
          <a:bodyPr/>
          <a:lstStyle>
            <a:lvl1pPr marL="0" indent="0">
              <a:buNone/>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a:defRPr lang="en-US" sz="1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a:defRPr lang="en-GB" sz="1200" b="1"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p:txBody>
      </p:sp>
      <p:sp>
        <p:nvSpPr>
          <p:cNvPr id="27" name="Text Placeholder 26"/>
          <p:cNvSpPr>
            <a:spLocks noGrp="1"/>
          </p:cNvSpPr>
          <p:nvPr>
            <p:ph type="body" sz="quarter" idx="19"/>
          </p:nvPr>
        </p:nvSpPr>
        <p:spPr>
          <a:xfrm>
            <a:off x="1366974" y="767667"/>
            <a:ext cx="6410050" cy="914400"/>
          </a:xfrm>
          <a:prstGeom prst="rect">
            <a:avLst/>
          </a:prstGeom>
        </p:spPr>
        <p:txBody>
          <a:bodyPr anchor="ctr"/>
          <a:lstStyle>
            <a:lvl1pPr marL="0" indent="0" algn="ctr">
              <a:buNone/>
              <a:defRPr lang="en-US" sz="24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a:defRPr lang="en-US" sz="30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stStyle>
          <a:p>
            <a:pPr lvl="0"/>
            <a:r>
              <a:rPr lang="en-US"/>
              <a:t>Click to edit Master text styles</a:t>
            </a:r>
          </a:p>
        </p:txBody>
      </p:sp>
      <p:sp>
        <p:nvSpPr>
          <p:cNvPr id="29" name="Picture Placeholder 28"/>
          <p:cNvSpPr>
            <a:spLocks noGrp="1"/>
          </p:cNvSpPr>
          <p:nvPr>
            <p:ph type="pic" sz="quarter" idx="20"/>
          </p:nvPr>
        </p:nvSpPr>
        <p:spPr>
          <a:xfrm>
            <a:off x="1019176" y="2366963"/>
            <a:ext cx="2107406" cy="1585912"/>
          </a:xfrm>
          <a:prstGeom prst="rect">
            <a:avLst/>
          </a:prstGeom>
        </p:spPr>
        <p:txBody>
          <a:bodyPr/>
          <a:lstStyle/>
          <a:p>
            <a:pPr lvl="0"/>
            <a:r>
              <a:rPr lang="en-US" noProof="0"/>
              <a:t>Click icon to add picture</a:t>
            </a:r>
            <a:endParaRPr lang="en-GB" noProof="0"/>
          </a:p>
        </p:txBody>
      </p:sp>
      <p:sp>
        <p:nvSpPr>
          <p:cNvPr id="31" name="Text Placeholder 30"/>
          <p:cNvSpPr>
            <a:spLocks noGrp="1"/>
          </p:cNvSpPr>
          <p:nvPr>
            <p:ph type="body" sz="quarter" idx="21"/>
          </p:nvPr>
        </p:nvSpPr>
        <p:spPr>
          <a:xfrm>
            <a:off x="1119353" y="4702173"/>
            <a:ext cx="1896409" cy="914400"/>
          </a:xfrm>
          <a:prstGeom prst="rect">
            <a:avLst/>
          </a:prstGeom>
        </p:spPr>
        <p:txBody>
          <a:bodyPr/>
          <a:lstStyle>
            <a:lvl1pPr marL="0" indent="0" algn="l" defTabSz="685800" rtl="0" eaLnBrk="1" latinLnBrk="0" hangingPunct="1">
              <a:lnSpc>
                <a:spcPct val="100000"/>
              </a:lnSpc>
              <a:buNone/>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0" algn="l" defTabSz="685800" rtl="0" eaLnBrk="1" latinLnBrk="0" hangingPunct="1">
              <a:lnSpc>
                <a:spcPct val="100000"/>
              </a:lnSpc>
              <a:defRPr lang="en-GB" sz="1200"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p:txBody>
      </p:sp>
      <p:sp>
        <p:nvSpPr>
          <p:cNvPr id="32" name="Text Placeholder 30"/>
          <p:cNvSpPr>
            <a:spLocks noGrp="1"/>
          </p:cNvSpPr>
          <p:nvPr>
            <p:ph type="body" sz="quarter" idx="22"/>
          </p:nvPr>
        </p:nvSpPr>
        <p:spPr>
          <a:xfrm>
            <a:off x="3620016" y="4719423"/>
            <a:ext cx="1896409" cy="914400"/>
          </a:xfrm>
          <a:prstGeom prst="rect">
            <a:avLst/>
          </a:prstGeom>
        </p:spPr>
        <p:txBody>
          <a:bodyPr/>
          <a:lstStyle>
            <a:lvl1pPr marL="0" indent="0" algn="l" defTabSz="685800" rtl="0" eaLnBrk="1" latinLnBrk="0" hangingPunct="1">
              <a:lnSpc>
                <a:spcPct val="100000"/>
              </a:lnSpc>
              <a:buNone/>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0" algn="l" defTabSz="685800" rtl="0" eaLnBrk="1" latinLnBrk="0" hangingPunct="1">
              <a:lnSpc>
                <a:spcPct val="100000"/>
              </a:lnSpc>
              <a:defRPr lang="en-GB" sz="1200"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p:txBody>
      </p:sp>
      <p:sp>
        <p:nvSpPr>
          <p:cNvPr id="33" name="Text Placeholder 30"/>
          <p:cNvSpPr>
            <a:spLocks noGrp="1"/>
          </p:cNvSpPr>
          <p:nvPr>
            <p:ph type="body" sz="quarter" idx="23"/>
          </p:nvPr>
        </p:nvSpPr>
        <p:spPr>
          <a:xfrm>
            <a:off x="6119315" y="4745234"/>
            <a:ext cx="1896409" cy="914400"/>
          </a:xfrm>
          <a:prstGeom prst="rect">
            <a:avLst/>
          </a:prstGeom>
        </p:spPr>
        <p:txBody>
          <a:bodyPr/>
          <a:lstStyle>
            <a:lvl1pPr marL="0" indent="0" algn="l" defTabSz="685800" rtl="0" eaLnBrk="1" latinLnBrk="0" hangingPunct="1">
              <a:lnSpc>
                <a:spcPct val="100000"/>
              </a:lnSpc>
              <a:buNone/>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0" algn="l" defTabSz="685800" rtl="0" eaLnBrk="1" latinLnBrk="0" hangingPunct="1">
              <a:lnSpc>
                <a:spcPct val="100000"/>
              </a:lnSpc>
              <a:defRPr lang="en-US" sz="12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0" algn="l" defTabSz="685800" rtl="0" eaLnBrk="1" latinLnBrk="0" hangingPunct="1">
              <a:lnSpc>
                <a:spcPct val="100000"/>
              </a:lnSpc>
              <a:defRPr lang="en-GB" sz="1200"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2307585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Agenda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0" y="0"/>
            <a:ext cx="3535418" cy="6858000"/>
          </a:xfrm>
          <a:custGeom>
            <a:avLst/>
            <a:gdLst>
              <a:gd name="connsiteX0" fmla="*/ 0 w 4713890"/>
              <a:gd name="connsiteY0" fmla="*/ 0 h 6858000"/>
              <a:gd name="connsiteX1" fmla="*/ 4713890 w 4713890"/>
              <a:gd name="connsiteY1" fmla="*/ 0 h 6858000"/>
              <a:gd name="connsiteX2" fmla="*/ 4713890 w 4713890"/>
              <a:gd name="connsiteY2" fmla="*/ 6858000 h 6858000"/>
              <a:gd name="connsiteX3" fmla="*/ 0 w 471389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713890" h="6858000">
                <a:moveTo>
                  <a:pt x="0" y="0"/>
                </a:moveTo>
                <a:lnTo>
                  <a:pt x="4713890" y="0"/>
                </a:lnTo>
                <a:lnTo>
                  <a:pt x="4713890" y="6858000"/>
                </a:lnTo>
                <a:lnTo>
                  <a:pt x="0" y="6858000"/>
                </a:lnTo>
                <a:close/>
              </a:path>
            </a:pathLst>
          </a:custGeom>
        </p:spPr>
        <p:txBody>
          <a:bodyPr wrap="square">
            <a:noAutofit/>
          </a:bodyPr>
          <a:lstStyle/>
          <a:p>
            <a:pPr lvl="0"/>
            <a:r>
              <a:rPr lang="en-US" noProof="0"/>
              <a:t>Click icon to add picture</a:t>
            </a:r>
            <a:endParaRPr lang="en-GB" noProof="0"/>
          </a:p>
        </p:txBody>
      </p:sp>
      <p:sp>
        <p:nvSpPr>
          <p:cNvPr id="3" name="Text Placeholder 2"/>
          <p:cNvSpPr>
            <a:spLocks noGrp="1"/>
          </p:cNvSpPr>
          <p:nvPr>
            <p:ph type="body" sz="quarter" idx="11"/>
          </p:nvPr>
        </p:nvSpPr>
        <p:spPr>
          <a:xfrm>
            <a:off x="3877040" y="1851513"/>
            <a:ext cx="3904152"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edit Master text styles</a:t>
            </a:r>
          </a:p>
        </p:txBody>
      </p:sp>
      <p:sp>
        <p:nvSpPr>
          <p:cNvPr id="5" name="Text Placeholder 4"/>
          <p:cNvSpPr>
            <a:spLocks noGrp="1"/>
          </p:cNvSpPr>
          <p:nvPr>
            <p:ph type="body" sz="quarter" idx="12"/>
          </p:nvPr>
        </p:nvSpPr>
        <p:spPr>
          <a:xfrm>
            <a:off x="3876675" y="3082925"/>
            <a:ext cx="4484810"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4015844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ext slide with image left v2">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3FBC5BF-BBC7-43D8-8E65-54CFFB4B4878}"/>
              </a:ext>
            </a:extLst>
          </p:cNvPr>
          <p:cNvSpPr>
            <a:spLocks noGrp="1"/>
          </p:cNvSpPr>
          <p:nvPr>
            <p:ph type="body" sz="quarter" idx="11" hasCustomPrompt="1"/>
          </p:nvPr>
        </p:nvSpPr>
        <p:spPr>
          <a:xfrm>
            <a:off x="3537659" y="1313631"/>
            <a:ext cx="3904152"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add title</a:t>
            </a:r>
            <a:endParaRPr lang="en-GB"/>
          </a:p>
        </p:txBody>
      </p:sp>
      <p:sp>
        <p:nvSpPr>
          <p:cNvPr id="4" name="Text Placeholder 4">
            <a:extLst>
              <a:ext uri="{FF2B5EF4-FFF2-40B4-BE49-F238E27FC236}">
                <a16:creationId xmlns:a16="http://schemas.microsoft.com/office/drawing/2014/main" id="{B0491615-263B-4092-A084-42523B79F924}"/>
              </a:ext>
            </a:extLst>
          </p:cNvPr>
          <p:cNvSpPr>
            <a:spLocks noGrp="1"/>
          </p:cNvSpPr>
          <p:nvPr>
            <p:ph type="body" sz="quarter" idx="12"/>
          </p:nvPr>
        </p:nvSpPr>
        <p:spPr>
          <a:xfrm>
            <a:off x="3537294" y="2545043"/>
            <a:ext cx="4484810"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sp>
        <p:nvSpPr>
          <p:cNvPr id="5" name="Picture Placeholder 5">
            <a:extLst>
              <a:ext uri="{FF2B5EF4-FFF2-40B4-BE49-F238E27FC236}">
                <a16:creationId xmlns:a16="http://schemas.microsoft.com/office/drawing/2014/main" id="{2CC83C8E-480F-4069-A4E2-6C385CDCA360}"/>
              </a:ext>
            </a:extLst>
          </p:cNvPr>
          <p:cNvSpPr>
            <a:spLocks noGrp="1"/>
          </p:cNvSpPr>
          <p:nvPr>
            <p:ph type="pic" sz="quarter" idx="10"/>
          </p:nvPr>
        </p:nvSpPr>
        <p:spPr>
          <a:xfrm>
            <a:off x="1" y="0"/>
            <a:ext cx="3228535" cy="6858000"/>
          </a:xfrm>
          <a:custGeom>
            <a:avLst/>
            <a:gdLst>
              <a:gd name="connsiteX0" fmla="*/ 0 w 4768224"/>
              <a:gd name="connsiteY0" fmla="*/ 0 h 6858000"/>
              <a:gd name="connsiteX1" fmla="*/ 3591342 w 4768224"/>
              <a:gd name="connsiteY1" fmla="*/ 0 h 6858000"/>
              <a:gd name="connsiteX2" fmla="*/ 3657289 w 4768224"/>
              <a:gd name="connsiteY2" fmla="*/ 85262 h 6858000"/>
              <a:gd name="connsiteX3" fmla="*/ 4768224 w 4768224"/>
              <a:gd name="connsiteY3" fmla="*/ 3429000 h 6858000"/>
              <a:gd name="connsiteX4" fmla="*/ 3657289 w 4768224"/>
              <a:gd name="connsiteY4" fmla="*/ 6772739 h 6858000"/>
              <a:gd name="connsiteX5" fmla="*/ 3591342 w 4768224"/>
              <a:gd name="connsiteY5" fmla="*/ 6858000 h 6858000"/>
              <a:gd name="connsiteX6" fmla="*/ 0 w 476822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8224" h="6858000">
                <a:moveTo>
                  <a:pt x="0" y="0"/>
                </a:moveTo>
                <a:lnTo>
                  <a:pt x="3591342" y="0"/>
                </a:lnTo>
                <a:lnTo>
                  <a:pt x="3657289" y="85262"/>
                </a:lnTo>
                <a:cubicBezTo>
                  <a:pt x="4358676" y="1039751"/>
                  <a:pt x="4768224" y="2190404"/>
                  <a:pt x="4768224" y="3429000"/>
                </a:cubicBezTo>
                <a:cubicBezTo>
                  <a:pt x="4768224" y="4667596"/>
                  <a:pt x="4358676" y="5818249"/>
                  <a:pt x="3657289" y="6772739"/>
                </a:cubicBezTo>
                <a:lnTo>
                  <a:pt x="3591342" y="6858000"/>
                </a:lnTo>
                <a:lnTo>
                  <a:pt x="0" y="6858000"/>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46319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74">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6025BE6-9B41-4E98-AADD-0E9A7A7A8C99}"/>
              </a:ext>
            </a:extLst>
          </p:cNvPr>
          <p:cNvSpPr>
            <a:spLocks noGrp="1"/>
          </p:cNvSpPr>
          <p:nvPr>
            <p:ph type="pic" sz="quarter" idx="10"/>
          </p:nvPr>
        </p:nvSpPr>
        <p:spPr>
          <a:xfrm>
            <a:off x="6253514" y="0"/>
            <a:ext cx="2890487" cy="6858000"/>
          </a:xfrm>
          <a:custGeom>
            <a:avLst/>
            <a:gdLst>
              <a:gd name="connsiteX0" fmla="*/ 0 w 3853982"/>
              <a:gd name="connsiteY0" fmla="*/ 0 h 6858000"/>
              <a:gd name="connsiteX1" fmla="*/ 3853982 w 3853982"/>
              <a:gd name="connsiteY1" fmla="*/ 0 h 6858000"/>
              <a:gd name="connsiteX2" fmla="*/ 3853982 w 3853982"/>
              <a:gd name="connsiteY2" fmla="*/ 6858000 h 6858000"/>
              <a:gd name="connsiteX3" fmla="*/ 0 w 385398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853982" h="6858000">
                <a:moveTo>
                  <a:pt x="0" y="0"/>
                </a:moveTo>
                <a:lnTo>
                  <a:pt x="3853982" y="0"/>
                </a:lnTo>
                <a:lnTo>
                  <a:pt x="3853982" y="6858000"/>
                </a:lnTo>
                <a:lnTo>
                  <a:pt x="0" y="6858000"/>
                </a:lnTo>
                <a:close/>
              </a:path>
            </a:pathLst>
          </a:custGeom>
        </p:spPr>
        <p:txBody>
          <a:bodyPr wrap="square">
            <a:noAutofit/>
          </a:bodyPr>
          <a:lstStyle/>
          <a:p>
            <a:endParaRPr lang="en-US"/>
          </a:p>
        </p:txBody>
      </p:sp>
    </p:spTree>
    <p:extLst>
      <p:ext uri="{BB962C8B-B14F-4D97-AF65-F5344CB8AC3E}">
        <p14:creationId xmlns:p14="http://schemas.microsoft.com/office/powerpoint/2010/main" val="3880911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grpSp>
        <p:nvGrpSpPr>
          <p:cNvPr id="80" name="Group 79"/>
          <p:cNvGrpSpPr/>
          <p:nvPr/>
        </p:nvGrpSpPr>
        <p:grpSpPr>
          <a:xfrm>
            <a:off x="-313135" y="0"/>
            <a:ext cx="9438086"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600108" y="1699589"/>
            <a:ext cx="2755857"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666474" y="2349925"/>
            <a:ext cx="2624234"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3838836" y="803186"/>
            <a:ext cx="4711405"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r>
              <a:rPr lang="en-GB"/>
              <a:t>Regional team meeting briefing</a:t>
            </a:r>
          </a:p>
        </p:txBody>
      </p:sp>
      <p:sp>
        <p:nvSpPr>
          <p:cNvPr id="6" name="Slide Number Placeholder 5"/>
          <p:cNvSpPr>
            <a:spLocks noGrp="1"/>
          </p:cNvSpPr>
          <p:nvPr>
            <p:ph type="sldNum" sz="quarter" idx="12"/>
          </p:nvPr>
        </p:nvSpPr>
        <p:spPr/>
        <p:txBody>
          <a:bodyPr/>
          <a:lstStyle/>
          <a:p>
            <a:r>
              <a:rPr lang="en-GB">
                <a:solidFill>
                  <a:schemeClr val="bg1"/>
                </a:solidFill>
              </a:rPr>
              <a:t>Slide</a:t>
            </a:r>
            <a:r>
              <a:rPr lang="en-GB"/>
              <a:t> </a:t>
            </a:r>
            <a:fld id="{5F4C8201-D8A8-417D-8A18-42E93E6C5D44}" type="slidenum">
              <a:rPr lang="en-GB" b="1" smtClean="0"/>
              <a:pPr/>
              <a:t>‹#›</a:t>
            </a:fld>
            <a:endParaRPr lang="en-GB" b="1"/>
          </a:p>
        </p:txBody>
      </p:sp>
    </p:spTree>
    <p:extLst>
      <p:ext uri="{BB962C8B-B14F-4D97-AF65-F5344CB8AC3E}">
        <p14:creationId xmlns:p14="http://schemas.microsoft.com/office/powerpoint/2010/main" val="4250805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4062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ext slide with image left">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flipH="1">
            <a:off x="1" y="279812"/>
            <a:ext cx="2947850" cy="6298376"/>
          </a:xfrm>
          <a:custGeom>
            <a:avLst/>
            <a:gdLst>
              <a:gd name="connsiteX0" fmla="*/ 2988785 w 3930467"/>
              <a:gd name="connsiteY0" fmla="*/ 0 h 6298376"/>
              <a:gd name="connsiteX1" fmla="*/ 3877558 w 3930467"/>
              <a:gd name="connsiteY1" fmla="*/ 141581 h 6298376"/>
              <a:gd name="connsiteX2" fmla="*/ 3930467 w 3930467"/>
              <a:gd name="connsiteY2" fmla="*/ 161986 h 6298376"/>
              <a:gd name="connsiteX3" fmla="*/ 3930467 w 3930467"/>
              <a:gd name="connsiteY3" fmla="*/ 6136391 h 6298376"/>
              <a:gd name="connsiteX4" fmla="*/ 3877558 w 3930467"/>
              <a:gd name="connsiteY4" fmla="*/ 6156795 h 6298376"/>
              <a:gd name="connsiteX5" fmla="*/ 2988785 w 3930467"/>
              <a:gd name="connsiteY5" fmla="*/ 6298376 h 6298376"/>
              <a:gd name="connsiteX6" fmla="*/ 0 w 3930467"/>
              <a:gd name="connsiteY6" fmla="*/ 3149188 h 6298376"/>
              <a:gd name="connsiteX7" fmla="*/ 2988785 w 3930467"/>
              <a:gd name="connsiteY7" fmla="*/ 0 h 6298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30467" h="6298376">
                <a:moveTo>
                  <a:pt x="2988785" y="0"/>
                </a:moveTo>
                <a:cubicBezTo>
                  <a:pt x="3298284" y="0"/>
                  <a:pt x="3596795" y="49568"/>
                  <a:pt x="3877558" y="141581"/>
                </a:cubicBezTo>
                <a:lnTo>
                  <a:pt x="3930467" y="161986"/>
                </a:lnTo>
                <a:lnTo>
                  <a:pt x="3930467" y="6136391"/>
                </a:lnTo>
                <a:lnTo>
                  <a:pt x="3877558" y="6156795"/>
                </a:lnTo>
                <a:cubicBezTo>
                  <a:pt x="3596795" y="6248808"/>
                  <a:pt x="3298284" y="6298376"/>
                  <a:pt x="2988785" y="6298376"/>
                </a:cubicBezTo>
                <a:cubicBezTo>
                  <a:pt x="1338125" y="6298376"/>
                  <a:pt x="0" y="4888437"/>
                  <a:pt x="0" y="3149188"/>
                </a:cubicBezTo>
                <a:cubicBezTo>
                  <a:pt x="0" y="1409939"/>
                  <a:pt x="1338125" y="0"/>
                  <a:pt x="2988785" y="0"/>
                </a:cubicBezTo>
                <a:close/>
              </a:path>
            </a:pathLst>
          </a:custGeom>
          <a:solidFill>
            <a:srgbClr val="F8F8F8"/>
          </a:solidFill>
          <a:ln>
            <a:noFill/>
          </a:ln>
          <a:effectLst>
            <a:outerShdw blurRad="4953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en-US" sz="1350">
                <a:solidFill>
                  <a:schemeClr val="lt1"/>
                </a:solidFill>
              </a:defRPr>
            </a:lvl1pPr>
          </a:lstStyle>
          <a:p>
            <a:pPr lvl="0"/>
            <a:r>
              <a:rPr lang="en-US" noProof="0"/>
              <a:t>Click icon to add picture</a:t>
            </a:r>
          </a:p>
        </p:txBody>
      </p:sp>
      <p:sp>
        <p:nvSpPr>
          <p:cNvPr id="3" name="Text Placeholder 2"/>
          <p:cNvSpPr>
            <a:spLocks noGrp="1"/>
          </p:cNvSpPr>
          <p:nvPr>
            <p:ph type="body" sz="quarter" idx="11"/>
          </p:nvPr>
        </p:nvSpPr>
        <p:spPr>
          <a:xfrm>
            <a:off x="3537659" y="1313631"/>
            <a:ext cx="3904152"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edit Master text styles</a:t>
            </a:r>
          </a:p>
        </p:txBody>
      </p:sp>
      <p:sp>
        <p:nvSpPr>
          <p:cNvPr id="4" name="Text Placeholder 4"/>
          <p:cNvSpPr>
            <a:spLocks noGrp="1"/>
          </p:cNvSpPr>
          <p:nvPr>
            <p:ph type="body" sz="quarter" idx="12"/>
          </p:nvPr>
        </p:nvSpPr>
        <p:spPr>
          <a:xfrm>
            <a:off x="3537294" y="2545043"/>
            <a:ext cx="4484810"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764925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xt slide with image left v3">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3FBC5BF-BBC7-43D8-8E65-54CFFB4B4878}"/>
              </a:ext>
            </a:extLst>
          </p:cNvPr>
          <p:cNvSpPr>
            <a:spLocks noGrp="1"/>
          </p:cNvSpPr>
          <p:nvPr>
            <p:ph type="body" sz="quarter" idx="11" hasCustomPrompt="1"/>
          </p:nvPr>
        </p:nvSpPr>
        <p:spPr>
          <a:xfrm>
            <a:off x="3031222" y="1355834"/>
            <a:ext cx="3904152"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add title</a:t>
            </a:r>
            <a:endParaRPr lang="en-GB"/>
          </a:p>
        </p:txBody>
      </p:sp>
      <p:sp>
        <p:nvSpPr>
          <p:cNvPr id="4" name="Text Placeholder 4">
            <a:extLst>
              <a:ext uri="{FF2B5EF4-FFF2-40B4-BE49-F238E27FC236}">
                <a16:creationId xmlns:a16="http://schemas.microsoft.com/office/drawing/2014/main" id="{B0491615-263B-4092-A084-42523B79F924}"/>
              </a:ext>
            </a:extLst>
          </p:cNvPr>
          <p:cNvSpPr>
            <a:spLocks noGrp="1"/>
          </p:cNvSpPr>
          <p:nvPr>
            <p:ph type="body" sz="quarter" idx="12"/>
          </p:nvPr>
        </p:nvSpPr>
        <p:spPr>
          <a:xfrm>
            <a:off x="3030856" y="2587246"/>
            <a:ext cx="4484810"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sp>
        <p:nvSpPr>
          <p:cNvPr id="6" name="Oval 5">
            <a:extLst>
              <a:ext uri="{FF2B5EF4-FFF2-40B4-BE49-F238E27FC236}">
                <a16:creationId xmlns:a16="http://schemas.microsoft.com/office/drawing/2014/main" id="{92E86ABE-A3E8-4412-B78B-1C143457AE65}"/>
              </a:ext>
            </a:extLst>
          </p:cNvPr>
          <p:cNvSpPr/>
          <p:nvPr userDrawn="1"/>
        </p:nvSpPr>
        <p:spPr>
          <a:xfrm>
            <a:off x="-1281013" y="924945"/>
            <a:ext cx="3819326" cy="5092433"/>
          </a:xfrm>
          <a:prstGeom prst="ellipse">
            <a:avLst/>
          </a:prstGeom>
          <a:noFill/>
          <a:ln w="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9" name="Picture Placeholder 8">
            <a:extLst>
              <a:ext uri="{FF2B5EF4-FFF2-40B4-BE49-F238E27FC236}">
                <a16:creationId xmlns:a16="http://schemas.microsoft.com/office/drawing/2014/main" id="{231C63D1-3901-4771-9D7D-AB09DF146D15}"/>
              </a:ext>
            </a:extLst>
          </p:cNvPr>
          <p:cNvSpPr>
            <a:spLocks noGrp="1"/>
          </p:cNvSpPr>
          <p:nvPr>
            <p:ph type="pic" sz="quarter" idx="13"/>
          </p:nvPr>
        </p:nvSpPr>
        <p:spPr>
          <a:xfrm>
            <a:off x="-1079101" y="1194160"/>
            <a:ext cx="3415500" cy="4554000"/>
          </a:xfrm>
          <a:prstGeom prst="ellipse">
            <a:avLst/>
          </a:prstGeom>
        </p:spPr>
        <p:txBody>
          <a:bodyPr/>
          <a:lstStyle/>
          <a:p>
            <a:r>
              <a:rPr lang="en-US"/>
              <a:t>Click icon to add picture</a:t>
            </a:r>
            <a:endParaRPr lang="en-GB"/>
          </a:p>
        </p:txBody>
      </p:sp>
    </p:spTree>
    <p:extLst>
      <p:ext uri="{BB962C8B-B14F-4D97-AF65-F5344CB8AC3E}">
        <p14:creationId xmlns:p14="http://schemas.microsoft.com/office/powerpoint/2010/main" val="37309140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image" Target="../media/image3.png"/><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7"/>
          <p:cNvPicPr preferRelativeResize="0"/>
          <p:nvPr/>
        </p:nvPicPr>
        <p:blipFill rotWithShape="1">
          <a:blip r:embed="rId3">
            <a:alphaModFix/>
          </a:blip>
          <a:srcRect/>
          <a:stretch/>
        </p:blipFill>
        <p:spPr>
          <a:xfrm>
            <a:off x="0" y="0"/>
            <a:ext cx="9144000" cy="6858000"/>
          </a:xfrm>
          <a:prstGeom prst="rect">
            <a:avLst/>
          </a:prstGeom>
          <a:noFill/>
          <a:ln>
            <a:noFill/>
          </a:ln>
        </p:spPr>
      </p:pic>
      <p:pic>
        <p:nvPicPr>
          <p:cNvPr id="11" name="Google Shape;11;p17"/>
          <p:cNvPicPr preferRelativeResize="0"/>
          <p:nvPr/>
        </p:nvPicPr>
        <p:blipFill rotWithShape="1">
          <a:blip r:embed="rId4">
            <a:alphaModFix/>
          </a:blip>
          <a:srcRect/>
          <a:stretch/>
        </p:blipFill>
        <p:spPr>
          <a:xfrm>
            <a:off x="487362" y="5662612"/>
            <a:ext cx="2979737" cy="771525"/>
          </a:xfrm>
          <a:prstGeom prst="rect">
            <a:avLst/>
          </a:prstGeom>
          <a:noFill/>
          <a:ln>
            <a:noFill/>
          </a:ln>
        </p:spPr>
      </p:pic>
      <p:sp>
        <p:nvSpPr>
          <p:cNvPr id="12" name="Google Shape;12;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
        <p:cNvGrpSpPr/>
        <p:nvPr/>
      </p:nvGrpSpPr>
      <p:grpSpPr>
        <a:xfrm>
          <a:off x="0" y="0"/>
          <a:ext cx="0" cy="0"/>
          <a:chOff x="0" y="0"/>
          <a:chExt cx="0" cy="0"/>
        </a:xfrm>
      </p:grpSpPr>
      <p:pic>
        <p:nvPicPr>
          <p:cNvPr id="16" name="Google Shape;16;p19"/>
          <p:cNvPicPr preferRelativeResize="0"/>
          <p:nvPr/>
        </p:nvPicPr>
        <p:blipFill rotWithShape="1">
          <a:blip r:embed="rId13">
            <a:alphaModFix/>
          </a:blip>
          <a:srcRect/>
          <a:stretch/>
        </p:blipFill>
        <p:spPr>
          <a:xfrm>
            <a:off x="0" y="0"/>
            <a:ext cx="9144000" cy="6858000"/>
          </a:xfrm>
          <a:prstGeom prst="rect">
            <a:avLst/>
          </a:prstGeom>
          <a:noFill/>
          <a:ln>
            <a:noFill/>
          </a:ln>
        </p:spPr>
      </p:pic>
      <p:sp>
        <p:nvSpPr>
          <p:cNvPr id="17" name="Google Shape;17;p1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8" name="Google Shape;18;p19"/>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microsoft.com/office/2007/relationships/hdphoto" Target="../media/hdphoto2.wdp"/><Relationship Id="rId5" Type="http://schemas.openxmlformats.org/officeDocument/2006/relationships/image" Target="../media/image5.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microsoft.com/office/2007/relationships/hdphoto" Target="../media/hdphoto4.wdp"/></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8.xml"/><Relationship Id="rId5" Type="http://schemas.openxmlformats.org/officeDocument/2006/relationships/image" Target="../media/image14.png"/><Relationship Id="rId4" Type="http://schemas.microsoft.com/office/2007/relationships/hdphoto" Target="../media/hdphoto5.wdp"/></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microsoft.com/office/2007/relationships/hdphoto" Target="../media/hdphoto6.wdp"/></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microsoft.com/office/2007/relationships/hdphoto" Target="../media/hdphoto7.wdp"/></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microsoft.com/office/2007/relationships/hdphoto" Target="../media/hdphoto8.wdp"/></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microsoft.com/office/2007/relationships/hdphoto" Target="../media/hdphoto9.wdp"/></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microsoft.com/office/2007/relationships/hdphoto" Target="../media/hdphoto10.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31.png"/><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0"/>
        <p:cNvGrpSpPr/>
        <p:nvPr/>
      </p:nvGrpSpPr>
      <p:grpSpPr>
        <a:xfrm>
          <a:off x="0" y="0"/>
          <a:ext cx="0" cy="0"/>
          <a:chOff x="0" y="0"/>
          <a:chExt cx="0" cy="0"/>
        </a:xfrm>
      </p:grpSpPr>
      <p:sp>
        <p:nvSpPr>
          <p:cNvPr id="31" name="Google Shape;31;g381e08c9ad2_0_4"/>
          <p:cNvSpPr txBox="1">
            <a:spLocks noGrp="1"/>
          </p:cNvSpPr>
          <p:nvPr>
            <p:ph type="ctrTitle" idx="4294967295"/>
          </p:nvPr>
        </p:nvSpPr>
        <p:spPr>
          <a:xfrm>
            <a:off x="0" y="2038350"/>
            <a:ext cx="9144000" cy="1470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4400"/>
              <a:buFont typeface="Arial"/>
              <a:buNone/>
            </a:pPr>
            <a:r>
              <a:rPr lang="en-GB" sz="4400" b="1" i="0" u="none" strike="noStrike" cap="none" dirty="0">
                <a:solidFill>
                  <a:schemeClr val="lt1"/>
                </a:solidFill>
                <a:latin typeface="Calibri"/>
                <a:ea typeface="Calibri"/>
                <a:cs typeface="Calibri"/>
                <a:sym typeface="Calibri"/>
              </a:rPr>
              <a:t>Ofsted New Framework </a:t>
            </a:r>
            <a:br>
              <a:rPr lang="en-GB" sz="4400" b="1" i="0" u="none" strike="noStrike" cap="none" dirty="0">
                <a:solidFill>
                  <a:schemeClr val="lt1"/>
                </a:solidFill>
                <a:latin typeface="Calibri"/>
                <a:ea typeface="Calibri"/>
                <a:cs typeface="Calibri"/>
                <a:sym typeface="Calibri"/>
              </a:rPr>
            </a:br>
            <a:br>
              <a:rPr lang="en-GB" sz="4400" b="1" i="0" u="none" strike="noStrike" cap="none" dirty="0">
                <a:solidFill>
                  <a:schemeClr val="lt1"/>
                </a:solidFill>
                <a:latin typeface="Calibri"/>
                <a:ea typeface="Calibri"/>
                <a:cs typeface="Calibri"/>
                <a:sym typeface="Calibri"/>
              </a:rPr>
            </a:br>
            <a:r>
              <a:rPr lang="en-GB" sz="4400" b="1" i="0" u="none" strike="noStrike" cap="none" dirty="0">
                <a:solidFill>
                  <a:schemeClr val="lt1"/>
                </a:solidFill>
                <a:latin typeface="Calibri"/>
                <a:ea typeface="Calibri"/>
                <a:cs typeface="Calibri"/>
                <a:sym typeface="Calibri"/>
              </a:rPr>
              <a:t>Governors </a:t>
            </a:r>
            <a:endParaRPr sz="2100" b="0" i="0" u="none" strike="noStrike" cap="none" dirty="0">
              <a:solidFill>
                <a:srgbClr val="9FC5E8"/>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g39fbe56ead1_0_77"/>
          <p:cNvSpPr txBox="1"/>
          <p:nvPr/>
        </p:nvSpPr>
        <p:spPr>
          <a:xfrm>
            <a:off x="448056" y="347472"/>
            <a:ext cx="8093820" cy="5622278"/>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1200"/>
              </a:spcBef>
              <a:spcAft>
                <a:spcPts val="0"/>
              </a:spcAft>
              <a:buNone/>
            </a:pPr>
            <a:r>
              <a:rPr lang="en-GB" sz="2800" b="1" dirty="0">
                <a:solidFill>
                  <a:schemeClr val="dk1"/>
                </a:solidFill>
                <a:latin typeface="Calibri"/>
                <a:ea typeface="Calibri"/>
                <a:cs typeface="Calibri"/>
                <a:sym typeface="Calibri"/>
              </a:rPr>
              <a:t>New Framework – What it wants to Achieve </a:t>
            </a:r>
          </a:p>
          <a:p>
            <a:pPr marL="0" lvl="0" indent="0" algn="r" rtl="0">
              <a:lnSpc>
                <a:spcPct val="115000"/>
              </a:lnSpc>
              <a:spcBef>
                <a:spcPts val="1200"/>
              </a:spcBef>
              <a:spcAft>
                <a:spcPts val="0"/>
              </a:spcAft>
              <a:buNone/>
            </a:pPr>
            <a:endParaRPr sz="2100" b="1" dirty="0">
              <a:solidFill>
                <a:schemeClr val="dk1"/>
              </a:solidFill>
              <a:latin typeface="Calibri"/>
              <a:ea typeface="Calibri"/>
              <a:cs typeface="Calibri"/>
              <a:sym typeface="Calibri"/>
            </a:endParaRPr>
          </a:p>
          <a:p>
            <a:pPr marL="342900" indent="-342900">
              <a:spcBef>
                <a:spcPts val="6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High-quality, inclusive education for every child, pupil, learner</a:t>
            </a:r>
          </a:p>
          <a:p>
            <a:pPr marL="342900" indent="-342900">
              <a:spcBef>
                <a:spcPts val="6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Great outcomes for everyone, including for those who are disadvantaged, those with SEND, those known, or previously known to children’s social care</a:t>
            </a:r>
          </a:p>
          <a:p>
            <a:pPr marL="342900" indent="-342900">
              <a:spcBef>
                <a:spcPts val="6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Better information for parents and carers</a:t>
            </a:r>
          </a:p>
          <a:p>
            <a:pPr marL="342900" indent="-342900">
              <a:spcBef>
                <a:spcPts val="6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 collaborative and transparent approach to inspection</a:t>
            </a:r>
          </a:p>
          <a:p>
            <a:pPr marL="342900" indent="-342900">
              <a:spcBef>
                <a:spcPts val="6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Rising standards of education and care.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BB799947-B38C-F0B5-03C5-A1274542EC61}"/>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2B4463D1-6E1D-9B95-57B7-9FE3A1D2732B}"/>
              </a:ext>
            </a:extLst>
          </p:cNvPr>
          <p:cNvSpPr txBox="1"/>
          <p:nvPr/>
        </p:nvSpPr>
        <p:spPr>
          <a:xfrm>
            <a:off x="510513" y="309843"/>
            <a:ext cx="8093820" cy="1359573"/>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1200"/>
              </a:spcBef>
              <a:spcAft>
                <a:spcPts val="0"/>
              </a:spcAft>
              <a:buNone/>
            </a:pPr>
            <a:r>
              <a:rPr lang="en-GB" sz="2800" b="1" dirty="0">
                <a:solidFill>
                  <a:schemeClr val="dk1"/>
                </a:solidFill>
                <a:latin typeface="Calibri"/>
                <a:ea typeface="Calibri"/>
                <a:cs typeface="Calibri"/>
                <a:sym typeface="Calibri"/>
              </a:rPr>
              <a:t>Ofsted Journey – So Far </a:t>
            </a:r>
          </a:p>
          <a:p>
            <a:pPr marL="0" lvl="0" indent="0" algn="r" rtl="0">
              <a:lnSpc>
                <a:spcPct val="115000"/>
              </a:lnSpc>
              <a:spcBef>
                <a:spcPts val="1200"/>
              </a:spcBef>
              <a:spcAft>
                <a:spcPts val="0"/>
              </a:spcAft>
              <a:buNone/>
            </a:pPr>
            <a:endParaRPr sz="2100" b="1" dirty="0">
              <a:solidFill>
                <a:schemeClr val="dk1"/>
              </a:solidFill>
              <a:latin typeface="Calibri"/>
              <a:ea typeface="Calibri"/>
              <a:cs typeface="Calibri"/>
              <a:sym typeface="Calibri"/>
            </a:endParaRPr>
          </a:p>
        </p:txBody>
      </p:sp>
      <p:sp>
        <p:nvSpPr>
          <p:cNvPr id="33" name="Teardrop 32">
            <a:extLst>
              <a:ext uri="{FF2B5EF4-FFF2-40B4-BE49-F238E27FC236}">
                <a16:creationId xmlns:a16="http://schemas.microsoft.com/office/drawing/2014/main" id="{C74037BA-0F33-F540-2EFF-6678916D4B71}"/>
              </a:ext>
            </a:extLst>
          </p:cNvPr>
          <p:cNvSpPr/>
          <p:nvPr/>
        </p:nvSpPr>
        <p:spPr>
          <a:xfrm rot="2700000">
            <a:off x="3973286" y="3962336"/>
            <a:ext cx="2047164" cy="2047164"/>
          </a:xfrm>
          <a:prstGeom prst="teardrop">
            <a:avLst/>
          </a:prstGeom>
          <a:solidFill>
            <a:srgbClr val="ED7936">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ardrop 33">
            <a:extLst>
              <a:ext uri="{FF2B5EF4-FFF2-40B4-BE49-F238E27FC236}">
                <a16:creationId xmlns:a16="http://schemas.microsoft.com/office/drawing/2014/main" id="{BB59504B-96A1-D97B-C619-B29DB211FFEF}"/>
              </a:ext>
            </a:extLst>
          </p:cNvPr>
          <p:cNvSpPr/>
          <p:nvPr/>
        </p:nvSpPr>
        <p:spPr>
          <a:xfrm rot="2700000">
            <a:off x="1945139" y="4000344"/>
            <a:ext cx="2047164" cy="2047164"/>
          </a:xfrm>
          <a:prstGeom prst="teardrop">
            <a:avLst/>
          </a:prstGeom>
          <a:solidFill>
            <a:srgbClr val="8AB23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ardrop 34">
            <a:extLst>
              <a:ext uri="{FF2B5EF4-FFF2-40B4-BE49-F238E27FC236}">
                <a16:creationId xmlns:a16="http://schemas.microsoft.com/office/drawing/2014/main" id="{2EF3888F-DAC1-132D-2273-9DEEC70EF437}"/>
              </a:ext>
            </a:extLst>
          </p:cNvPr>
          <p:cNvSpPr/>
          <p:nvPr/>
        </p:nvSpPr>
        <p:spPr>
          <a:xfrm rot="2700000">
            <a:off x="5010560" y="1939784"/>
            <a:ext cx="2047164" cy="2047164"/>
          </a:xfrm>
          <a:prstGeom prst="teardrop">
            <a:avLst/>
          </a:prstGeom>
          <a:solidFill>
            <a:srgbClr val="9B5BA5">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ardrop 35">
            <a:extLst>
              <a:ext uri="{FF2B5EF4-FFF2-40B4-BE49-F238E27FC236}">
                <a16:creationId xmlns:a16="http://schemas.microsoft.com/office/drawing/2014/main" id="{8DD93D06-B281-9ED7-01B5-1300EDAB9DB8}"/>
              </a:ext>
            </a:extLst>
          </p:cNvPr>
          <p:cNvSpPr/>
          <p:nvPr/>
        </p:nvSpPr>
        <p:spPr>
          <a:xfrm rot="2700000">
            <a:off x="3086464" y="1939779"/>
            <a:ext cx="2047164" cy="2047164"/>
          </a:xfrm>
          <a:prstGeom prst="teardrop">
            <a:avLst/>
          </a:prstGeom>
          <a:solidFill>
            <a:srgbClr val="2092B6">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ardrop 36">
            <a:extLst>
              <a:ext uri="{FF2B5EF4-FFF2-40B4-BE49-F238E27FC236}">
                <a16:creationId xmlns:a16="http://schemas.microsoft.com/office/drawing/2014/main" id="{521FB6BC-7864-8EDB-2E41-9A117063DE63}"/>
              </a:ext>
            </a:extLst>
          </p:cNvPr>
          <p:cNvSpPr/>
          <p:nvPr/>
        </p:nvSpPr>
        <p:spPr>
          <a:xfrm rot="2700000">
            <a:off x="1132559" y="1939784"/>
            <a:ext cx="2047164" cy="2047164"/>
          </a:xfrm>
          <a:prstGeom prst="teardrop">
            <a:avLst/>
          </a:prstGeom>
          <a:solidFill>
            <a:srgbClr val="0020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3886B365-59E0-19DC-E0DB-F7DBBEA751CB}"/>
              </a:ext>
            </a:extLst>
          </p:cNvPr>
          <p:cNvSpPr/>
          <p:nvPr/>
        </p:nvSpPr>
        <p:spPr>
          <a:xfrm>
            <a:off x="3394444" y="3076690"/>
            <a:ext cx="1463924" cy="707886"/>
          </a:xfrm>
          <a:prstGeom prst="rect">
            <a:avLst/>
          </a:prstGeom>
        </p:spPr>
        <p:txBody>
          <a:bodyPr wrap="square" anchor="ctr">
            <a:spAutoFit/>
          </a:bodyPr>
          <a:lstStyle/>
          <a:p>
            <a:pPr lvl="0" algn="ctr"/>
            <a:r>
              <a:rPr lang="en-GB" sz="2000">
                <a:solidFill>
                  <a:schemeClr val="bg1"/>
                </a:solidFill>
                <a:latin typeface="Tahoma" panose="020B0604030504040204" pitchFamily="34" charset="0"/>
                <a:ea typeface="Tahoma" panose="020B0604030504040204" pitchFamily="34" charset="0"/>
                <a:cs typeface="Tahoma" panose="020B0604030504040204" pitchFamily="34" charset="0"/>
              </a:rPr>
              <a:t>2024 Big Listen</a:t>
            </a:r>
          </a:p>
        </p:txBody>
      </p:sp>
      <p:sp>
        <p:nvSpPr>
          <p:cNvPr id="39" name="Rectangle 38">
            <a:extLst>
              <a:ext uri="{FF2B5EF4-FFF2-40B4-BE49-F238E27FC236}">
                <a16:creationId xmlns:a16="http://schemas.microsoft.com/office/drawing/2014/main" id="{4D0338BA-0150-25D6-A0AD-F979F48F0A7C}"/>
              </a:ext>
            </a:extLst>
          </p:cNvPr>
          <p:cNvSpPr/>
          <p:nvPr/>
        </p:nvSpPr>
        <p:spPr>
          <a:xfrm>
            <a:off x="4158053" y="5008167"/>
            <a:ext cx="1760597" cy="707886"/>
          </a:xfrm>
          <a:prstGeom prst="rect">
            <a:avLst/>
          </a:prstGeom>
        </p:spPr>
        <p:txBody>
          <a:bodyPr wrap="square" anchor="ctr">
            <a:spAutoFit/>
          </a:bodyPr>
          <a:lstStyle/>
          <a:p>
            <a:pPr lvl="0" algn="ctr"/>
            <a:r>
              <a:rPr lang="en-GB" sz="2000">
                <a:solidFill>
                  <a:schemeClr val="bg1"/>
                </a:solidFill>
                <a:latin typeface="Tahoma" panose="020B0604030504040204" pitchFamily="34" charset="0"/>
                <a:ea typeface="Tahoma" panose="020B0604030504040204" pitchFamily="34" charset="0"/>
                <a:cs typeface="Tahoma" panose="020B0604030504040204" pitchFamily="34" charset="0"/>
              </a:rPr>
              <a:t>Introducing change </a:t>
            </a:r>
          </a:p>
        </p:txBody>
      </p:sp>
      <p:sp>
        <p:nvSpPr>
          <p:cNvPr id="40" name="Rectangle 39">
            <a:extLst>
              <a:ext uri="{FF2B5EF4-FFF2-40B4-BE49-F238E27FC236}">
                <a16:creationId xmlns:a16="http://schemas.microsoft.com/office/drawing/2014/main" id="{85E7124F-EC7E-3945-582F-1C94B376A2E6}"/>
              </a:ext>
            </a:extLst>
          </p:cNvPr>
          <p:cNvSpPr/>
          <p:nvPr/>
        </p:nvSpPr>
        <p:spPr>
          <a:xfrm>
            <a:off x="2210364" y="5023926"/>
            <a:ext cx="1664661" cy="707886"/>
          </a:xfrm>
          <a:prstGeom prst="rect">
            <a:avLst/>
          </a:prstGeom>
        </p:spPr>
        <p:txBody>
          <a:bodyPr wrap="square" anchor="ctr">
            <a:spAutoFit/>
          </a:bodyPr>
          <a:lstStyle/>
          <a:p>
            <a:pPr lvl="0" algn="ctr"/>
            <a:r>
              <a:rPr lang="en-GB" sz="2000">
                <a:solidFill>
                  <a:schemeClr val="bg1"/>
                </a:solidFill>
                <a:latin typeface="Tahoma" panose="020B0604030504040204" pitchFamily="34" charset="0"/>
                <a:ea typeface="Tahoma" panose="020B0604030504040204" pitchFamily="34" charset="0"/>
                <a:cs typeface="Tahoma" panose="020B0604030504040204" pitchFamily="34" charset="0"/>
              </a:rPr>
              <a:t>Public Consultation</a:t>
            </a:r>
          </a:p>
        </p:txBody>
      </p:sp>
      <p:sp>
        <p:nvSpPr>
          <p:cNvPr id="41" name="Rectangle 40">
            <a:extLst>
              <a:ext uri="{FF2B5EF4-FFF2-40B4-BE49-F238E27FC236}">
                <a16:creationId xmlns:a16="http://schemas.microsoft.com/office/drawing/2014/main" id="{60EAC73F-4E0A-7BBF-5AC7-5360DE31C714}"/>
              </a:ext>
            </a:extLst>
          </p:cNvPr>
          <p:cNvSpPr/>
          <p:nvPr/>
        </p:nvSpPr>
        <p:spPr>
          <a:xfrm>
            <a:off x="5329227" y="3022038"/>
            <a:ext cx="1463924" cy="707886"/>
          </a:xfrm>
          <a:prstGeom prst="rect">
            <a:avLst/>
          </a:prstGeom>
        </p:spPr>
        <p:txBody>
          <a:bodyPr wrap="square" anchor="ctr">
            <a:spAutoFit/>
          </a:bodyPr>
          <a:lstStyle/>
          <a:p>
            <a:pPr lvl="0" algn="ctr"/>
            <a:r>
              <a:rPr lang="en-GB" sz="2000" dirty="0">
                <a:solidFill>
                  <a:schemeClr val="bg1"/>
                </a:solidFill>
                <a:latin typeface="Tahoma" panose="020B0604030504040204" pitchFamily="34" charset="0"/>
                <a:ea typeface="Tahoma" panose="020B0604030504040204" pitchFamily="34" charset="0"/>
                <a:cs typeface="Tahoma" panose="020B0604030504040204" pitchFamily="34" charset="0"/>
              </a:rPr>
              <a:t>Taking action </a:t>
            </a:r>
          </a:p>
        </p:txBody>
      </p:sp>
      <p:sp>
        <p:nvSpPr>
          <p:cNvPr id="42" name="Rectangle 41">
            <a:extLst>
              <a:ext uri="{FF2B5EF4-FFF2-40B4-BE49-F238E27FC236}">
                <a16:creationId xmlns:a16="http://schemas.microsoft.com/office/drawing/2014/main" id="{EF4AE7F8-6FB4-DC44-AB97-1F59CA395702}"/>
              </a:ext>
            </a:extLst>
          </p:cNvPr>
          <p:cNvSpPr/>
          <p:nvPr/>
        </p:nvSpPr>
        <p:spPr>
          <a:xfrm>
            <a:off x="1439084" y="2984527"/>
            <a:ext cx="1463924" cy="707886"/>
          </a:xfrm>
          <a:prstGeom prst="rect">
            <a:avLst/>
          </a:prstGeom>
        </p:spPr>
        <p:txBody>
          <a:bodyPr wrap="square" anchor="ctr">
            <a:spAutoFit/>
          </a:bodyPr>
          <a:lstStyle/>
          <a:p>
            <a:pPr lvl="0" algn="ctr"/>
            <a:r>
              <a:rPr lang="en-GB" sz="2000" dirty="0">
                <a:solidFill>
                  <a:schemeClr val="bg1"/>
                </a:solidFill>
                <a:latin typeface="Tahoma" panose="020B0604030504040204" pitchFamily="34" charset="0"/>
                <a:ea typeface="Tahoma" panose="020B0604030504040204" pitchFamily="34" charset="0"/>
                <a:cs typeface="Tahoma" panose="020B0604030504040204" pitchFamily="34" charset="0"/>
              </a:rPr>
              <a:t>The case for change </a:t>
            </a:r>
          </a:p>
        </p:txBody>
      </p:sp>
      <p:grpSp>
        <p:nvGrpSpPr>
          <p:cNvPr id="43" name="Group 42">
            <a:extLst>
              <a:ext uri="{FF2B5EF4-FFF2-40B4-BE49-F238E27FC236}">
                <a16:creationId xmlns:a16="http://schemas.microsoft.com/office/drawing/2014/main" id="{E592C013-5588-D289-EAB5-9AC16ACB3525}"/>
              </a:ext>
            </a:extLst>
          </p:cNvPr>
          <p:cNvGrpSpPr/>
          <p:nvPr/>
        </p:nvGrpSpPr>
        <p:grpSpPr>
          <a:xfrm>
            <a:off x="5809405" y="2470680"/>
            <a:ext cx="476907" cy="476907"/>
            <a:chOff x="6371051" y="5735060"/>
            <a:chExt cx="550102" cy="550102"/>
          </a:xfrm>
          <a:solidFill>
            <a:schemeClr val="bg1"/>
          </a:solidFill>
        </p:grpSpPr>
        <p:sp>
          <p:nvSpPr>
            <p:cNvPr id="44" name="Freeform 389">
              <a:extLst>
                <a:ext uri="{FF2B5EF4-FFF2-40B4-BE49-F238E27FC236}">
                  <a16:creationId xmlns:a16="http://schemas.microsoft.com/office/drawing/2014/main" id="{141F48B8-40D7-C836-0EA5-35B8BE6643D0}"/>
                </a:ext>
              </a:extLst>
            </p:cNvPr>
            <p:cNvSpPr>
              <a:spLocks noEditPoints="1"/>
            </p:cNvSpPr>
            <p:nvPr/>
          </p:nvSpPr>
          <p:spPr bwMode="auto">
            <a:xfrm>
              <a:off x="6371051" y="5735060"/>
              <a:ext cx="358762" cy="358762"/>
            </a:xfrm>
            <a:custGeom>
              <a:avLst/>
              <a:gdLst>
                <a:gd name="T0" fmla="*/ 84 w 168"/>
                <a:gd name="T1" fmla="*/ 168 h 168"/>
                <a:gd name="T2" fmla="*/ 0 w 168"/>
                <a:gd name="T3" fmla="*/ 84 h 168"/>
                <a:gd name="T4" fmla="*/ 84 w 168"/>
                <a:gd name="T5" fmla="*/ 0 h 168"/>
                <a:gd name="T6" fmla="*/ 168 w 168"/>
                <a:gd name="T7" fmla="*/ 84 h 168"/>
                <a:gd name="T8" fmla="*/ 84 w 168"/>
                <a:gd name="T9" fmla="*/ 168 h 168"/>
                <a:gd name="T10" fmla="*/ 84 w 168"/>
                <a:gd name="T11" fmla="*/ 8 h 168"/>
                <a:gd name="T12" fmla="*/ 8 w 168"/>
                <a:gd name="T13" fmla="*/ 84 h 168"/>
                <a:gd name="T14" fmla="*/ 84 w 168"/>
                <a:gd name="T15" fmla="*/ 160 h 168"/>
                <a:gd name="T16" fmla="*/ 160 w 168"/>
                <a:gd name="T17" fmla="*/ 84 h 168"/>
                <a:gd name="T18" fmla="*/ 84 w 168"/>
                <a:gd name="T19" fmla="*/ 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68">
                  <a:moveTo>
                    <a:pt x="84" y="168"/>
                  </a:moveTo>
                  <a:cubicBezTo>
                    <a:pt x="37" y="168"/>
                    <a:pt x="0" y="130"/>
                    <a:pt x="0" y="84"/>
                  </a:cubicBezTo>
                  <a:cubicBezTo>
                    <a:pt x="0" y="38"/>
                    <a:pt x="37" y="0"/>
                    <a:pt x="84" y="0"/>
                  </a:cubicBezTo>
                  <a:cubicBezTo>
                    <a:pt x="130" y="0"/>
                    <a:pt x="168" y="38"/>
                    <a:pt x="168" y="84"/>
                  </a:cubicBezTo>
                  <a:cubicBezTo>
                    <a:pt x="168" y="130"/>
                    <a:pt x="130" y="168"/>
                    <a:pt x="84" y="168"/>
                  </a:cubicBezTo>
                  <a:close/>
                  <a:moveTo>
                    <a:pt x="84" y="8"/>
                  </a:moveTo>
                  <a:cubicBezTo>
                    <a:pt x="42" y="8"/>
                    <a:pt x="8" y="42"/>
                    <a:pt x="8" y="84"/>
                  </a:cubicBezTo>
                  <a:cubicBezTo>
                    <a:pt x="8" y="126"/>
                    <a:pt x="42" y="160"/>
                    <a:pt x="84" y="160"/>
                  </a:cubicBezTo>
                  <a:cubicBezTo>
                    <a:pt x="125" y="160"/>
                    <a:pt x="160" y="126"/>
                    <a:pt x="160" y="84"/>
                  </a:cubicBezTo>
                  <a:cubicBezTo>
                    <a:pt x="160" y="42"/>
                    <a:pt x="125" y="8"/>
                    <a:pt x="84"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390">
              <a:extLst>
                <a:ext uri="{FF2B5EF4-FFF2-40B4-BE49-F238E27FC236}">
                  <a16:creationId xmlns:a16="http://schemas.microsoft.com/office/drawing/2014/main" id="{80E71A79-5C24-43F1-8855-03382247AE60}"/>
                </a:ext>
              </a:extLst>
            </p:cNvPr>
            <p:cNvSpPr>
              <a:spLocks/>
            </p:cNvSpPr>
            <p:nvPr/>
          </p:nvSpPr>
          <p:spPr bwMode="auto">
            <a:xfrm>
              <a:off x="6661478" y="6028903"/>
              <a:ext cx="64919" cy="61502"/>
            </a:xfrm>
            <a:custGeom>
              <a:avLst/>
              <a:gdLst>
                <a:gd name="T0" fmla="*/ 15 w 19"/>
                <a:gd name="T1" fmla="*/ 18 h 18"/>
                <a:gd name="T2" fmla="*/ 0 w 19"/>
                <a:gd name="T3" fmla="*/ 3 h 18"/>
                <a:gd name="T4" fmla="*/ 4 w 19"/>
                <a:gd name="T5" fmla="*/ 0 h 18"/>
                <a:gd name="T6" fmla="*/ 19 w 19"/>
                <a:gd name="T7" fmla="*/ 15 h 18"/>
                <a:gd name="T8" fmla="*/ 15 w 19"/>
                <a:gd name="T9" fmla="*/ 18 h 18"/>
              </a:gdLst>
              <a:ahLst/>
              <a:cxnLst>
                <a:cxn ang="0">
                  <a:pos x="T0" y="T1"/>
                </a:cxn>
                <a:cxn ang="0">
                  <a:pos x="T2" y="T3"/>
                </a:cxn>
                <a:cxn ang="0">
                  <a:pos x="T4" y="T5"/>
                </a:cxn>
                <a:cxn ang="0">
                  <a:pos x="T6" y="T7"/>
                </a:cxn>
                <a:cxn ang="0">
                  <a:pos x="T8" y="T9"/>
                </a:cxn>
              </a:cxnLst>
              <a:rect l="0" t="0" r="r" b="b"/>
              <a:pathLst>
                <a:path w="19" h="18">
                  <a:moveTo>
                    <a:pt x="15" y="18"/>
                  </a:moveTo>
                  <a:lnTo>
                    <a:pt x="0" y="3"/>
                  </a:lnTo>
                  <a:lnTo>
                    <a:pt x="4" y="0"/>
                  </a:lnTo>
                  <a:lnTo>
                    <a:pt x="19" y="15"/>
                  </a:lnTo>
                  <a:lnTo>
                    <a:pt x="15" y="18"/>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391">
              <a:extLst>
                <a:ext uri="{FF2B5EF4-FFF2-40B4-BE49-F238E27FC236}">
                  <a16:creationId xmlns:a16="http://schemas.microsoft.com/office/drawing/2014/main" id="{B1832670-44E4-0198-806B-9935EFD3D225}"/>
                </a:ext>
              </a:extLst>
            </p:cNvPr>
            <p:cNvSpPr>
              <a:spLocks noEditPoints="1"/>
            </p:cNvSpPr>
            <p:nvPr/>
          </p:nvSpPr>
          <p:spPr bwMode="auto">
            <a:xfrm>
              <a:off x="6681978" y="6045987"/>
              <a:ext cx="239175" cy="239175"/>
            </a:xfrm>
            <a:custGeom>
              <a:avLst/>
              <a:gdLst>
                <a:gd name="T0" fmla="*/ 51 w 70"/>
                <a:gd name="T1" fmla="*/ 70 h 70"/>
                <a:gd name="T2" fmla="*/ 0 w 70"/>
                <a:gd name="T3" fmla="*/ 19 h 70"/>
                <a:gd name="T4" fmla="*/ 19 w 70"/>
                <a:gd name="T5" fmla="*/ 0 h 70"/>
                <a:gd name="T6" fmla="*/ 70 w 70"/>
                <a:gd name="T7" fmla="*/ 52 h 70"/>
                <a:gd name="T8" fmla="*/ 51 w 70"/>
                <a:gd name="T9" fmla="*/ 70 h 70"/>
                <a:gd name="T10" fmla="*/ 7 w 70"/>
                <a:gd name="T11" fmla="*/ 19 h 70"/>
                <a:gd name="T12" fmla="*/ 51 w 70"/>
                <a:gd name="T13" fmla="*/ 63 h 70"/>
                <a:gd name="T14" fmla="*/ 63 w 70"/>
                <a:gd name="T15" fmla="*/ 52 h 70"/>
                <a:gd name="T16" fmla="*/ 19 w 70"/>
                <a:gd name="T17" fmla="*/ 8 h 70"/>
                <a:gd name="T18" fmla="*/ 7 w 70"/>
                <a:gd name="T19" fmla="*/ 1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70">
                  <a:moveTo>
                    <a:pt x="51" y="70"/>
                  </a:moveTo>
                  <a:lnTo>
                    <a:pt x="0" y="19"/>
                  </a:lnTo>
                  <a:lnTo>
                    <a:pt x="19" y="0"/>
                  </a:lnTo>
                  <a:lnTo>
                    <a:pt x="70" y="52"/>
                  </a:lnTo>
                  <a:lnTo>
                    <a:pt x="51" y="70"/>
                  </a:lnTo>
                  <a:close/>
                  <a:moveTo>
                    <a:pt x="7" y="19"/>
                  </a:moveTo>
                  <a:lnTo>
                    <a:pt x="51" y="63"/>
                  </a:lnTo>
                  <a:lnTo>
                    <a:pt x="63" y="52"/>
                  </a:lnTo>
                  <a:lnTo>
                    <a:pt x="19" y="8"/>
                  </a:lnTo>
                  <a:lnTo>
                    <a:pt x="7" y="19"/>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7" name="Group 46">
            <a:extLst>
              <a:ext uri="{FF2B5EF4-FFF2-40B4-BE49-F238E27FC236}">
                <a16:creationId xmlns:a16="http://schemas.microsoft.com/office/drawing/2014/main" id="{0C8C774E-461E-1600-ED64-E5ED5949D036}"/>
              </a:ext>
            </a:extLst>
          </p:cNvPr>
          <p:cNvGrpSpPr/>
          <p:nvPr/>
        </p:nvGrpSpPr>
        <p:grpSpPr>
          <a:xfrm>
            <a:off x="2788020" y="4405267"/>
            <a:ext cx="476906" cy="423591"/>
            <a:chOff x="5274266" y="5769228"/>
            <a:chExt cx="550101" cy="488599"/>
          </a:xfrm>
          <a:solidFill>
            <a:schemeClr val="bg1"/>
          </a:solidFill>
        </p:grpSpPr>
        <p:sp>
          <p:nvSpPr>
            <p:cNvPr id="48" name="Rectangle 425">
              <a:extLst>
                <a:ext uri="{FF2B5EF4-FFF2-40B4-BE49-F238E27FC236}">
                  <a16:creationId xmlns:a16="http://schemas.microsoft.com/office/drawing/2014/main" id="{33822370-AA48-82F8-541A-643CCAF86556}"/>
                </a:ext>
              </a:extLst>
            </p:cNvPr>
            <p:cNvSpPr>
              <a:spLocks noChangeArrowheads="1"/>
            </p:cNvSpPr>
            <p:nvPr/>
          </p:nvSpPr>
          <p:spPr bwMode="auto">
            <a:xfrm>
              <a:off x="5359685" y="5864898"/>
              <a:ext cx="379263" cy="17084"/>
            </a:xfrm>
            <a:prstGeom prst="rect">
              <a:avLst/>
            </a:prstGeom>
            <a:grpFill/>
            <a:ln>
              <a:noFill/>
            </a:ln>
          </p:spPr>
          <p:txBody>
            <a:bodyPr vert="horz" wrap="square" lIns="91440" tIns="45720" rIns="91440" bIns="45720" numCol="1" anchor="t" anchorCtr="0" compatLnSpc="1">
              <a:prstTxWarp prst="textNoShape">
                <a:avLst/>
              </a:prstTxWarp>
            </a:bodyPr>
            <a:lstStyle/>
            <a:p>
              <a:endParaRPr lang="en-US"/>
            </a:p>
          </p:txBody>
        </p:sp>
        <p:sp>
          <p:nvSpPr>
            <p:cNvPr id="49" name="Rectangle 426">
              <a:extLst>
                <a:ext uri="{FF2B5EF4-FFF2-40B4-BE49-F238E27FC236}">
                  <a16:creationId xmlns:a16="http://schemas.microsoft.com/office/drawing/2014/main" id="{EBE4A044-B04B-34E4-9EE9-06F2FEFABD50}"/>
                </a:ext>
              </a:extLst>
            </p:cNvPr>
            <p:cNvSpPr>
              <a:spLocks noChangeArrowheads="1"/>
            </p:cNvSpPr>
            <p:nvPr/>
          </p:nvSpPr>
          <p:spPr bwMode="auto">
            <a:xfrm>
              <a:off x="5359685" y="5950317"/>
              <a:ext cx="379263" cy="17084"/>
            </a:xfrm>
            <a:prstGeom prst="rect">
              <a:avLst/>
            </a:pr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0" name="Rectangle 427">
              <a:extLst>
                <a:ext uri="{FF2B5EF4-FFF2-40B4-BE49-F238E27FC236}">
                  <a16:creationId xmlns:a16="http://schemas.microsoft.com/office/drawing/2014/main" id="{73E5766F-F82D-76B1-860A-082B27C23924}"/>
                </a:ext>
              </a:extLst>
            </p:cNvPr>
            <p:cNvSpPr>
              <a:spLocks noChangeArrowheads="1"/>
            </p:cNvSpPr>
            <p:nvPr/>
          </p:nvSpPr>
          <p:spPr bwMode="auto">
            <a:xfrm>
              <a:off x="5359685" y="6035736"/>
              <a:ext cx="379263" cy="17084"/>
            </a:xfrm>
            <a:prstGeom prst="rect">
              <a:avLst/>
            </a:pr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428">
              <a:extLst>
                <a:ext uri="{FF2B5EF4-FFF2-40B4-BE49-F238E27FC236}">
                  <a16:creationId xmlns:a16="http://schemas.microsoft.com/office/drawing/2014/main" id="{91309F76-2F6D-BC93-11E4-42AC09DE19EB}"/>
                </a:ext>
              </a:extLst>
            </p:cNvPr>
            <p:cNvSpPr>
              <a:spLocks noEditPoints="1"/>
            </p:cNvSpPr>
            <p:nvPr/>
          </p:nvSpPr>
          <p:spPr bwMode="auto">
            <a:xfrm>
              <a:off x="5274266" y="5769228"/>
              <a:ext cx="550101" cy="488599"/>
            </a:xfrm>
            <a:custGeom>
              <a:avLst/>
              <a:gdLst>
                <a:gd name="T0" fmla="*/ 43 w 161"/>
                <a:gd name="T1" fmla="*/ 143 h 143"/>
                <a:gd name="T2" fmla="*/ 43 w 161"/>
                <a:gd name="T3" fmla="*/ 110 h 143"/>
                <a:gd name="T4" fmla="*/ 0 w 161"/>
                <a:gd name="T5" fmla="*/ 110 h 143"/>
                <a:gd name="T6" fmla="*/ 0 w 161"/>
                <a:gd name="T7" fmla="*/ 0 h 143"/>
                <a:gd name="T8" fmla="*/ 161 w 161"/>
                <a:gd name="T9" fmla="*/ 0 h 143"/>
                <a:gd name="T10" fmla="*/ 161 w 161"/>
                <a:gd name="T11" fmla="*/ 110 h 143"/>
                <a:gd name="T12" fmla="*/ 82 w 161"/>
                <a:gd name="T13" fmla="*/ 110 h 143"/>
                <a:gd name="T14" fmla="*/ 43 w 161"/>
                <a:gd name="T15" fmla="*/ 143 h 143"/>
                <a:gd name="T16" fmla="*/ 5 w 161"/>
                <a:gd name="T17" fmla="*/ 105 h 143"/>
                <a:gd name="T18" fmla="*/ 48 w 161"/>
                <a:gd name="T19" fmla="*/ 105 h 143"/>
                <a:gd name="T20" fmla="*/ 48 w 161"/>
                <a:gd name="T21" fmla="*/ 132 h 143"/>
                <a:gd name="T22" fmla="*/ 80 w 161"/>
                <a:gd name="T23" fmla="*/ 105 h 143"/>
                <a:gd name="T24" fmla="*/ 156 w 161"/>
                <a:gd name="T25" fmla="*/ 105 h 143"/>
                <a:gd name="T26" fmla="*/ 156 w 161"/>
                <a:gd name="T27" fmla="*/ 5 h 143"/>
                <a:gd name="T28" fmla="*/ 5 w 161"/>
                <a:gd name="T29" fmla="*/ 5 h 143"/>
                <a:gd name="T30" fmla="*/ 5 w 161"/>
                <a:gd name="T31" fmla="*/ 10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 h="143">
                  <a:moveTo>
                    <a:pt x="43" y="143"/>
                  </a:moveTo>
                  <a:lnTo>
                    <a:pt x="43" y="110"/>
                  </a:lnTo>
                  <a:lnTo>
                    <a:pt x="0" y="110"/>
                  </a:lnTo>
                  <a:lnTo>
                    <a:pt x="0" y="0"/>
                  </a:lnTo>
                  <a:lnTo>
                    <a:pt x="161" y="0"/>
                  </a:lnTo>
                  <a:lnTo>
                    <a:pt x="161" y="110"/>
                  </a:lnTo>
                  <a:lnTo>
                    <a:pt x="82" y="110"/>
                  </a:lnTo>
                  <a:lnTo>
                    <a:pt x="43" y="143"/>
                  </a:lnTo>
                  <a:close/>
                  <a:moveTo>
                    <a:pt x="5" y="105"/>
                  </a:moveTo>
                  <a:lnTo>
                    <a:pt x="48" y="105"/>
                  </a:lnTo>
                  <a:lnTo>
                    <a:pt x="48" y="132"/>
                  </a:lnTo>
                  <a:lnTo>
                    <a:pt x="80" y="105"/>
                  </a:lnTo>
                  <a:lnTo>
                    <a:pt x="156" y="105"/>
                  </a:lnTo>
                  <a:lnTo>
                    <a:pt x="156" y="5"/>
                  </a:lnTo>
                  <a:lnTo>
                    <a:pt x="5" y="5"/>
                  </a:lnTo>
                  <a:lnTo>
                    <a:pt x="5" y="105"/>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52" name="Group 51">
            <a:extLst>
              <a:ext uri="{FF2B5EF4-FFF2-40B4-BE49-F238E27FC236}">
                <a16:creationId xmlns:a16="http://schemas.microsoft.com/office/drawing/2014/main" id="{52839535-4B24-EB5F-7E7C-C02CB6034D8C}"/>
              </a:ext>
            </a:extLst>
          </p:cNvPr>
          <p:cNvGrpSpPr/>
          <p:nvPr/>
        </p:nvGrpSpPr>
        <p:grpSpPr>
          <a:xfrm>
            <a:off x="1974443" y="2406345"/>
            <a:ext cx="363900" cy="462094"/>
            <a:chOff x="10806030" y="4645108"/>
            <a:chExt cx="430514" cy="546685"/>
          </a:xfrm>
          <a:solidFill>
            <a:schemeClr val="bg1"/>
          </a:solidFill>
        </p:grpSpPr>
        <p:sp>
          <p:nvSpPr>
            <p:cNvPr id="53" name="Freeform 577">
              <a:extLst>
                <a:ext uri="{FF2B5EF4-FFF2-40B4-BE49-F238E27FC236}">
                  <a16:creationId xmlns:a16="http://schemas.microsoft.com/office/drawing/2014/main" id="{EABB39A5-B8AC-DD44-8EFC-D8912D332841}"/>
                </a:ext>
              </a:extLst>
            </p:cNvPr>
            <p:cNvSpPr>
              <a:spLocks noEditPoints="1"/>
            </p:cNvSpPr>
            <p:nvPr/>
          </p:nvSpPr>
          <p:spPr bwMode="auto">
            <a:xfrm>
              <a:off x="10806030" y="4713444"/>
              <a:ext cx="351928" cy="478349"/>
            </a:xfrm>
            <a:custGeom>
              <a:avLst/>
              <a:gdLst>
                <a:gd name="T0" fmla="*/ 103 w 103"/>
                <a:gd name="T1" fmla="*/ 140 h 140"/>
                <a:gd name="T2" fmla="*/ 0 w 103"/>
                <a:gd name="T3" fmla="*/ 140 h 140"/>
                <a:gd name="T4" fmla="*/ 0 w 103"/>
                <a:gd name="T5" fmla="*/ 31 h 140"/>
                <a:gd name="T6" fmla="*/ 32 w 103"/>
                <a:gd name="T7" fmla="*/ 0 h 140"/>
                <a:gd name="T8" fmla="*/ 103 w 103"/>
                <a:gd name="T9" fmla="*/ 0 h 140"/>
                <a:gd name="T10" fmla="*/ 103 w 103"/>
                <a:gd name="T11" fmla="*/ 140 h 140"/>
                <a:gd name="T12" fmla="*/ 5 w 103"/>
                <a:gd name="T13" fmla="*/ 135 h 140"/>
                <a:gd name="T14" fmla="*/ 98 w 103"/>
                <a:gd name="T15" fmla="*/ 135 h 140"/>
                <a:gd name="T16" fmla="*/ 98 w 103"/>
                <a:gd name="T17" fmla="*/ 5 h 140"/>
                <a:gd name="T18" fmla="*/ 34 w 103"/>
                <a:gd name="T19" fmla="*/ 5 h 140"/>
                <a:gd name="T20" fmla="*/ 5 w 103"/>
                <a:gd name="T21" fmla="*/ 34 h 140"/>
                <a:gd name="T22" fmla="*/ 5 w 103"/>
                <a:gd name="T23" fmla="*/ 13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40">
                  <a:moveTo>
                    <a:pt x="103" y="140"/>
                  </a:moveTo>
                  <a:lnTo>
                    <a:pt x="0" y="140"/>
                  </a:lnTo>
                  <a:lnTo>
                    <a:pt x="0" y="31"/>
                  </a:lnTo>
                  <a:lnTo>
                    <a:pt x="32" y="0"/>
                  </a:lnTo>
                  <a:lnTo>
                    <a:pt x="103" y="0"/>
                  </a:lnTo>
                  <a:lnTo>
                    <a:pt x="103" y="140"/>
                  </a:lnTo>
                  <a:close/>
                  <a:moveTo>
                    <a:pt x="5" y="135"/>
                  </a:moveTo>
                  <a:lnTo>
                    <a:pt x="98" y="135"/>
                  </a:lnTo>
                  <a:lnTo>
                    <a:pt x="98" y="5"/>
                  </a:lnTo>
                  <a:lnTo>
                    <a:pt x="34" y="5"/>
                  </a:lnTo>
                  <a:lnTo>
                    <a:pt x="5" y="34"/>
                  </a:lnTo>
                  <a:lnTo>
                    <a:pt x="5" y="135"/>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578">
              <a:extLst>
                <a:ext uri="{FF2B5EF4-FFF2-40B4-BE49-F238E27FC236}">
                  <a16:creationId xmlns:a16="http://schemas.microsoft.com/office/drawing/2014/main" id="{93289D80-234E-060A-E6F1-1642F437A7FE}"/>
                </a:ext>
              </a:extLst>
            </p:cNvPr>
            <p:cNvSpPr>
              <a:spLocks/>
            </p:cNvSpPr>
            <p:nvPr/>
          </p:nvSpPr>
          <p:spPr bwMode="auto">
            <a:xfrm>
              <a:off x="10946118" y="4645108"/>
              <a:ext cx="290426" cy="478349"/>
            </a:xfrm>
            <a:custGeom>
              <a:avLst/>
              <a:gdLst>
                <a:gd name="T0" fmla="*/ 85 w 85"/>
                <a:gd name="T1" fmla="*/ 140 h 140"/>
                <a:gd name="T2" fmla="*/ 64 w 85"/>
                <a:gd name="T3" fmla="*/ 140 h 140"/>
                <a:gd name="T4" fmla="*/ 64 w 85"/>
                <a:gd name="T5" fmla="*/ 135 h 140"/>
                <a:gd name="T6" fmla="*/ 80 w 85"/>
                <a:gd name="T7" fmla="*/ 135 h 140"/>
                <a:gd name="T8" fmla="*/ 80 w 85"/>
                <a:gd name="T9" fmla="*/ 5 h 140"/>
                <a:gd name="T10" fmla="*/ 16 w 85"/>
                <a:gd name="T11" fmla="*/ 5 h 140"/>
                <a:gd name="T12" fmla="*/ 4 w 85"/>
                <a:gd name="T13" fmla="*/ 17 h 140"/>
                <a:gd name="T14" fmla="*/ 0 w 85"/>
                <a:gd name="T15" fmla="*/ 13 h 140"/>
                <a:gd name="T16" fmla="*/ 13 w 85"/>
                <a:gd name="T17" fmla="*/ 0 h 140"/>
                <a:gd name="T18" fmla="*/ 85 w 85"/>
                <a:gd name="T19" fmla="*/ 0 h 140"/>
                <a:gd name="T20" fmla="*/ 85 w 85"/>
                <a:gd name="T21"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140">
                  <a:moveTo>
                    <a:pt x="85" y="140"/>
                  </a:moveTo>
                  <a:lnTo>
                    <a:pt x="64" y="140"/>
                  </a:lnTo>
                  <a:lnTo>
                    <a:pt x="64" y="135"/>
                  </a:lnTo>
                  <a:lnTo>
                    <a:pt x="80" y="135"/>
                  </a:lnTo>
                  <a:lnTo>
                    <a:pt x="80" y="5"/>
                  </a:lnTo>
                  <a:lnTo>
                    <a:pt x="16" y="5"/>
                  </a:lnTo>
                  <a:lnTo>
                    <a:pt x="4" y="17"/>
                  </a:lnTo>
                  <a:lnTo>
                    <a:pt x="0" y="13"/>
                  </a:lnTo>
                  <a:lnTo>
                    <a:pt x="13" y="0"/>
                  </a:lnTo>
                  <a:lnTo>
                    <a:pt x="85" y="0"/>
                  </a:lnTo>
                  <a:lnTo>
                    <a:pt x="85" y="140"/>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579">
              <a:extLst>
                <a:ext uri="{FF2B5EF4-FFF2-40B4-BE49-F238E27FC236}">
                  <a16:creationId xmlns:a16="http://schemas.microsoft.com/office/drawing/2014/main" id="{2A588B93-28E8-2E55-EB71-4949369F7DF8}"/>
                </a:ext>
              </a:extLst>
            </p:cNvPr>
            <p:cNvSpPr>
              <a:spLocks/>
            </p:cNvSpPr>
            <p:nvPr/>
          </p:nvSpPr>
          <p:spPr bwMode="auto">
            <a:xfrm>
              <a:off x="10816280" y="4720277"/>
              <a:ext cx="109337" cy="112754"/>
            </a:xfrm>
            <a:custGeom>
              <a:avLst/>
              <a:gdLst>
                <a:gd name="T0" fmla="*/ 32 w 32"/>
                <a:gd name="T1" fmla="*/ 33 h 33"/>
                <a:gd name="T2" fmla="*/ 0 w 32"/>
                <a:gd name="T3" fmla="*/ 33 h 33"/>
                <a:gd name="T4" fmla="*/ 0 w 32"/>
                <a:gd name="T5" fmla="*/ 28 h 33"/>
                <a:gd name="T6" fmla="*/ 27 w 32"/>
                <a:gd name="T7" fmla="*/ 28 h 33"/>
                <a:gd name="T8" fmla="*/ 27 w 32"/>
                <a:gd name="T9" fmla="*/ 0 h 33"/>
                <a:gd name="T10" fmla="*/ 32 w 32"/>
                <a:gd name="T11" fmla="*/ 0 h 33"/>
                <a:gd name="T12" fmla="*/ 32 w 32"/>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2" y="33"/>
                  </a:moveTo>
                  <a:lnTo>
                    <a:pt x="0" y="33"/>
                  </a:lnTo>
                  <a:lnTo>
                    <a:pt x="0" y="28"/>
                  </a:lnTo>
                  <a:lnTo>
                    <a:pt x="27" y="28"/>
                  </a:lnTo>
                  <a:lnTo>
                    <a:pt x="27" y="0"/>
                  </a:lnTo>
                  <a:lnTo>
                    <a:pt x="32" y="0"/>
                  </a:lnTo>
                  <a:lnTo>
                    <a:pt x="32" y="33"/>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56" name="Group 55">
            <a:extLst>
              <a:ext uri="{FF2B5EF4-FFF2-40B4-BE49-F238E27FC236}">
                <a16:creationId xmlns:a16="http://schemas.microsoft.com/office/drawing/2014/main" id="{1027C8DA-96E9-1F7E-9E3F-677CF43EC5BB}"/>
              </a:ext>
            </a:extLst>
          </p:cNvPr>
          <p:cNvGrpSpPr/>
          <p:nvPr/>
        </p:nvGrpSpPr>
        <p:grpSpPr>
          <a:xfrm>
            <a:off x="4758428" y="4513336"/>
            <a:ext cx="476907" cy="476907"/>
            <a:chOff x="6371051" y="5735060"/>
            <a:chExt cx="550102" cy="550102"/>
          </a:xfrm>
          <a:solidFill>
            <a:schemeClr val="bg1"/>
          </a:solidFill>
        </p:grpSpPr>
        <p:sp>
          <p:nvSpPr>
            <p:cNvPr id="57" name="Freeform 389">
              <a:extLst>
                <a:ext uri="{FF2B5EF4-FFF2-40B4-BE49-F238E27FC236}">
                  <a16:creationId xmlns:a16="http://schemas.microsoft.com/office/drawing/2014/main" id="{DF95EC2D-EBE9-ED96-E33A-48F7E413D237}"/>
                </a:ext>
              </a:extLst>
            </p:cNvPr>
            <p:cNvSpPr>
              <a:spLocks noEditPoints="1"/>
            </p:cNvSpPr>
            <p:nvPr/>
          </p:nvSpPr>
          <p:spPr bwMode="auto">
            <a:xfrm>
              <a:off x="6371051" y="5735060"/>
              <a:ext cx="358762" cy="358762"/>
            </a:xfrm>
            <a:custGeom>
              <a:avLst/>
              <a:gdLst>
                <a:gd name="T0" fmla="*/ 84 w 168"/>
                <a:gd name="T1" fmla="*/ 168 h 168"/>
                <a:gd name="T2" fmla="*/ 0 w 168"/>
                <a:gd name="T3" fmla="*/ 84 h 168"/>
                <a:gd name="T4" fmla="*/ 84 w 168"/>
                <a:gd name="T5" fmla="*/ 0 h 168"/>
                <a:gd name="T6" fmla="*/ 168 w 168"/>
                <a:gd name="T7" fmla="*/ 84 h 168"/>
                <a:gd name="T8" fmla="*/ 84 w 168"/>
                <a:gd name="T9" fmla="*/ 168 h 168"/>
                <a:gd name="T10" fmla="*/ 84 w 168"/>
                <a:gd name="T11" fmla="*/ 8 h 168"/>
                <a:gd name="T12" fmla="*/ 8 w 168"/>
                <a:gd name="T13" fmla="*/ 84 h 168"/>
                <a:gd name="T14" fmla="*/ 84 w 168"/>
                <a:gd name="T15" fmla="*/ 160 h 168"/>
                <a:gd name="T16" fmla="*/ 160 w 168"/>
                <a:gd name="T17" fmla="*/ 84 h 168"/>
                <a:gd name="T18" fmla="*/ 84 w 168"/>
                <a:gd name="T19" fmla="*/ 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68">
                  <a:moveTo>
                    <a:pt x="84" y="168"/>
                  </a:moveTo>
                  <a:cubicBezTo>
                    <a:pt x="37" y="168"/>
                    <a:pt x="0" y="130"/>
                    <a:pt x="0" y="84"/>
                  </a:cubicBezTo>
                  <a:cubicBezTo>
                    <a:pt x="0" y="38"/>
                    <a:pt x="37" y="0"/>
                    <a:pt x="84" y="0"/>
                  </a:cubicBezTo>
                  <a:cubicBezTo>
                    <a:pt x="130" y="0"/>
                    <a:pt x="168" y="38"/>
                    <a:pt x="168" y="84"/>
                  </a:cubicBezTo>
                  <a:cubicBezTo>
                    <a:pt x="168" y="130"/>
                    <a:pt x="130" y="168"/>
                    <a:pt x="84" y="168"/>
                  </a:cubicBezTo>
                  <a:close/>
                  <a:moveTo>
                    <a:pt x="84" y="8"/>
                  </a:moveTo>
                  <a:cubicBezTo>
                    <a:pt x="42" y="8"/>
                    <a:pt x="8" y="42"/>
                    <a:pt x="8" y="84"/>
                  </a:cubicBezTo>
                  <a:cubicBezTo>
                    <a:pt x="8" y="126"/>
                    <a:pt x="42" y="160"/>
                    <a:pt x="84" y="160"/>
                  </a:cubicBezTo>
                  <a:cubicBezTo>
                    <a:pt x="125" y="160"/>
                    <a:pt x="160" y="126"/>
                    <a:pt x="160" y="84"/>
                  </a:cubicBezTo>
                  <a:cubicBezTo>
                    <a:pt x="160" y="42"/>
                    <a:pt x="125" y="8"/>
                    <a:pt x="84"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390">
              <a:extLst>
                <a:ext uri="{FF2B5EF4-FFF2-40B4-BE49-F238E27FC236}">
                  <a16:creationId xmlns:a16="http://schemas.microsoft.com/office/drawing/2014/main" id="{29251EA5-897C-DABD-1BB2-F4F00EACA067}"/>
                </a:ext>
              </a:extLst>
            </p:cNvPr>
            <p:cNvSpPr>
              <a:spLocks/>
            </p:cNvSpPr>
            <p:nvPr/>
          </p:nvSpPr>
          <p:spPr bwMode="auto">
            <a:xfrm>
              <a:off x="6661478" y="6028903"/>
              <a:ext cx="64919" cy="61502"/>
            </a:xfrm>
            <a:custGeom>
              <a:avLst/>
              <a:gdLst>
                <a:gd name="T0" fmla="*/ 15 w 19"/>
                <a:gd name="T1" fmla="*/ 18 h 18"/>
                <a:gd name="T2" fmla="*/ 0 w 19"/>
                <a:gd name="T3" fmla="*/ 3 h 18"/>
                <a:gd name="T4" fmla="*/ 4 w 19"/>
                <a:gd name="T5" fmla="*/ 0 h 18"/>
                <a:gd name="T6" fmla="*/ 19 w 19"/>
                <a:gd name="T7" fmla="*/ 15 h 18"/>
                <a:gd name="T8" fmla="*/ 15 w 19"/>
                <a:gd name="T9" fmla="*/ 18 h 18"/>
              </a:gdLst>
              <a:ahLst/>
              <a:cxnLst>
                <a:cxn ang="0">
                  <a:pos x="T0" y="T1"/>
                </a:cxn>
                <a:cxn ang="0">
                  <a:pos x="T2" y="T3"/>
                </a:cxn>
                <a:cxn ang="0">
                  <a:pos x="T4" y="T5"/>
                </a:cxn>
                <a:cxn ang="0">
                  <a:pos x="T6" y="T7"/>
                </a:cxn>
                <a:cxn ang="0">
                  <a:pos x="T8" y="T9"/>
                </a:cxn>
              </a:cxnLst>
              <a:rect l="0" t="0" r="r" b="b"/>
              <a:pathLst>
                <a:path w="19" h="18">
                  <a:moveTo>
                    <a:pt x="15" y="18"/>
                  </a:moveTo>
                  <a:lnTo>
                    <a:pt x="0" y="3"/>
                  </a:lnTo>
                  <a:lnTo>
                    <a:pt x="4" y="0"/>
                  </a:lnTo>
                  <a:lnTo>
                    <a:pt x="19" y="15"/>
                  </a:lnTo>
                  <a:lnTo>
                    <a:pt x="15" y="18"/>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391">
              <a:extLst>
                <a:ext uri="{FF2B5EF4-FFF2-40B4-BE49-F238E27FC236}">
                  <a16:creationId xmlns:a16="http://schemas.microsoft.com/office/drawing/2014/main" id="{59BAC662-4A1A-A01E-95AD-317170D88F92}"/>
                </a:ext>
              </a:extLst>
            </p:cNvPr>
            <p:cNvSpPr>
              <a:spLocks noEditPoints="1"/>
            </p:cNvSpPr>
            <p:nvPr/>
          </p:nvSpPr>
          <p:spPr bwMode="auto">
            <a:xfrm>
              <a:off x="6681978" y="6045987"/>
              <a:ext cx="239175" cy="239175"/>
            </a:xfrm>
            <a:custGeom>
              <a:avLst/>
              <a:gdLst>
                <a:gd name="T0" fmla="*/ 51 w 70"/>
                <a:gd name="T1" fmla="*/ 70 h 70"/>
                <a:gd name="T2" fmla="*/ 0 w 70"/>
                <a:gd name="T3" fmla="*/ 19 h 70"/>
                <a:gd name="T4" fmla="*/ 19 w 70"/>
                <a:gd name="T5" fmla="*/ 0 h 70"/>
                <a:gd name="T6" fmla="*/ 70 w 70"/>
                <a:gd name="T7" fmla="*/ 52 h 70"/>
                <a:gd name="T8" fmla="*/ 51 w 70"/>
                <a:gd name="T9" fmla="*/ 70 h 70"/>
                <a:gd name="T10" fmla="*/ 7 w 70"/>
                <a:gd name="T11" fmla="*/ 19 h 70"/>
                <a:gd name="T12" fmla="*/ 51 w 70"/>
                <a:gd name="T13" fmla="*/ 63 h 70"/>
                <a:gd name="T14" fmla="*/ 63 w 70"/>
                <a:gd name="T15" fmla="*/ 52 h 70"/>
                <a:gd name="T16" fmla="*/ 19 w 70"/>
                <a:gd name="T17" fmla="*/ 8 h 70"/>
                <a:gd name="T18" fmla="*/ 7 w 70"/>
                <a:gd name="T19" fmla="*/ 1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70">
                  <a:moveTo>
                    <a:pt x="51" y="70"/>
                  </a:moveTo>
                  <a:lnTo>
                    <a:pt x="0" y="19"/>
                  </a:lnTo>
                  <a:lnTo>
                    <a:pt x="19" y="0"/>
                  </a:lnTo>
                  <a:lnTo>
                    <a:pt x="70" y="52"/>
                  </a:lnTo>
                  <a:lnTo>
                    <a:pt x="51" y="70"/>
                  </a:lnTo>
                  <a:close/>
                  <a:moveTo>
                    <a:pt x="7" y="19"/>
                  </a:moveTo>
                  <a:lnTo>
                    <a:pt x="51" y="63"/>
                  </a:lnTo>
                  <a:lnTo>
                    <a:pt x="63" y="52"/>
                  </a:lnTo>
                  <a:lnTo>
                    <a:pt x="19" y="8"/>
                  </a:lnTo>
                  <a:lnTo>
                    <a:pt x="7" y="19"/>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60" name="Group 59">
            <a:extLst>
              <a:ext uri="{FF2B5EF4-FFF2-40B4-BE49-F238E27FC236}">
                <a16:creationId xmlns:a16="http://schemas.microsoft.com/office/drawing/2014/main" id="{5BEE5D83-059C-0D95-EC1A-03347BE0B17C}"/>
              </a:ext>
            </a:extLst>
          </p:cNvPr>
          <p:cNvGrpSpPr/>
          <p:nvPr/>
        </p:nvGrpSpPr>
        <p:grpSpPr>
          <a:xfrm>
            <a:off x="3841784" y="2393659"/>
            <a:ext cx="606425" cy="595313"/>
            <a:chOff x="8164513" y="3502025"/>
            <a:chExt cx="606425" cy="595313"/>
          </a:xfrm>
          <a:solidFill>
            <a:schemeClr val="bg1"/>
          </a:solidFill>
        </p:grpSpPr>
        <p:sp>
          <p:nvSpPr>
            <p:cNvPr id="61" name="Freeform 93">
              <a:extLst>
                <a:ext uri="{FF2B5EF4-FFF2-40B4-BE49-F238E27FC236}">
                  <a16:creationId xmlns:a16="http://schemas.microsoft.com/office/drawing/2014/main" id="{3CC5107A-C152-BCB5-1C11-41F3265F523C}"/>
                </a:ext>
              </a:extLst>
            </p:cNvPr>
            <p:cNvSpPr>
              <a:spLocks/>
            </p:cNvSpPr>
            <p:nvPr/>
          </p:nvSpPr>
          <p:spPr bwMode="auto">
            <a:xfrm>
              <a:off x="8164513" y="3681413"/>
              <a:ext cx="404813" cy="415925"/>
            </a:xfrm>
            <a:custGeom>
              <a:avLst/>
              <a:gdLst>
                <a:gd name="T0" fmla="*/ 140 w 144"/>
                <a:gd name="T1" fmla="*/ 74 h 148"/>
                <a:gd name="T2" fmla="*/ 110 w 144"/>
                <a:gd name="T3" fmla="*/ 108 h 148"/>
                <a:gd name="T4" fmla="*/ 66 w 144"/>
                <a:gd name="T5" fmla="*/ 108 h 148"/>
                <a:gd name="T6" fmla="*/ 62 w 144"/>
                <a:gd name="T7" fmla="*/ 108 h 148"/>
                <a:gd name="T8" fmla="*/ 62 w 144"/>
                <a:gd name="T9" fmla="*/ 112 h 148"/>
                <a:gd name="T10" fmla="*/ 36 w 144"/>
                <a:gd name="T11" fmla="*/ 143 h 148"/>
                <a:gd name="T12" fmla="*/ 46 w 144"/>
                <a:gd name="T13" fmla="*/ 112 h 148"/>
                <a:gd name="T14" fmla="*/ 46 w 144"/>
                <a:gd name="T15" fmla="*/ 108 h 148"/>
                <a:gd name="T16" fmla="*/ 42 w 144"/>
                <a:gd name="T17" fmla="*/ 108 h 148"/>
                <a:gd name="T18" fmla="*/ 38 w 144"/>
                <a:gd name="T19" fmla="*/ 108 h 148"/>
                <a:gd name="T20" fmla="*/ 4 w 144"/>
                <a:gd name="T21" fmla="*/ 74 h 148"/>
                <a:gd name="T22" fmla="*/ 4 w 144"/>
                <a:gd name="T23" fmla="*/ 34 h 148"/>
                <a:gd name="T24" fmla="*/ 38 w 144"/>
                <a:gd name="T25" fmla="*/ 4 h 148"/>
                <a:gd name="T26" fmla="*/ 68 w 144"/>
                <a:gd name="T27" fmla="*/ 4 h 148"/>
                <a:gd name="T28" fmla="*/ 68 w 144"/>
                <a:gd name="T29" fmla="*/ 0 h 148"/>
                <a:gd name="T30" fmla="*/ 38 w 144"/>
                <a:gd name="T31" fmla="*/ 0 h 148"/>
                <a:gd name="T32" fmla="*/ 0 w 144"/>
                <a:gd name="T33" fmla="*/ 34 h 148"/>
                <a:gd name="T34" fmla="*/ 0 w 144"/>
                <a:gd name="T35" fmla="*/ 74 h 148"/>
                <a:gd name="T36" fmla="*/ 38 w 144"/>
                <a:gd name="T37" fmla="*/ 112 h 148"/>
                <a:gd name="T38" fmla="*/ 42 w 144"/>
                <a:gd name="T39" fmla="*/ 112 h 148"/>
                <a:gd name="T40" fmla="*/ 22 w 144"/>
                <a:gd name="T41" fmla="*/ 148 h 148"/>
                <a:gd name="T42" fmla="*/ 66 w 144"/>
                <a:gd name="T43" fmla="*/ 112 h 148"/>
                <a:gd name="T44" fmla="*/ 110 w 144"/>
                <a:gd name="T45" fmla="*/ 112 h 148"/>
                <a:gd name="T46" fmla="*/ 144 w 144"/>
                <a:gd name="T47" fmla="*/ 74 h 148"/>
                <a:gd name="T48" fmla="*/ 144 w 144"/>
                <a:gd name="T49" fmla="*/ 44 h 148"/>
                <a:gd name="T50" fmla="*/ 140 w 144"/>
                <a:gd name="T51" fmla="*/ 44 h 148"/>
                <a:gd name="T52" fmla="*/ 140 w 144"/>
                <a:gd name="T53"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48">
                  <a:moveTo>
                    <a:pt x="140" y="74"/>
                  </a:moveTo>
                  <a:cubicBezTo>
                    <a:pt x="140" y="93"/>
                    <a:pt x="127" y="108"/>
                    <a:pt x="110" y="108"/>
                  </a:cubicBezTo>
                  <a:cubicBezTo>
                    <a:pt x="66" y="108"/>
                    <a:pt x="66" y="108"/>
                    <a:pt x="66" y="108"/>
                  </a:cubicBezTo>
                  <a:cubicBezTo>
                    <a:pt x="62" y="108"/>
                    <a:pt x="62" y="108"/>
                    <a:pt x="62" y="108"/>
                  </a:cubicBezTo>
                  <a:cubicBezTo>
                    <a:pt x="62" y="112"/>
                    <a:pt x="62" y="112"/>
                    <a:pt x="62" y="112"/>
                  </a:cubicBezTo>
                  <a:cubicBezTo>
                    <a:pt x="60" y="129"/>
                    <a:pt x="52" y="139"/>
                    <a:pt x="36" y="143"/>
                  </a:cubicBezTo>
                  <a:cubicBezTo>
                    <a:pt x="44" y="134"/>
                    <a:pt x="45" y="123"/>
                    <a:pt x="46" y="112"/>
                  </a:cubicBezTo>
                  <a:cubicBezTo>
                    <a:pt x="46" y="108"/>
                    <a:pt x="46" y="108"/>
                    <a:pt x="46" y="108"/>
                  </a:cubicBezTo>
                  <a:cubicBezTo>
                    <a:pt x="42" y="108"/>
                    <a:pt x="42" y="108"/>
                    <a:pt x="42" y="108"/>
                  </a:cubicBezTo>
                  <a:cubicBezTo>
                    <a:pt x="38" y="108"/>
                    <a:pt x="38" y="108"/>
                    <a:pt x="38" y="108"/>
                  </a:cubicBezTo>
                  <a:cubicBezTo>
                    <a:pt x="21" y="108"/>
                    <a:pt x="4" y="91"/>
                    <a:pt x="4" y="74"/>
                  </a:cubicBezTo>
                  <a:cubicBezTo>
                    <a:pt x="4" y="34"/>
                    <a:pt x="4" y="34"/>
                    <a:pt x="4" y="34"/>
                  </a:cubicBezTo>
                  <a:cubicBezTo>
                    <a:pt x="4" y="17"/>
                    <a:pt x="19" y="4"/>
                    <a:pt x="38" y="4"/>
                  </a:cubicBezTo>
                  <a:cubicBezTo>
                    <a:pt x="68" y="4"/>
                    <a:pt x="68" y="4"/>
                    <a:pt x="68" y="4"/>
                  </a:cubicBezTo>
                  <a:cubicBezTo>
                    <a:pt x="68" y="0"/>
                    <a:pt x="68" y="0"/>
                    <a:pt x="68" y="0"/>
                  </a:cubicBezTo>
                  <a:cubicBezTo>
                    <a:pt x="38" y="0"/>
                    <a:pt x="38" y="0"/>
                    <a:pt x="38" y="0"/>
                  </a:cubicBezTo>
                  <a:cubicBezTo>
                    <a:pt x="18" y="0"/>
                    <a:pt x="0" y="14"/>
                    <a:pt x="0" y="34"/>
                  </a:cubicBezTo>
                  <a:cubicBezTo>
                    <a:pt x="0" y="74"/>
                    <a:pt x="0" y="74"/>
                    <a:pt x="0" y="74"/>
                  </a:cubicBezTo>
                  <a:cubicBezTo>
                    <a:pt x="0" y="94"/>
                    <a:pt x="18" y="112"/>
                    <a:pt x="38" y="112"/>
                  </a:cubicBezTo>
                  <a:cubicBezTo>
                    <a:pt x="42" y="112"/>
                    <a:pt x="42" y="112"/>
                    <a:pt x="42" y="112"/>
                  </a:cubicBezTo>
                  <a:cubicBezTo>
                    <a:pt x="41" y="128"/>
                    <a:pt x="38" y="140"/>
                    <a:pt x="22" y="148"/>
                  </a:cubicBezTo>
                  <a:cubicBezTo>
                    <a:pt x="45" y="148"/>
                    <a:pt x="63" y="140"/>
                    <a:pt x="66" y="112"/>
                  </a:cubicBezTo>
                  <a:cubicBezTo>
                    <a:pt x="110" y="112"/>
                    <a:pt x="110" y="112"/>
                    <a:pt x="110" y="112"/>
                  </a:cubicBezTo>
                  <a:cubicBezTo>
                    <a:pt x="130" y="112"/>
                    <a:pt x="144" y="94"/>
                    <a:pt x="144" y="74"/>
                  </a:cubicBezTo>
                  <a:cubicBezTo>
                    <a:pt x="144" y="44"/>
                    <a:pt x="144" y="44"/>
                    <a:pt x="144" y="44"/>
                  </a:cubicBezTo>
                  <a:cubicBezTo>
                    <a:pt x="140" y="44"/>
                    <a:pt x="140" y="44"/>
                    <a:pt x="140" y="44"/>
                  </a:cubicBezTo>
                  <a:lnTo>
                    <a:pt x="140" y="74"/>
                  </a:ln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2" name="Freeform 94">
              <a:extLst>
                <a:ext uri="{FF2B5EF4-FFF2-40B4-BE49-F238E27FC236}">
                  <a16:creationId xmlns:a16="http://schemas.microsoft.com/office/drawing/2014/main" id="{9B39B0DB-CDB7-F62F-2066-B09B594F9A44}"/>
                </a:ext>
              </a:extLst>
            </p:cNvPr>
            <p:cNvSpPr>
              <a:spLocks noEditPoints="1"/>
            </p:cNvSpPr>
            <p:nvPr/>
          </p:nvSpPr>
          <p:spPr bwMode="auto">
            <a:xfrm>
              <a:off x="8367713" y="3502025"/>
              <a:ext cx="403225" cy="392113"/>
            </a:xfrm>
            <a:custGeom>
              <a:avLst/>
              <a:gdLst>
                <a:gd name="T0" fmla="*/ 114 w 144"/>
                <a:gd name="T1" fmla="*/ 0 h 140"/>
                <a:gd name="T2" fmla="*/ 34 w 144"/>
                <a:gd name="T3" fmla="*/ 0 h 140"/>
                <a:gd name="T4" fmla="*/ 0 w 144"/>
                <a:gd name="T5" fmla="*/ 30 h 140"/>
                <a:gd name="T6" fmla="*/ 0 w 144"/>
                <a:gd name="T7" fmla="*/ 70 h 140"/>
                <a:gd name="T8" fmla="*/ 34 w 144"/>
                <a:gd name="T9" fmla="*/ 104 h 140"/>
                <a:gd name="T10" fmla="*/ 86 w 144"/>
                <a:gd name="T11" fmla="*/ 104 h 140"/>
                <a:gd name="T12" fmla="*/ 130 w 144"/>
                <a:gd name="T13" fmla="*/ 140 h 140"/>
                <a:gd name="T14" fmla="*/ 110 w 144"/>
                <a:gd name="T15" fmla="*/ 104 h 140"/>
                <a:gd name="T16" fmla="*/ 114 w 144"/>
                <a:gd name="T17" fmla="*/ 104 h 140"/>
                <a:gd name="T18" fmla="*/ 144 w 144"/>
                <a:gd name="T19" fmla="*/ 70 h 140"/>
                <a:gd name="T20" fmla="*/ 144 w 144"/>
                <a:gd name="T21" fmla="*/ 30 h 140"/>
                <a:gd name="T22" fmla="*/ 114 w 144"/>
                <a:gd name="T23" fmla="*/ 0 h 140"/>
                <a:gd name="T24" fmla="*/ 140 w 144"/>
                <a:gd name="T25" fmla="*/ 70 h 140"/>
                <a:gd name="T26" fmla="*/ 114 w 144"/>
                <a:gd name="T27" fmla="*/ 100 h 140"/>
                <a:gd name="T28" fmla="*/ 110 w 144"/>
                <a:gd name="T29" fmla="*/ 100 h 140"/>
                <a:gd name="T30" fmla="*/ 106 w 144"/>
                <a:gd name="T31" fmla="*/ 100 h 140"/>
                <a:gd name="T32" fmla="*/ 106 w 144"/>
                <a:gd name="T33" fmla="*/ 104 h 140"/>
                <a:gd name="T34" fmla="*/ 116 w 144"/>
                <a:gd name="T35" fmla="*/ 135 h 140"/>
                <a:gd name="T36" fmla="*/ 90 w 144"/>
                <a:gd name="T37" fmla="*/ 104 h 140"/>
                <a:gd name="T38" fmla="*/ 90 w 144"/>
                <a:gd name="T39" fmla="*/ 100 h 140"/>
                <a:gd name="T40" fmla="*/ 86 w 144"/>
                <a:gd name="T41" fmla="*/ 100 h 140"/>
                <a:gd name="T42" fmla="*/ 34 w 144"/>
                <a:gd name="T43" fmla="*/ 100 h 140"/>
                <a:gd name="T44" fmla="*/ 4 w 144"/>
                <a:gd name="T45" fmla="*/ 70 h 140"/>
                <a:gd name="T46" fmla="*/ 4 w 144"/>
                <a:gd name="T47" fmla="*/ 30 h 140"/>
                <a:gd name="T48" fmla="*/ 34 w 144"/>
                <a:gd name="T49" fmla="*/ 4 h 140"/>
                <a:gd name="T50" fmla="*/ 114 w 144"/>
                <a:gd name="T51" fmla="*/ 4 h 140"/>
                <a:gd name="T52" fmla="*/ 140 w 144"/>
                <a:gd name="T53" fmla="*/ 30 h 140"/>
                <a:gd name="T54" fmla="*/ 140 w 144"/>
                <a:gd name="T55"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4" h="140">
                  <a:moveTo>
                    <a:pt x="114" y="0"/>
                  </a:moveTo>
                  <a:cubicBezTo>
                    <a:pt x="34" y="0"/>
                    <a:pt x="34" y="0"/>
                    <a:pt x="34" y="0"/>
                  </a:cubicBezTo>
                  <a:cubicBezTo>
                    <a:pt x="16" y="0"/>
                    <a:pt x="0" y="12"/>
                    <a:pt x="0" y="30"/>
                  </a:cubicBezTo>
                  <a:cubicBezTo>
                    <a:pt x="0" y="70"/>
                    <a:pt x="0" y="70"/>
                    <a:pt x="0" y="70"/>
                  </a:cubicBezTo>
                  <a:cubicBezTo>
                    <a:pt x="0" y="88"/>
                    <a:pt x="16" y="104"/>
                    <a:pt x="34" y="104"/>
                  </a:cubicBezTo>
                  <a:cubicBezTo>
                    <a:pt x="86" y="104"/>
                    <a:pt x="86" y="104"/>
                    <a:pt x="86" y="104"/>
                  </a:cubicBezTo>
                  <a:cubicBezTo>
                    <a:pt x="89" y="132"/>
                    <a:pt x="107" y="140"/>
                    <a:pt x="130" y="140"/>
                  </a:cubicBezTo>
                  <a:cubicBezTo>
                    <a:pt x="114" y="132"/>
                    <a:pt x="111" y="120"/>
                    <a:pt x="110" y="104"/>
                  </a:cubicBezTo>
                  <a:cubicBezTo>
                    <a:pt x="114" y="104"/>
                    <a:pt x="114" y="104"/>
                    <a:pt x="114" y="104"/>
                  </a:cubicBezTo>
                  <a:cubicBezTo>
                    <a:pt x="132" y="104"/>
                    <a:pt x="144" y="88"/>
                    <a:pt x="144" y="70"/>
                  </a:cubicBezTo>
                  <a:cubicBezTo>
                    <a:pt x="144" y="30"/>
                    <a:pt x="144" y="30"/>
                    <a:pt x="144" y="30"/>
                  </a:cubicBezTo>
                  <a:cubicBezTo>
                    <a:pt x="144" y="12"/>
                    <a:pt x="132" y="0"/>
                    <a:pt x="114" y="0"/>
                  </a:cubicBezTo>
                  <a:close/>
                  <a:moveTo>
                    <a:pt x="140" y="70"/>
                  </a:moveTo>
                  <a:cubicBezTo>
                    <a:pt x="140" y="84"/>
                    <a:pt x="130" y="100"/>
                    <a:pt x="114" y="100"/>
                  </a:cubicBezTo>
                  <a:cubicBezTo>
                    <a:pt x="110" y="100"/>
                    <a:pt x="110" y="100"/>
                    <a:pt x="110" y="100"/>
                  </a:cubicBezTo>
                  <a:cubicBezTo>
                    <a:pt x="106" y="100"/>
                    <a:pt x="106" y="100"/>
                    <a:pt x="106" y="100"/>
                  </a:cubicBezTo>
                  <a:cubicBezTo>
                    <a:pt x="106" y="104"/>
                    <a:pt x="106" y="104"/>
                    <a:pt x="106" y="104"/>
                  </a:cubicBezTo>
                  <a:cubicBezTo>
                    <a:pt x="107" y="115"/>
                    <a:pt x="108" y="126"/>
                    <a:pt x="116" y="135"/>
                  </a:cubicBezTo>
                  <a:cubicBezTo>
                    <a:pt x="100" y="131"/>
                    <a:pt x="92" y="121"/>
                    <a:pt x="90" y="104"/>
                  </a:cubicBezTo>
                  <a:cubicBezTo>
                    <a:pt x="90" y="100"/>
                    <a:pt x="90" y="100"/>
                    <a:pt x="90" y="100"/>
                  </a:cubicBezTo>
                  <a:cubicBezTo>
                    <a:pt x="86" y="100"/>
                    <a:pt x="86" y="100"/>
                    <a:pt x="86" y="100"/>
                  </a:cubicBezTo>
                  <a:cubicBezTo>
                    <a:pt x="34" y="100"/>
                    <a:pt x="34" y="100"/>
                    <a:pt x="34" y="100"/>
                  </a:cubicBezTo>
                  <a:cubicBezTo>
                    <a:pt x="19" y="100"/>
                    <a:pt x="4" y="85"/>
                    <a:pt x="4" y="70"/>
                  </a:cubicBezTo>
                  <a:cubicBezTo>
                    <a:pt x="4" y="30"/>
                    <a:pt x="4" y="30"/>
                    <a:pt x="4" y="30"/>
                  </a:cubicBezTo>
                  <a:cubicBezTo>
                    <a:pt x="4" y="14"/>
                    <a:pt x="20" y="4"/>
                    <a:pt x="34" y="4"/>
                  </a:cubicBezTo>
                  <a:cubicBezTo>
                    <a:pt x="114" y="4"/>
                    <a:pt x="114" y="4"/>
                    <a:pt x="114" y="4"/>
                  </a:cubicBezTo>
                  <a:cubicBezTo>
                    <a:pt x="129" y="4"/>
                    <a:pt x="140" y="15"/>
                    <a:pt x="140" y="30"/>
                  </a:cubicBezTo>
                  <a:lnTo>
                    <a:pt x="140" y="70"/>
                  </a:ln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3" name="Freeform 95">
              <a:extLst>
                <a:ext uri="{FF2B5EF4-FFF2-40B4-BE49-F238E27FC236}">
                  <a16:creationId xmlns:a16="http://schemas.microsoft.com/office/drawing/2014/main" id="{729DB243-79E5-E744-84C7-A5694F4836DA}"/>
                </a:ext>
              </a:extLst>
            </p:cNvPr>
            <p:cNvSpPr>
              <a:spLocks noEditPoints="1"/>
            </p:cNvSpPr>
            <p:nvPr/>
          </p:nvSpPr>
          <p:spPr bwMode="auto">
            <a:xfrm>
              <a:off x="8631238" y="3630613"/>
              <a:ext cx="66675"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4" name="Freeform 96">
              <a:extLst>
                <a:ext uri="{FF2B5EF4-FFF2-40B4-BE49-F238E27FC236}">
                  <a16:creationId xmlns:a16="http://schemas.microsoft.com/office/drawing/2014/main" id="{E0BD135A-30B8-A372-6AAD-21C5CBC3ACF5}"/>
                </a:ext>
              </a:extLst>
            </p:cNvPr>
            <p:cNvSpPr>
              <a:spLocks noEditPoints="1"/>
            </p:cNvSpPr>
            <p:nvPr/>
          </p:nvSpPr>
          <p:spPr bwMode="auto">
            <a:xfrm>
              <a:off x="8540751" y="3630613"/>
              <a:ext cx="68263"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5" name="Freeform 97">
              <a:extLst>
                <a:ext uri="{FF2B5EF4-FFF2-40B4-BE49-F238E27FC236}">
                  <a16:creationId xmlns:a16="http://schemas.microsoft.com/office/drawing/2014/main" id="{54E4C4B7-9B7C-2312-513A-0F54CEFBA740}"/>
                </a:ext>
              </a:extLst>
            </p:cNvPr>
            <p:cNvSpPr>
              <a:spLocks noEditPoints="1"/>
            </p:cNvSpPr>
            <p:nvPr/>
          </p:nvSpPr>
          <p:spPr bwMode="auto">
            <a:xfrm>
              <a:off x="8451851" y="3630613"/>
              <a:ext cx="66675"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6" name="Freeform 98">
              <a:extLst>
                <a:ext uri="{FF2B5EF4-FFF2-40B4-BE49-F238E27FC236}">
                  <a16:creationId xmlns:a16="http://schemas.microsoft.com/office/drawing/2014/main" id="{3635C56F-8228-E5A1-AD9C-EB9DF1D47C8A}"/>
                </a:ext>
              </a:extLst>
            </p:cNvPr>
            <p:cNvSpPr>
              <a:spLocks noEditPoints="1"/>
            </p:cNvSpPr>
            <p:nvPr/>
          </p:nvSpPr>
          <p:spPr bwMode="auto">
            <a:xfrm>
              <a:off x="8428038" y="3821113"/>
              <a:ext cx="68263"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7" name="Freeform 99">
              <a:extLst>
                <a:ext uri="{FF2B5EF4-FFF2-40B4-BE49-F238E27FC236}">
                  <a16:creationId xmlns:a16="http://schemas.microsoft.com/office/drawing/2014/main" id="{1795D9E0-A9D4-0B0A-7F22-FF3CCAC64EED}"/>
                </a:ext>
              </a:extLst>
            </p:cNvPr>
            <p:cNvSpPr>
              <a:spLocks noEditPoints="1"/>
            </p:cNvSpPr>
            <p:nvPr/>
          </p:nvSpPr>
          <p:spPr bwMode="auto">
            <a:xfrm>
              <a:off x="8339138" y="3821113"/>
              <a:ext cx="66675"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8" name="Freeform 100">
              <a:extLst>
                <a:ext uri="{FF2B5EF4-FFF2-40B4-BE49-F238E27FC236}">
                  <a16:creationId xmlns:a16="http://schemas.microsoft.com/office/drawing/2014/main" id="{FB8D90F4-6748-E544-F4D1-BCE043E91B44}"/>
                </a:ext>
              </a:extLst>
            </p:cNvPr>
            <p:cNvSpPr>
              <a:spLocks noEditPoints="1"/>
            </p:cNvSpPr>
            <p:nvPr/>
          </p:nvSpPr>
          <p:spPr bwMode="auto">
            <a:xfrm>
              <a:off x="8248651" y="3821113"/>
              <a:ext cx="68263"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Tree>
    <p:extLst>
      <p:ext uri="{BB962C8B-B14F-4D97-AF65-F5344CB8AC3E}">
        <p14:creationId xmlns:p14="http://schemas.microsoft.com/office/powerpoint/2010/main" val="2007724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1C624AA-5C28-B36D-2B7C-C2FAEC25CBE0}"/>
              </a:ext>
            </a:extLst>
          </p:cNvPr>
          <p:cNvSpPr/>
          <p:nvPr/>
        </p:nvSpPr>
        <p:spPr>
          <a:xfrm>
            <a:off x="3527946" y="3072761"/>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14" name="Rectangle: Rounded Corners 13">
            <a:extLst>
              <a:ext uri="{FF2B5EF4-FFF2-40B4-BE49-F238E27FC236}">
                <a16:creationId xmlns:a16="http://schemas.microsoft.com/office/drawing/2014/main" id="{9BCDD0D2-F23E-970F-ADC5-7958F3643335}"/>
              </a:ext>
            </a:extLst>
          </p:cNvPr>
          <p:cNvSpPr/>
          <p:nvPr/>
        </p:nvSpPr>
        <p:spPr>
          <a:xfrm>
            <a:off x="1077929" y="3072761"/>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15" name="Rectangle: Rounded Corners 14">
            <a:extLst>
              <a:ext uri="{FF2B5EF4-FFF2-40B4-BE49-F238E27FC236}">
                <a16:creationId xmlns:a16="http://schemas.microsoft.com/office/drawing/2014/main" id="{D2772AC7-5510-96DA-F772-F96E316FD683}"/>
              </a:ext>
            </a:extLst>
          </p:cNvPr>
          <p:cNvSpPr/>
          <p:nvPr/>
        </p:nvSpPr>
        <p:spPr>
          <a:xfrm>
            <a:off x="5977963" y="3072761"/>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22" name="Rectangle: Rounded Corners 21">
            <a:extLst>
              <a:ext uri="{FF2B5EF4-FFF2-40B4-BE49-F238E27FC236}">
                <a16:creationId xmlns:a16="http://schemas.microsoft.com/office/drawing/2014/main" id="{F3D06C99-964F-CFE3-6ACA-4E28ABC24DAB}"/>
              </a:ext>
            </a:extLst>
          </p:cNvPr>
          <p:cNvSpPr/>
          <p:nvPr/>
        </p:nvSpPr>
        <p:spPr>
          <a:xfrm>
            <a:off x="3527946" y="4418495"/>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23" name="Rectangle: Rounded Corners 22">
            <a:extLst>
              <a:ext uri="{FF2B5EF4-FFF2-40B4-BE49-F238E27FC236}">
                <a16:creationId xmlns:a16="http://schemas.microsoft.com/office/drawing/2014/main" id="{C61A32F6-6BDE-A072-EA79-B7DDC48C8073}"/>
              </a:ext>
            </a:extLst>
          </p:cNvPr>
          <p:cNvSpPr/>
          <p:nvPr/>
        </p:nvSpPr>
        <p:spPr>
          <a:xfrm>
            <a:off x="1077929" y="4418495"/>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24" name="Rectangle: Rounded Corners 23">
            <a:extLst>
              <a:ext uri="{FF2B5EF4-FFF2-40B4-BE49-F238E27FC236}">
                <a16:creationId xmlns:a16="http://schemas.microsoft.com/office/drawing/2014/main" id="{FDC5366E-C6C4-0030-DCBC-C54BF1049F59}"/>
              </a:ext>
            </a:extLst>
          </p:cNvPr>
          <p:cNvSpPr/>
          <p:nvPr/>
        </p:nvSpPr>
        <p:spPr>
          <a:xfrm>
            <a:off x="5977963" y="4418495"/>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04231155-C5EF-D0B0-A187-8B45F7D7CB41}"/>
              </a:ext>
            </a:extLst>
          </p:cNvPr>
          <p:cNvSpPr/>
          <p:nvPr/>
        </p:nvSpPr>
        <p:spPr>
          <a:xfrm>
            <a:off x="3527946" y="1740985"/>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26" name="Rectangle: Rounded Corners 25">
            <a:extLst>
              <a:ext uri="{FF2B5EF4-FFF2-40B4-BE49-F238E27FC236}">
                <a16:creationId xmlns:a16="http://schemas.microsoft.com/office/drawing/2014/main" id="{412B556B-A429-D041-3FDB-DFF217C7A6FF}"/>
              </a:ext>
            </a:extLst>
          </p:cNvPr>
          <p:cNvSpPr/>
          <p:nvPr/>
        </p:nvSpPr>
        <p:spPr>
          <a:xfrm>
            <a:off x="1077929" y="1740985"/>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prstClr val="white"/>
              </a:solidFill>
              <a:latin typeface="Aptos" panose="02110004020202020204"/>
            </a:endParaRPr>
          </a:p>
        </p:txBody>
      </p:sp>
      <p:sp>
        <p:nvSpPr>
          <p:cNvPr id="27" name="Rectangle: Rounded Corners 26">
            <a:extLst>
              <a:ext uri="{FF2B5EF4-FFF2-40B4-BE49-F238E27FC236}">
                <a16:creationId xmlns:a16="http://schemas.microsoft.com/office/drawing/2014/main" id="{12436B88-C5EA-D772-C4C0-2944E705BE78}"/>
              </a:ext>
            </a:extLst>
          </p:cNvPr>
          <p:cNvSpPr/>
          <p:nvPr/>
        </p:nvSpPr>
        <p:spPr>
          <a:xfrm>
            <a:off x="5977963" y="1740985"/>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defRPr/>
            </a:pPr>
            <a:endParaRPr lang="en-US" sz="1350" kern="1200">
              <a:solidFill>
                <a:srgbClr val="170C59"/>
              </a:solidFill>
              <a:latin typeface="Aptos" panose="02110004020202020204"/>
            </a:endParaRPr>
          </a:p>
        </p:txBody>
      </p:sp>
      <p:sp>
        <p:nvSpPr>
          <p:cNvPr id="31" name="TextBox 30">
            <a:extLst>
              <a:ext uri="{FF2B5EF4-FFF2-40B4-BE49-F238E27FC236}">
                <a16:creationId xmlns:a16="http://schemas.microsoft.com/office/drawing/2014/main" id="{B20DD5B6-495B-FDFB-B5ED-9F565FF95161}"/>
              </a:ext>
            </a:extLst>
          </p:cNvPr>
          <p:cNvSpPr txBox="1"/>
          <p:nvPr/>
        </p:nvSpPr>
        <p:spPr>
          <a:xfrm>
            <a:off x="1250626" y="1926135"/>
            <a:ext cx="1742713" cy="654025"/>
          </a:xfrm>
          <a:prstGeom prst="rect">
            <a:avLst/>
          </a:prstGeom>
          <a:noFill/>
        </p:spPr>
        <p:txBody>
          <a:bodyPr wrap="square">
            <a:spAutoFit/>
          </a:bodyPr>
          <a:lstStyle/>
          <a:p>
            <a:pPr algn="ctr" defTabSz="685800" fontAlgn="ctr">
              <a:lnSpc>
                <a:spcPct val="90000"/>
              </a:lnSpc>
              <a:spcBef>
                <a:spcPts val="750"/>
              </a:spcBef>
              <a:buClrTx/>
              <a:defRPr/>
            </a:pPr>
            <a:r>
              <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New report card</a:t>
            </a:r>
          </a:p>
        </p:txBody>
      </p:sp>
      <p:sp>
        <p:nvSpPr>
          <p:cNvPr id="32" name="TextBox 31">
            <a:extLst>
              <a:ext uri="{FF2B5EF4-FFF2-40B4-BE49-F238E27FC236}">
                <a16:creationId xmlns:a16="http://schemas.microsoft.com/office/drawing/2014/main" id="{D9AE733D-F801-03A3-FFF5-8E8D6C76632C}"/>
              </a:ext>
            </a:extLst>
          </p:cNvPr>
          <p:cNvSpPr txBox="1"/>
          <p:nvPr/>
        </p:nvSpPr>
        <p:spPr>
          <a:xfrm>
            <a:off x="3819265" y="1867369"/>
            <a:ext cx="1505468" cy="931024"/>
          </a:xfrm>
          <a:prstGeom prst="rect">
            <a:avLst/>
          </a:prstGeom>
          <a:noFill/>
        </p:spPr>
        <p:txBody>
          <a:bodyPr wrap="square">
            <a:spAutoFit/>
          </a:bodyPr>
          <a:lstStyle/>
          <a:p>
            <a:pPr algn="ctr" defTabSz="685800" fontAlgn="ctr">
              <a:lnSpc>
                <a:spcPct val="90000"/>
              </a:lnSpc>
              <a:spcBef>
                <a:spcPts val="750"/>
              </a:spcBef>
              <a:buClrTx/>
              <a:defRPr/>
            </a:pPr>
            <a:r>
              <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A five-point grading scale</a:t>
            </a:r>
            <a:r>
              <a:rPr lang="en-US"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a:t>
            </a:r>
            <a:endPar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endParaRPr>
          </a:p>
        </p:txBody>
      </p:sp>
      <p:sp>
        <p:nvSpPr>
          <p:cNvPr id="33" name="TextBox 32">
            <a:extLst>
              <a:ext uri="{FF2B5EF4-FFF2-40B4-BE49-F238E27FC236}">
                <a16:creationId xmlns:a16="http://schemas.microsoft.com/office/drawing/2014/main" id="{32390312-FF71-B837-1740-DAF73A2C9659}"/>
              </a:ext>
            </a:extLst>
          </p:cNvPr>
          <p:cNvSpPr txBox="1"/>
          <p:nvPr/>
        </p:nvSpPr>
        <p:spPr>
          <a:xfrm>
            <a:off x="6261327" y="3256949"/>
            <a:ext cx="1632047" cy="931024"/>
          </a:xfrm>
          <a:prstGeom prst="rect">
            <a:avLst/>
          </a:prstGeom>
          <a:noFill/>
        </p:spPr>
        <p:txBody>
          <a:bodyPr wrap="square">
            <a:spAutoFit/>
          </a:bodyPr>
          <a:lstStyle/>
          <a:p>
            <a:pPr algn="ctr" defTabSz="685800" fontAlgn="ctr">
              <a:lnSpc>
                <a:spcPct val="90000"/>
              </a:lnSpc>
              <a:spcBef>
                <a:spcPts val="750"/>
              </a:spcBef>
              <a:buClrTx/>
              <a:defRPr/>
            </a:pPr>
            <a:r>
              <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New online </a:t>
            </a:r>
            <a:br>
              <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br>
            <a:r>
              <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insights platform</a:t>
            </a:r>
          </a:p>
        </p:txBody>
      </p:sp>
      <p:sp>
        <p:nvSpPr>
          <p:cNvPr id="34" name="TextBox 33">
            <a:extLst>
              <a:ext uri="{FF2B5EF4-FFF2-40B4-BE49-F238E27FC236}">
                <a16:creationId xmlns:a16="http://schemas.microsoft.com/office/drawing/2014/main" id="{06502536-0A1B-B2EC-0FEA-7D3EC4A03D2C}"/>
              </a:ext>
            </a:extLst>
          </p:cNvPr>
          <p:cNvSpPr txBox="1"/>
          <p:nvPr/>
        </p:nvSpPr>
        <p:spPr>
          <a:xfrm>
            <a:off x="3527945" y="3360932"/>
            <a:ext cx="2088109" cy="654025"/>
          </a:xfrm>
          <a:prstGeom prst="rect">
            <a:avLst/>
          </a:prstGeom>
          <a:noFill/>
        </p:spPr>
        <p:txBody>
          <a:bodyPr wrap="square">
            <a:spAutoFit/>
          </a:bodyPr>
          <a:lstStyle/>
          <a:p>
            <a:pPr algn="ctr" defTabSz="685800" fontAlgn="ctr">
              <a:lnSpc>
                <a:spcPct val="90000"/>
              </a:lnSpc>
              <a:spcBef>
                <a:spcPts val="750"/>
              </a:spcBef>
              <a:buClrTx/>
              <a:defRPr/>
            </a:pPr>
            <a:r>
              <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New inspection methodology</a:t>
            </a:r>
          </a:p>
        </p:txBody>
      </p:sp>
      <p:sp>
        <p:nvSpPr>
          <p:cNvPr id="35" name="TextBox 34">
            <a:extLst>
              <a:ext uri="{FF2B5EF4-FFF2-40B4-BE49-F238E27FC236}">
                <a16:creationId xmlns:a16="http://schemas.microsoft.com/office/drawing/2014/main" id="{8FE891DC-692A-366B-0FB5-CC56850199BD}"/>
              </a:ext>
            </a:extLst>
          </p:cNvPr>
          <p:cNvSpPr txBox="1"/>
          <p:nvPr/>
        </p:nvSpPr>
        <p:spPr>
          <a:xfrm>
            <a:off x="1250626" y="3533948"/>
            <a:ext cx="1632047" cy="377026"/>
          </a:xfrm>
          <a:prstGeom prst="rect">
            <a:avLst/>
          </a:prstGeom>
          <a:noFill/>
        </p:spPr>
        <p:txBody>
          <a:bodyPr wrap="square">
            <a:spAutoFit/>
          </a:bodyPr>
          <a:lstStyle/>
          <a:p>
            <a:pPr algn="ctr" defTabSz="685800" fontAlgn="ctr">
              <a:lnSpc>
                <a:spcPct val="90000"/>
              </a:lnSpc>
              <a:spcBef>
                <a:spcPts val="750"/>
              </a:spcBef>
              <a:buClrTx/>
              <a:defRPr/>
            </a:pPr>
            <a:r>
              <a:rPr lang="en-GB" sz="20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New toolkits </a:t>
            </a:r>
          </a:p>
        </p:txBody>
      </p:sp>
      <p:sp>
        <p:nvSpPr>
          <p:cNvPr id="36" name="TextBox 35">
            <a:extLst>
              <a:ext uri="{FF2B5EF4-FFF2-40B4-BE49-F238E27FC236}">
                <a16:creationId xmlns:a16="http://schemas.microsoft.com/office/drawing/2014/main" id="{61D7B224-A23A-95E5-4914-C4C917333FDE}"/>
              </a:ext>
            </a:extLst>
          </p:cNvPr>
          <p:cNvSpPr txBox="1"/>
          <p:nvPr/>
        </p:nvSpPr>
        <p:spPr>
          <a:xfrm>
            <a:off x="6332223" y="1862668"/>
            <a:ext cx="1379585" cy="931024"/>
          </a:xfrm>
          <a:prstGeom prst="rect">
            <a:avLst/>
          </a:prstGeom>
          <a:noFill/>
        </p:spPr>
        <p:txBody>
          <a:bodyPr wrap="square">
            <a:spAutoFit/>
          </a:bodyPr>
          <a:lstStyle/>
          <a:p>
            <a:pPr algn="ctr" fontAlgn="ctr">
              <a:lnSpc>
                <a:spcPct val="90000"/>
              </a:lnSpc>
              <a:spcBef>
                <a:spcPts val="750"/>
              </a:spcBef>
              <a:defRPr/>
            </a:pP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A renewed focus on inclusion </a:t>
            </a:r>
          </a:p>
        </p:txBody>
      </p:sp>
      <p:sp>
        <p:nvSpPr>
          <p:cNvPr id="37" name="TextBox 36">
            <a:extLst>
              <a:ext uri="{FF2B5EF4-FFF2-40B4-BE49-F238E27FC236}">
                <a16:creationId xmlns:a16="http://schemas.microsoft.com/office/drawing/2014/main" id="{025EB470-39BD-EDF0-4BBE-C601A612CB73}"/>
              </a:ext>
            </a:extLst>
          </p:cNvPr>
          <p:cNvSpPr txBox="1"/>
          <p:nvPr/>
        </p:nvSpPr>
        <p:spPr>
          <a:xfrm>
            <a:off x="1135435" y="4529490"/>
            <a:ext cx="1973094" cy="961802"/>
          </a:xfrm>
          <a:prstGeom prst="rect">
            <a:avLst/>
          </a:prstGeom>
          <a:noFill/>
        </p:spPr>
        <p:txBody>
          <a:bodyPr wrap="square" lIns="68580" tIns="34290" rIns="68580" bIns="34290" anchor="t">
            <a:spAutoFit/>
          </a:bodyPr>
          <a:lstStyle/>
          <a:p>
            <a:pPr algn="ctr" defTabSz="685800" fontAlgn="ctr">
              <a:lnSpc>
                <a:spcPct val="90000"/>
              </a:lnSpc>
              <a:spcBef>
                <a:spcPts val="750"/>
              </a:spcBef>
              <a:buClrTx/>
              <a:defRPr/>
            </a:pPr>
            <a:r>
              <a:rPr lang="en-GB" sz="16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A new </a:t>
            </a:r>
            <a:r>
              <a:rPr lang="en-GB" sz="1600" b="1" dirty="0">
                <a:solidFill>
                  <a:srgbClr val="170C59"/>
                </a:solidFill>
                <a:latin typeface="Calibri" panose="020F0502020204030204" pitchFamily="34" charset="0"/>
                <a:ea typeface="Calibri" panose="020F0502020204030204" pitchFamily="34" charset="0"/>
                <a:cs typeface="Calibri" panose="020F0502020204030204" pitchFamily="34" charset="0"/>
              </a:rPr>
              <a:t>approach</a:t>
            </a:r>
            <a:r>
              <a:rPr lang="en-GB" sz="1600" b="1" kern="1200" dirty="0">
                <a:solidFill>
                  <a:srgbClr val="170C59"/>
                </a:solidFill>
                <a:latin typeface="Calibri" panose="020F0502020204030204" pitchFamily="34" charset="0"/>
                <a:ea typeface="Calibri" panose="020F0502020204030204" pitchFamily="34" charset="0"/>
                <a:cs typeface="Calibri" panose="020F0502020204030204" pitchFamily="34" charset="0"/>
              </a:rPr>
              <a:t> for monitoring schools where improvement is needed</a:t>
            </a:r>
            <a:endParaRPr lang="en-GB" sz="1600" b="1" kern="1200" dirty="0">
              <a:solidFill>
                <a:prstClr val="black"/>
              </a:solidFill>
              <a:latin typeface="Calibri" panose="020F0502020204030204" pitchFamily="34" charset="0"/>
              <a:ea typeface="Calibri" panose="020F0502020204030204" pitchFamily="34" charset="0"/>
              <a:cs typeface="Calibri" panose="020F0502020204030204" pitchFamily="34" charset="0"/>
            </a:endParaRPr>
          </a:p>
        </p:txBody>
      </p:sp>
      <p:sp>
        <p:nvSpPr>
          <p:cNvPr id="38" name="TextBox 37">
            <a:extLst>
              <a:ext uri="{FF2B5EF4-FFF2-40B4-BE49-F238E27FC236}">
                <a16:creationId xmlns:a16="http://schemas.microsoft.com/office/drawing/2014/main" id="{E71766FA-534E-5D85-6379-3CA625954FA8}"/>
              </a:ext>
            </a:extLst>
          </p:cNvPr>
          <p:cNvSpPr txBox="1"/>
          <p:nvPr/>
        </p:nvSpPr>
        <p:spPr>
          <a:xfrm>
            <a:off x="6205991" y="4506407"/>
            <a:ext cx="1632047" cy="984885"/>
          </a:xfrm>
          <a:prstGeom prst="rect">
            <a:avLst/>
          </a:prstGeom>
          <a:noFill/>
        </p:spPr>
        <p:txBody>
          <a:bodyPr wrap="square">
            <a:spAutoFit/>
          </a:bodyPr>
          <a:lstStyle/>
          <a:p>
            <a:pPr algn="ctr" fontAlgn="ctr">
              <a:lnSpc>
                <a:spcPct val="90000"/>
              </a:lnSpc>
              <a:spcBef>
                <a:spcPts val="750"/>
              </a:spcBef>
              <a:defRPr/>
            </a:pPr>
            <a:r>
              <a:rPr lang="en-GB" sz="1600" b="1" dirty="0">
                <a:solidFill>
                  <a:srgbClr val="170C59"/>
                </a:solidFill>
                <a:latin typeface="Calibri" panose="020F0502020204030204" pitchFamily="34" charset="0"/>
                <a:ea typeface="Calibri" panose="020F0502020204030204" pitchFamily="34" charset="0"/>
                <a:cs typeface="Calibri" panose="020F0502020204030204" pitchFamily="34" charset="0"/>
              </a:rPr>
              <a:t>An additional team inspector on day 1 of every inspection</a:t>
            </a:r>
          </a:p>
        </p:txBody>
      </p:sp>
      <p:sp>
        <p:nvSpPr>
          <p:cNvPr id="2" name="Text Placeholder 1">
            <a:extLst>
              <a:ext uri="{FF2B5EF4-FFF2-40B4-BE49-F238E27FC236}">
                <a16:creationId xmlns:a16="http://schemas.microsoft.com/office/drawing/2014/main" id="{A7B427DF-891F-4B7A-D960-2E671B808086}"/>
              </a:ext>
            </a:extLst>
          </p:cNvPr>
          <p:cNvSpPr txBox="1">
            <a:spLocks/>
          </p:cNvSpPr>
          <p:nvPr/>
        </p:nvSpPr>
        <p:spPr>
          <a:xfrm>
            <a:off x="0" y="275895"/>
            <a:ext cx="9144000" cy="685800"/>
          </a:xfrm>
          <a:prstGeom prst="rect">
            <a:avLst/>
          </a:prstGeom>
        </p:spPr>
        <p:txBody>
          <a:bodyPr vert="horz" lIns="68580" tIns="34290" rIns="68580" bIns="34290" rtlCol="0" anchor="ctr">
            <a:noAutofit/>
          </a:bodyPr>
          <a:lstStyle>
            <a:defPPr>
              <a:defRPr lang="en-GB"/>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b="1" dirty="0">
                <a:solidFill>
                  <a:schemeClr val="tx1"/>
                </a:solidFill>
                <a:latin typeface="Tahoma" panose="020B0604030504040204" pitchFamily="34" charset="0"/>
                <a:ea typeface="Tahoma" panose="020B0604030504040204" pitchFamily="34" charset="0"/>
                <a:cs typeface="Tahoma" panose="020B0604030504040204" pitchFamily="34" charset="0"/>
              </a:rPr>
              <a:t>Summary of changes</a:t>
            </a:r>
          </a:p>
        </p:txBody>
      </p:sp>
      <p:sp>
        <p:nvSpPr>
          <p:cNvPr id="3" name="TextBox 2">
            <a:extLst>
              <a:ext uri="{FF2B5EF4-FFF2-40B4-BE49-F238E27FC236}">
                <a16:creationId xmlns:a16="http://schemas.microsoft.com/office/drawing/2014/main" id="{3A90A3C1-6590-A8FC-3D00-35EE7F78762B}"/>
              </a:ext>
            </a:extLst>
          </p:cNvPr>
          <p:cNvSpPr txBox="1"/>
          <p:nvPr/>
        </p:nvSpPr>
        <p:spPr>
          <a:xfrm>
            <a:off x="3527945" y="4586813"/>
            <a:ext cx="2088109" cy="847155"/>
          </a:xfrm>
          <a:prstGeom prst="rect">
            <a:avLst/>
          </a:prstGeom>
          <a:noFill/>
        </p:spPr>
        <p:txBody>
          <a:bodyPr wrap="square">
            <a:spAutoFit/>
          </a:bodyPr>
          <a:lstStyle/>
          <a:p>
            <a:pPr algn="ctr" defTabSz="685800" fontAlgn="ctr">
              <a:lnSpc>
                <a:spcPct val="90000"/>
              </a:lnSpc>
              <a:spcBef>
                <a:spcPts val="750"/>
              </a:spcBef>
              <a:buClrTx/>
              <a:defRPr/>
            </a:pPr>
            <a:r>
              <a:rPr lang="en-GB" sz="1800" b="1" dirty="0">
                <a:solidFill>
                  <a:srgbClr val="170C59"/>
                </a:solidFill>
                <a:latin typeface="Calibri" panose="020F0502020204030204" pitchFamily="34" charset="0"/>
                <a:ea typeface="Calibri" panose="020F0502020204030204" pitchFamily="34" charset="0"/>
                <a:cs typeface="Calibri" panose="020F0502020204030204" pitchFamily="34" charset="0"/>
              </a:rPr>
              <a:t>All school inspections led by HMI</a:t>
            </a:r>
            <a:endParaRPr lang="en-GB" sz="1800" b="1" kern="1200" dirty="0">
              <a:solidFill>
                <a:srgbClr val="170C59"/>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42905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A38FC-376A-64BF-DDC2-3F9291CC9990}"/>
            </a:ext>
          </a:extLst>
        </p:cNvPr>
        <p:cNvGrpSpPr/>
        <p:nvPr/>
      </p:nvGrpSpPr>
      <p:grpSpPr>
        <a:xfrm>
          <a:off x="0" y="0"/>
          <a:ext cx="0" cy="0"/>
          <a:chOff x="0" y="0"/>
          <a:chExt cx="0" cy="0"/>
        </a:xfrm>
      </p:grpSpPr>
      <p:pic>
        <p:nvPicPr>
          <p:cNvPr id="24" name="Picture Placeholder 23" descr="A few young women looking at a newspaper&#10;&#10;AI-generated content may be incorrect.">
            <a:extLst>
              <a:ext uri="{FF2B5EF4-FFF2-40B4-BE49-F238E27FC236}">
                <a16:creationId xmlns:a16="http://schemas.microsoft.com/office/drawing/2014/main" id="{4A998DE3-5F56-39A6-1E99-A2844DBAFC39}"/>
              </a:ext>
            </a:extLst>
          </p:cNvPr>
          <p:cNvPicPr>
            <a:picLocks noGrp="1" noChangeAspect="1"/>
          </p:cNvPicPr>
          <p:nvPr>
            <p:ph type="pic" sz="quarter" idx="14"/>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98" r="98"/>
          <a:stretch>
            <a:fillRect/>
          </a:stretch>
        </p:blipFill>
        <p:spPr/>
      </p:pic>
      <p:pic>
        <p:nvPicPr>
          <p:cNvPr id="20" name="Picture Placeholder 19" descr="A person and a child reading a book&#10;&#10;AI-generated content may be incorrect.">
            <a:extLst>
              <a:ext uri="{FF2B5EF4-FFF2-40B4-BE49-F238E27FC236}">
                <a16:creationId xmlns:a16="http://schemas.microsoft.com/office/drawing/2014/main" id="{5E3276EA-02E3-2DD4-6D61-DC3EA0A2CD8C}"/>
              </a:ext>
            </a:extLst>
          </p:cNvPr>
          <p:cNvPicPr>
            <a:picLocks noGrp="1" noChangeAspect="1"/>
          </p:cNvPicPr>
          <p:nvPr>
            <p:ph type="pic" sz="quarter" idx="15"/>
          </p:nvPr>
        </p:nvPicPr>
        <p:blipFill>
          <a:blip r:embed="rId5" cstate="screen">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l="98" r="98"/>
          <a:stretch>
            <a:fillRect/>
          </a:stretch>
        </p:blipFill>
        <p:spPr/>
      </p:pic>
      <p:pic>
        <p:nvPicPr>
          <p:cNvPr id="14" name="Picture Placeholder 13" descr="A child smiling at the camera&#10;&#10;AI-generated content may be incorrect.">
            <a:extLst>
              <a:ext uri="{FF2B5EF4-FFF2-40B4-BE49-F238E27FC236}">
                <a16:creationId xmlns:a16="http://schemas.microsoft.com/office/drawing/2014/main" id="{35BE904F-A3E2-9F4F-CA18-47122D8C64C2}"/>
              </a:ext>
            </a:extLst>
          </p:cNvPr>
          <p:cNvPicPr>
            <a:picLocks noGrp="1" noChangeAspect="1"/>
          </p:cNvPicPr>
          <p:nvPr>
            <p:ph type="pic" sz="quarter" idx="20"/>
          </p:nvPr>
        </p:nvPicPr>
        <p:blipFill>
          <a:blip r:embed="rId7" cstate="screen">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a:ext>
            </a:extLst>
          </a:blip>
          <a:srcRect l="37" r="37"/>
          <a:stretch>
            <a:fillRect/>
          </a:stretch>
        </p:blipFill>
        <p:spPr/>
      </p:pic>
      <p:sp>
        <p:nvSpPr>
          <p:cNvPr id="8" name="TextBox 7">
            <a:extLst>
              <a:ext uri="{FF2B5EF4-FFF2-40B4-BE49-F238E27FC236}">
                <a16:creationId xmlns:a16="http://schemas.microsoft.com/office/drawing/2014/main" id="{BD1CCF2B-5E1B-260A-8197-D294B6C645BA}"/>
              </a:ext>
            </a:extLst>
          </p:cNvPr>
          <p:cNvSpPr txBox="1"/>
          <p:nvPr/>
        </p:nvSpPr>
        <p:spPr>
          <a:xfrm rot="10800000" flipV="1">
            <a:off x="7824786" y="896805"/>
            <a:ext cx="1319214" cy="923330"/>
          </a:xfrm>
          <a:prstGeom prst="rect">
            <a:avLst/>
          </a:prstGeom>
          <a:noFill/>
        </p:spPr>
        <p:txBody>
          <a:bodyPr wrap="square" rtlCol="0">
            <a:spAutoFit/>
          </a:bodyPr>
          <a:lstStyle/>
          <a:p>
            <a:pPr algn="ctr" defTabSz="685800">
              <a:buClrTx/>
              <a:defRPr/>
            </a:pPr>
            <a:fld id="{260E2A6B-A809-4840-BF14-8648BC0BDF87}" type="slidenum">
              <a:rPr lang="id-ID" sz="5400" b="1" kern="1200" spc="-113">
                <a:solidFill>
                  <a:prstClr val="white">
                    <a:lumMod val="85000"/>
                    <a:alpha val="25000"/>
                  </a:prstClr>
                </a:solidFill>
                <a:latin typeface="Calibri" panose="020F0502020204030204"/>
                <a:ea typeface="Roboto Condensed" panose="02000000000000000000" pitchFamily="2" charset="0"/>
                <a:cs typeface="Segoe UI" panose="020B0502040204020203" pitchFamily="34" charset="0"/>
              </a:rPr>
              <a:pPr algn="ctr" defTabSz="685800">
                <a:buClrTx/>
                <a:defRPr/>
              </a:pPr>
              <a:t>5</a:t>
            </a:fld>
            <a:endParaRPr lang="id-ID" sz="30975" b="1" kern="1200" spc="-113">
              <a:solidFill>
                <a:prstClr val="white">
                  <a:lumMod val="85000"/>
                  <a:alpha val="25000"/>
                </a:prstClr>
              </a:solidFill>
              <a:latin typeface="Calibri" panose="020F0502020204030204"/>
              <a:ea typeface="Roboto Condensed" panose="02000000000000000000" pitchFamily="2" charset="0"/>
              <a:cs typeface="Segoe UI" panose="020B0502040204020203" pitchFamily="34" charset="0"/>
            </a:endParaRPr>
          </a:p>
        </p:txBody>
      </p:sp>
      <p:sp>
        <p:nvSpPr>
          <p:cNvPr id="43" name="Text Placeholder 1">
            <a:extLst>
              <a:ext uri="{FF2B5EF4-FFF2-40B4-BE49-F238E27FC236}">
                <a16:creationId xmlns:a16="http://schemas.microsoft.com/office/drawing/2014/main" id="{5E759ED3-07FE-EE7C-ADA5-92FF02631812}"/>
              </a:ext>
            </a:extLst>
          </p:cNvPr>
          <p:cNvSpPr txBox="1">
            <a:spLocks/>
          </p:cNvSpPr>
          <p:nvPr/>
        </p:nvSpPr>
        <p:spPr>
          <a:xfrm>
            <a:off x="1026769" y="4118103"/>
            <a:ext cx="2107406" cy="291917"/>
          </a:xfrm>
          <a:prstGeom prst="rect">
            <a:avLst/>
          </a:prstGeom>
        </p:spPr>
        <p:txBody>
          <a:bodyPr vert="horz" lIns="68580" tIns="34290" rIns="68580" bIns="3429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600" b="1"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350" dirty="0">
                <a:highlight>
                  <a:srgbClr val="FFFF00"/>
                </a:highlight>
                <a:latin typeface="Tahoma"/>
                <a:ea typeface="Tahoma"/>
                <a:cs typeface="Tahoma"/>
              </a:rPr>
              <a:t>Focusing on barriers 	</a:t>
            </a:r>
          </a:p>
        </p:txBody>
      </p:sp>
      <p:sp>
        <p:nvSpPr>
          <p:cNvPr id="44" name="Text Placeholder 2">
            <a:extLst>
              <a:ext uri="{FF2B5EF4-FFF2-40B4-BE49-F238E27FC236}">
                <a16:creationId xmlns:a16="http://schemas.microsoft.com/office/drawing/2014/main" id="{CB6D2C5F-EB03-0C46-B73E-5A6D77488394}"/>
              </a:ext>
            </a:extLst>
          </p:cNvPr>
          <p:cNvSpPr txBox="1">
            <a:spLocks/>
          </p:cNvSpPr>
          <p:nvPr/>
        </p:nvSpPr>
        <p:spPr>
          <a:xfrm>
            <a:off x="3525751" y="4118102"/>
            <a:ext cx="2100128" cy="322025"/>
          </a:xfrm>
          <a:prstGeom prst="rect">
            <a:avLst/>
          </a:prstGeom>
        </p:spPr>
        <p:txBody>
          <a:bodyPr vert="horz" lIns="68580" tIns="34290" rIns="68580" bIns="3429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600" b="1"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350" dirty="0">
                <a:highlight>
                  <a:srgbClr val="FFFF00"/>
                </a:highlight>
                <a:latin typeface="Tahoma"/>
                <a:ea typeface="Tahoma"/>
                <a:cs typeface="Tahoma"/>
              </a:rPr>
              <a:t>Understanding context </a:t>
            </a:r>
          </a:p>
        </p:txBody>
      </p:sp>
      <p:sp>
        <p:nvSpPr>
          <p:cNvPr id="45" name="Text Placeholder 4">
            <a:extLst>
              <a:ext uri="{FF2B5EF4-FFF2-40B4-BE49-F238E27FC236}">
                <a16:creationId xmlns:a16="http://schemas.microsoft.com/office/drawing/2014/main" id="{4A29B087-E6E9-5686-3413-A0AEC9E85EA9}"/>
              </a:ext>
            </a:extLst>
          </p:cNvPr>
          <p:cNvSpPr txBox="1">
            <a:spLocks/>
          </p:cNvSpPr>
          <p:nvPr/>
        </p:nvSpPr>
        <p:spPr>
          <a:xfrm>
            <a:off x="6017455" y="4118102"/>
            <a:ext cx="2100128" cy="322025"/>
          </a:xfrm>
          <a:prstGeom prst="rect">
            <a:avLst/>
          </a:prstGeom>
        </p:spPr>
        <p:txBody>
          <a:bodyPr vert="horz" lIns="68580" tIns="34290" rIns="68580" bIns="3429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600" b="1"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350" dirty="0">
                <a:highlight>
                  <a:srgbClr val="FFFF00"/>
                </a:highlight>
                <a:latin typeface="Tahoma"/>
                <a:ea typeface="Tahoma"/>
                <a:cs typeface="Tahoma"/>
              </a:rPr>
              <a:t>Woven through the framework</a:t>
            </a:r>
          </a:p>
        </p:txBody>
      </p:sp>
      <p:sp>
        <p:nvSpPr>
          <p:cNvPr id="46" name="Text Placeholder 6">
            <a:extLst>
              <a:ext uri="{FF2B5EF4-FFF2-40B4-BE49-F238E27FC236}">
                <a16:creationId xmlns:a16="http://schemas.microsoft.com/office/drawing/2014/main" id="{04FEFB19-82D5-16E0-8E9A-360B727990D3}"/>
              </a:ext>
            </a:extLst>
          </p:cNvPr>
          <p:cNvSpPr txBox="1">
            <a:spLocks/>
          </p:cNvSpPr>
          <p:nvPr/>
        </p:nvSpPr>
        <p:spPr>
          <a:xfrm>
            <a:off x="164592" y="961921"/>
            <a:ext cx="8906256" cy="685800"/>
          </a:xfrm>
          <a:prstGeom prst="rect">
            <a:avLst/>
          </a:prstGeom>
        </p:spPr>
        <p:txBody>
          <a:bodyPr vert="horz" lIns="68580" tIns="34290" rIns="68580" bIns="3429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en-US" sz="32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4000" b="1"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170C59"/>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170C59"/>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170C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dirty="0" err="1">
                <a:solidFill>
                  <a:schemeClr val="tx1"/>
                </a:solidFill>
                <a:latin typeface="Tahoma"/>
                <a:ea typeface="Tahoma"/>
                <a:cs typeface="Tahoma"/>
              </a:rPr>
              <a:t>Ofsteds</a:t>
            </a:r>
            <a:r>
              <a:rPr lang="en-GB" sz="2800" dirty="0">
                <a:solidFill>
                  <a:schemeClr val="tx1"/>
                </a:solidFill>
                <a:latin typeface="Tahoma"/>
                <a:ea typeface="Tahoma"/>
                <a:cs typeface="Tahoma"/>
              </a:rPr>
              <a:t> Approach </a:t>
            </a:r>
            <a:br>
              <a:rPr lang="en-GB" sz="2800" dirty="0">
                <a:solidFill>
                  <a:schemeClr val="tx1"/>
                </a:solidFill>
                <a:latin typeface="Tahoma"/>
                <a:ea typeface="Tahoma"/>
                <a:cs typeface="Tahoma"/>
              </a:rPr>
            </a:br>
            <a:endParaRPr lang="en-GB" sz="2800" dirty="0">
              <a:solidFill>
                <a:schemeClr val="tx1"/>
              </a:solidFill>
              <a:latin typeface="Tahoma"/>
              <a:ea typeface="Tahoma"/>
              <a:cs typeface="Tahoma"/>
            </a:endParaRPr>
          </a:p>
          <a:p>
            <a:r>
              <a:rPr lang="en-GB" sz="2800" b="0" dirty="0">
                <a:solidFill>
                  <a:schemeClr val="bg1">
                    <a:lumMod val="50000"/>
                  </a:schemeClr>
                </a:solidFill>
                <a:latin typeface="Tahoma"/>
                <a:ea typeface="Tahoma"/>
                <a:cs typeface="Tahoma"/>
              </a:rPr>
              <a:t>Breaking down barriers to learning and/or well-being</a:t>
            </a:r>
          </a:p>
          <a:p>
            <a:endParaRPr lang="en-GB" sz="2400" dirty="0"/>
          </a:p>
          <a:p>
            <a:endParaRPr lang="en-GB" sz="2400" dirty="0"/>
          </a:p>
        </p:txBody>
      </p:sp>
      <p:sp>
        <p:nvSpPr>
          <p:cNvPr id="47" name="Text Placeholder 9">
            <a:extLst>
              <a:ext uri="{FF2B5EF4-FFF2-40B4-BE49-F238E27FC236}">
                <a16:creationId xmlns:a16="http://schemas.microsoft.com/office/drawing/2014/main" id="{D9C798F4-E7EA-13AA-A500-2CE7BAD4638F}"/>
              </a:ext>
            </a:extLst>
          </p:cNvPr>
          <p:cNvSpPr txBox="1">
            <a:spLocks/>
          </p:cNvSpPr>
          <p:nvPr/>
        </p:nvSpPr>
        <p:spPr>
          <a:xfrm>
            <a:off x="1019175" y="4577819"/>
            <a:ext cx="2099811" cy="1318260"/>
          </a:xfrm>
          <a:prstGeom prst="rect">
            <a:avLst/>
          </a:prstGeom>
        </p:spPr>
        <p:txBody>
          <a:bodyPr vert="horz" lIns="68580" tIns="34290" rIns="68580" bIns="34290" rtlCol="0" anchor="t">
            <a:normAutofit/>
          </a:bodyPr>
          <a:lstStyle>
            <a:lvl1pPr marL="0" indent="0" algn="l" defTabSz="914400" rtl="0" eaLnBrk="1" latinLnBrk="0" hangingPunct="1">
              <a:lnSpc>
                <a:spcPct val="100000"/>
              </a:lnSpc>
              <a:spcBef>
                <a:spcPts val="1000"/>
              </a:spcBef>
              <a:buFont typeface="Arial" panose="020B0604020202020204" pitchFamily="34" charset="0"/>
              <a:buNone/>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0" indent="-228600" algn="l" defTabSz="914400" rtl="0" eaLnBrk="1" latinLnBrk="0" hangingPunct="1">
              <a:lnSpc>
                <a:spcPct val="100000"/>
              </a:lnSpc>
              <a:spcBef>
                <a:spcPts val="500"/>
              </a:spcBef>
              <a:buFont typeface="Arial" panose="020B0604020202020204" pitchFamily="34" charset="0"/>
              <a:buChar char="•"/>
              <a:defRPr lang="en-GB" sz="1600"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200" dirty="0">
                <a:latin typeface="Tahoma"/>
                <a:ea typeface="Tahoma"/>
                <a:cs typeface="Tahoma"/>
              </a:rPr>
              <a:t>to learning and well-being especially for those who are disadvantaged, have SEND, or are known to children’s social care.</a:t>
            </a:r>
          </a:p>
        </p:txBody>
      </p:sp>
      <p:sp>
        <p:nvSpPr>
          <p:cNvPr id="48" name="Text Placeholder 10">
            <a:extLst>
              <a:ext uri="{FF2B5EF4-FFF2-40B4-BE49-F238E27FC236}">
                <a16:creationId xmlns:a16="http://schemas.microsoft.com/office/drawing/2014/main" id="{BD52C4F9-ED4C-F211-5266-67D029EB5DB8}"/>
              </a:ext>
            </a:extLst>
          </p:cNvPr>
          <p:cNvSpPr txBox="1">
            <a:spLocks/>
          </p:cNvSpPr>
          <p:nvPr/>
        </p:nvSpPr>
        <p:spPr>
          <a:xfrm>
            <a:off x="3518157" y="4577819"/>
            <a:ext cx="2100128" cy="1190355"/>
          </a:xfrm>
          <a:prstGeom prst="rect">
            <a:avLst/>
          </a:prstGeom>
        </p:spPr>
        <p:txBody>
          <a:bodyPr vert="horz" lIns="68580" tIns="34290" rIns="68580" bIns="34290" rtlCol="0" anchor="t">
            <a:normAutofit fontScale="92500"/>
          </a:bodyPr>
          <a:lstStyle>
            <a:lvl1pPr marL="0" indent="0" algn="l" defTabSz="914400" rtl="0" eaLnBrk="1" latinLnBrk="0" hangingPunct="1">
              <a:lnSpc>
                <a:spcPct val="100000"/>
              </a:lnSpc>
              <a:spcBef>
                <a:spcPts val="1000"/>
              </a:spcBef>
              <a:buFont typeface="Arial" panose="020B0604020202020204" pitchFamily="34" charset="0"/>
              <a:buNone/>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0" indent="-228600" algn="l" defTabSz="914400" rtl="0" eaLnBrk="1" latinLnBrk="0" hangingPunct="1">
              <a:lnSpc>
                <a:spcPct val="100000"/>
              </a:lnSpc>
              <a:spcBef>
                <a:spcPts val="500"/>
              </a:spcBef>
              <a:buFont typeface="Arial" panose="020B0604020202020204" pitchFamily="34" charset="0"/>
              <a:buChar char="•"/>
              <a:defRPr lang="en-GB" sz="1600"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spcBef>
                <a:spcPts val="450"/>
              </a:spcBef>
            </a:pPr>
            <a:r>
              <a:rPr lang="en-GB" sz="1200" dirty="0">
                <a:latin typeface="Tahoma"/>
                <a:ea typeface="Tahoma"/>
                <a:cs typeface="Tahoma"/>
              </a:rPr>
              <a:t>by using contextual information and discussions with leaders to understand their particular community and the opportunities and challenges this brings to their work. </a:t>
            </a:r>
          </a:p>
        </p:txBody>
      </p:sp>
      <p:sp>
        <p:nvSpPr>
          <p:cNvPr id="49" name="Text Placeholder 11">
            <a:extLst>
              <a:ext uri="{FF2B5EF4-FFF2-40B4-BE49-F238E27FC236}">
                <a16:creationId xmlns:a16="http://schemas.microsoft.com/office/drawing/2014/main" id="{D5582CB7-E9DD-1020-BBF9-E63149F67A9F}"/>
              </a:ext>
            </a:extLst>
          </p:cNvPr>
          <p:cNvSpPr txBox="1">
            <a:spLocks/>
          </p:cNvSpPr>
          <p:nvPr/>
        </p:nvSpPr>
        <p:spPr>
          <a:xfrm>
            <a:off x="6017455" y="4577819"/>
            <a:ext cx="2100128" cy="1144057"/>
          </a:xfrm>
          <a:prstGeom prst="rect">
            <a:avLst/>
          </a:prstGeom>
        </p:spPr>
        <p:txBody>
          <a:bodyPr vert="horz" lIns="68580" tIns="34290" rIns="68580" bIns="34290" rtlCol="0">
            <a:normAutofit/>
          </a:bodyPr>
          <a:lstStyle>
            <a:lvl1pPr marL="0" indent="0" algn="l" defTabSz="914400" rtl="0" eaLnBrk="1" latinLnBrk="0" hangingPunct="1">
              <a:lnSpc>
                <a:spcPct val="100000"/>
              </a:lnSpc>
              <a:spcBef>
                <a:spcPts val="1000"/>
              </a:spcBef>
              <a:buFont typeface="Arial" panose="020B0604020202020204" pitchFamily="34" charset="0"/>
              <a:buNone/>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0" indent="-228600" algn="l" defTabSz="914400" rtl="0" eaLnBrk="1" latinLnBrk="0" hangingPunct="1">
              <a:lnSpc>
                <a:spcPct val="100000"/>
              </a:lnSpc>
              <a:spcBef>
                <a:spcPts val="500"/>
              </a:spcBef>
              <a:buFont typeface="Arial" panose="020B0604020202020204" pitchFamily="34" charset="0"/>
              <a:buChar char="•"/>
              <a:defRPr lang="en-US" sz="1600" kern="1200" dirty="0" smtClean="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0" indent="-228600" algn="l" defTabSz="914400" rtl="0" eaLnBrk="1" latinLnBrk="0" hangingPunct="1">
              <a:lnSpc>
                <a:spcPct val="100000"/>
              </a:lnSpc>
              <a:spcBef>
                <a:spcPts val="500"/>
              </a:spcBef>
              <a:buFont typeface="Arial" panose="020B0604020202020204" pitchFamily="34" charset="0"/>
              <a:buChar char="•"/>
              <a:defRPr lang="en-GB" sz="1600" kern="1200" dirty="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200"/>
              <a:t>Inclusion is woven through evaluation areas, as well as having a standalone inclusion area.</a:t>
            </a:r>
          </a:p>
        </p:txBody>
      </p:sp>
    </p:spTree>
    <p:extLst>
      <p:ext uri="{BB962C8B-B14F-4D97-AF65-F5344CB8AC3E}">
        <p14:creationId xmlns:p14="http://schemas.microsoft.com/office/powerpoint/2010/main" val="2113151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DA947EA-F8BA-71DA-8A66-533A4D314DA2}"/>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l="12" r="12"/>
          <a:stretch>
            <a:fillRect/>
          </a:stretch>
        </p:blipFill>
        <p:spPr>
          <a:prstGeom prst="rect">
            <a:avLst/>
          </a:prstGeom>
        </p:spPr>
      </p:pic>
      <p:sp>
        <p:nvSpPr>
          <p:cNvPr id="2" name="Text Placeholder 1">
            <a:extLst>
              <a:ext uri="{FF2B5EF4-FFF2-40B4-BE49-F238E27FC236}">
                <a16:creationId xmlns:a16="http://schemas.microsoft.com/office/drawing/2014/main" id="{A32153A5-67A8-8228-0B4C-45764B7DC735}"/>
              </a:ext>
            </a:extLst>
          </p:cNvPr>
          <p:cNvSpPr>
            <a:spLocks noGrp="1"/>
          </p:cNvSpPr>
          <p:nvPr>
            <p:ph type="body" sz="quarter" idx="11"/>
          </p:nvPr>
        </p:nvSpPr>
        <p:spPr>
          <a:xfrm>
            <a:off x="3931182" y="204048"/>
            <a:ext cx="4626880" cy="685800"/>
          </a:xfrm>
        </p:spPr>
        <p:txBody>
          <a:bodyPr spcFirstLastPara="1" vert="horz" wrap="square" lIns="68580" tIns="34290" rIns="68580" bIns="34290" rtlCol="0" anchor="t" anchorCtr="0">
            <a:normAutofit/>
          </a:bodyPr>
          <a:lstStyle/>
          <a:p>
            <a:pPr>
              <a:lnSpc>
                <a:spcPct val="110000"/>
              </a:lnSpc>
              <a:spcBef>
                <a:spcPts val="450"/>
              </a:spcBef>
            </a:pP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The focus on inclusion</a:t>
            </a:r>
          </a:p>
        </p:txBody>
      </p:sp>
      <p:sp>
        <p:nvSpPr>
          <p:cNvPr id="3" name="Text Placeholder 2">
            <a:extLst>
              <a:ext uri="{FF2B5EF4-FFF2-40B4-BE49-F238E27FC236}">
                <a16:creationId xmlns:a16="http://schemas.microsoft.com/office/drawing/2014/main" id="{8C7A7BB5-DE0D-F264-CDF8-6454B0C558D8}"/>
              </a:ext>
            </a:extLst>
          </p:cNvPr>
          <p:cNvSpPr>
            <a:spLocks noGrp="1"/>
          </p:cNvSpPr>
          <p:nvPr>
            <p:ph type="body" sz="quarter" idx="12"/>
          </p:nvPr>
        </p:nvSpPr>
        <p:spPr>
          <a:xfrm>
            <a:off x="3931182" y="1036152"/>
            <a:ext cx="4821792" cy="3605514"/>
          </a:xfrm>
        </p:spPr>
        <p:txBody>
          <a:bodyPr spcFirstLastPara="1" vert="horz" wrap="square" lIns="68580" tIns="34290" rIns="68580" bIns="34290" rtlCol="0" anchor="t" anchorCtr="0">
            <a:noAutofit/>
          </a:bodyPr>
          <a:lstStyle/>
          <a:p>
            <a:pPr>
              <a:lnSpc>
                <a:spcPct val="110000"/>
              </a:lnSpc>
              <a:spcBef>
                <a:spcPts val="450"/>
              </a:spcBef>
              <a:buFont typeface="Arial" panose="020B0604020202020204" pitchFamily="34" charset="0"/>
              <a:buChar char="•"/>
            </a:pP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Speaking with leaders about how pupils’ needs are identified and met.</a:t>
            </a:r>
          </a:p>
          <a:p>
            <a:pPr>
              <a:lnSpc>
                <a:spcPct val="110000"/>
              </a:lnSpc>
              <a:spcBef>
                <a:spcPts val="450"/>
              </a:spcBef>
              <a:buFont typeface="Arial" panose="020B0604020202020204" pitchFamily="34" charset="0"/>
              <a:buChar char="•"/>
            </a:pP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Using discussions and IDSR information to understand the school’s context.</a:t>
            </a:r>
          </a:p>
          <a:p>
            <a:pPr>
              <a:lnSpc>
                <a:spcPct val="110000"/>
              </a:lnSpc>
              <a:spcBef>
                <a:spcPts val="450"/>
              </a:spcBef>
              <a:buFont typeface="Arial" panose="020B0604020202020204" pitchFamily="34" charset="0"/>
              <a:buChar char="•"/>
            </a:pP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Case sampling to evaluate how support works in practice.</a:t>
            </a:r>
          </a:p>
          <a:p>
            <a:pPr>
              <a:lnSpc>
                <a:spcPct val="110000"/>
              </a:lnSpc>
              <a:spcBef>
                <a:spcPts val="450"/>
              </a:spcBef>
              <a:buFont typeface="Arial" panose="020B0604020202020204" pitchFamily="34" charset="0"/>
              <a:buChar char="•"/>
            </a:pP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Learning walks to evaluate inclusion in action.</a:t>
            </a:r>
          </a:p>
          <a:p>
            <a:endParaRPr lang="en-GB" sz="2175" dirty="0"/>
          </a:p>
        </p:txBody>
      </p:sp>
    </p:spTree>
    <p:extLst>
      <p:ext uri="{BB962C8B-B14F-4D97-AF65-F5344CB8AC3E}">
        <p14:creationId xmlns:p14="http://schemas.microsoft.com/office/powerpoint/2010/main" val="3455265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3720F-546D-5010-01F3-68E95ED78AE5}"/>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E923061-B6CD-B179-2B16-71753624E68C}"/>
              </a:ext>
            </a:extLst>
          </p:cNvPr>
          <p:cNvSpPr>
            <a:spLocks noGrp="1"/>
          </p:cNvSpPr>
          <p:nvPr>
            <p:ph type="body" sz="quarter" idx="11"/>
          </p:nvPr>
        </p:nvSpPr>
        <p:spPr>
          <a:xfrm>
            <a:off x="2851858" y="84646"/>
            <a:ext cx="4675771" cy="1109133"/>
          </a:xfrm>
        </p:spPr>
        <p:txBody>
          <a:bodyPr spcFirstLastPara="1" vert="horz" wrap="square" lIns="68580" tIns="34290" rIns="68580" bIns="34290" rtlCol="0" anchor="t" anchorCtr="0">
            <a:normAutofit/>
          </a:bodyPr>
          <a:lstStyle/>
          <a:p>
            <a:pPr>
              <a:lnSpc>
                <a:spcPct val="110000"/>
              </a:lnSpc>
              <a:spcBef>
                <a:spcPts val="450"/>
              </a:spcBef>
            </a:pPr>
            <a:r>
              <a:rPr lang="en-GB" sz="2800">
                <a:solidFill>
                  <a:schemeClr val="tx1"/>
                </a:solidFill>
                <a:latin typeface="Calibri" panose="020F0502020204030204" pitchFamily="34" charset="0"/>
                <a:ea typeface="Calibri" panose="020F0502020204030204" pitchFamily="34" charset="0"/>
                <a:cs typeface="Calibri" panose="020F0502020204030204" pitchFamily="34" charset="0"/>
              </a:rPr>
              <a:t>Ofsted </a:t>
            </a: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will evaluate </a:t>
            </a:r>
          </a:p>
        </p:txBody>
      </p:sp>
      <p:sp>
        <p:nvSpPr>
          <p:cNvPr id="3" name="Text Placeholder 2">
            <a:extLst>
              <a:ext uri="{FF2B5EF4-FFF2-40B4-BE49-F238E27FC236}">
                <a16:creationId xmlns:a16="http://schemas.microsoft.com/office/drawing/2014/main" id="{B2B370F2-EF75-E8FF-0849-FDA25FF1FE17}"/>
              </a:ext>
            </a:extLst>
          </p:cNvPr>
          <p:cNvSpPr>
            <a:spLocks noGrp="1"/>
          </p:cNvSpPr>
          <p:nvPr>
            <p:ph type="body" sz="quarter" idx="12"/>
          </p:nvPr>
        </p:nvSpPr>
        <p:spPr>
          <a:xfrm>
            <a:off x="3360742" y="808709"/>
            <a:ext cx="4484810" cy="2620291"/>
          </a:xfrm>
        </p:spPr>
        <p:txBody>
          <a:bodyPr spcFirstLastPara="1" vert="horz" wrap="square" lIns="68580" tIns="34290" rIns="68580" bIns="34290" rtlCol="0" anchor="t" anchorCtr="0">
            <a:noAutofit/>
          </a:bodyPr>
          <a:lstStyle/>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Safeguarding (Met or Not Met)</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Inclusion</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Curriculum and teaching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Achievement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Attendance and behaviour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Personal development and well-being</a:t>
            </a:r>
          </a:p>
          <a:p>
            <a:pPr>
              <a:buFont typeface="Arial" panose="020B0604020202020204" pitchFamily="34" charset="0"/>
              <a:buChar char="•"/>
            </a:pPr>
            <a:r>
              <a:rPr lang="en-GB" sz="20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Early years (if applicable) </a:t>
            </a:r>
          </a:p>
          <a:p>
            <a:pPr>
              <a:buFont typeface="Arial" panose="020B0604020202020204" pitchFamily="34" charset="0"/>
              <a:buChar char="•"/>
            </a:pPr>
            <a:r>
              <a:rPr lang="en-GB" sz="20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Post-16 (if applicable)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Leadership and governance </a:t>
            </a:r>
          </a:p>
        </p:txBody>
      </p:sp>
      <p:pic>
        <p:nvPicPr>
          <p:cNvPr id="6" name="Picture Placeholder 5" descr="A person talking to another person&#10;&#10;Description automatically generated">
            <a:extLst>
              <a:ext uri="{FF2B5EF4-FFF2-40B4-BE49-F238E27FC236}">
                <a16:creationId xmlns:a16="http://schemas.microsoft.com/office/drawing/2014/main" id="{A6FBC329-8DB1-DACE-D03B-1868F140B5FE}"/>
              </a:ext>
            </a:extLst>
          </p:cNvPr>
          <p:cNvPicPr>
            <a:picLocks noGrp="1" noChangeAspect="1"/>
          </p:cNvPicPr>
          <p:nvPr>
            <p:ph type="pic" sz="quarter" idx="10"/>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t="62" b="62"/>
          <a:stretch/>
        </p:blipFill>
        <p:spPr/>
      </p:pic>
      <p:sp>
        <p:nvSpPr>
          <p:cNvPr id="4" name="TextBox 3">
            <a:extLst>
              <a:ext uri="{FF2B5EF4-FFF2-40B4-BE49-F238E27FC236}">
                <a16:creationId xmlns:a16="http://schemas.microsoft.com/office/drawing/2014/main" id="{AEB1F8CE-451E-614B-B7DE-08A547E32900}"/>
              </a:ext>
            </a:extLst>
          </p:cNvPr>
          <p:cNvSpPr txBox="1"/>
          <p:nvPr/>
        </p:nvSpPr>
        <p:spPr>
          <a:xfrm>
            <a:off x="3360742" y="4672584"/>
            <a:ext cx="5399210" cy="2031325"/>
          </a:xfrm>
          <a:prstGeom prst="rect">
            <a:avLst/>
          </a:prstGeom>
          <a:solidFill>
            <a:srgbClr val="FCE8B6">
              <a:alpha val="96863"/>
            </a:srgbClr>
          </a:solidFill>
        </p:spPr>
        <p:txBody>
          <a:bodyPr wrap="square" rtlCol="0">
            <a:spAutoFit/>
          </a:bodyPr>
          <a:lstStyle/>
          <a:p>
            <a:r>
              <a:rPr lang="en-GB" sz="1800" b="1" dirty="0">
                <a:latin typeface="Calibri" panose="020F0502020204030204" pitchFamily="34" charset="0"/>
                <a:ea typeface="Calibri" panose="020F0502020204030204" pitchFamily="34" charset="0"/>
                <a:cs typeface="Calibri" panose="020F0502020204030204" pitchFamily="34" charset="0"/>
              </a:rPr>
              <a:t>A new five-point grading scale</a:t>
            </a:r>
          </a:p>
          <a:p>
            <a:endParaRPr lang="en-GB" sz="18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Exceptional.</a:t>
            </a:r>
          </a:p>
          <a:p>
            <a:pPr marL="285750" indent="-285750">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Strong standard.</a:t>
            </a:r>
          </a:p>
          <a:p>
            <a:pPr marL="285750" indent="-285750">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Expected standard – </a:t>
            </a:r>
            <a:r>
              <a:rPr lang="en-GB" sz="1800" b="1" dirty="0">
                <a:solidFill>
                  <a:srgbClr val="FF0000"/>
                </a:solidFill>
                <a:latin typeface="Calibri" panose="020F0502020204030204" pitchFamily="34" charset="0"/>
                <a:ea typeface="Calibri" panose="020F0502020204030204" pitchFamily="34" charset="0"/>
                <a:cs typeface="Calibri" panose="020F0502020204030204" pitchFamily="34" charset="0"/>
              </a:rPr>
              <a:t>OLD GOOD</a:t>
            </a:r>
          </a:p>
          <a:p>
            <a:pPr marL="285750" indent="-285750">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Attention needed.</a:t>
            </a:r>
          </a:p>
          <a:p>
            <a:pPr marL="285750" indent="-285750">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Urgent improvement.</a:t>
            </a:r>
          </a:p>
        </p:txBody>
      </p:sp>
    </p:spTree>
    <p:extLst>
      <p:ext uri="{BB962C8B-B14F-4D97-AF65-F5344CB8AC3E}">
        <p14:creationId xmlns:p14="http://schemas.microsoft.com/office/powerpoint/2010/main" val="991693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2153A5-67A8-8228-0B4C-45764B7DC735}"/>
              </a:ext>
            </a:extLst>
          </p:cNvPr>
          <p:cNvSpPr>
            <a:spLocks noGrp="1"/>
          </p:cNvSpPr>
          <p:nvPr>
            <p:ph type="body" sz="quarter" idx="11"/>
          </p:nvPr>
        </p:nvSpPr>
        <p:spPr>
          <a:xfrm>
            <a:off x="1453896" y="542213"/>
            <a:ext cx="6978988" cy="685800"/>
          </a:xfrm>
        </p:spPr>
        <p:txBody>
          <a:bodyPr spcFirstLastPara="1" vert="horz" wrap="square" lIns="68580" tIns="34290" rIns="68580" bIns="34290" rtlCol="0" anchor="t" anchorCtr="0">
            <a:noAutofit/>
          </a:bodyPr>
          <a:lstStyle/>
          <a:p>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 They Have introduced toolkits </a:t>
            </a:r>
          </a:p>
        </p:txBody>
      </p:sp>
      <p:sp>
        <p:nvSpPr>
          <p:cNvPr id="3" name="Text Placeholder 2">
            <a:extLst>
              <a:ext uri="{FF2B5EF4-FFF2-40B4-BE49-F238E27FC236}">
                <a16:creationId xmlns:a16="http://schemas.microsoft.com/office/drawing/2014/main" id="{8C7A7BB5-DE0D-F264-CDF8-6454B0C558D8}"/>
              </a:ext>
            </a:extLst>
          </p:cNvPr>
          <p:cNvSpPr>
            <a:spLocks noGrp="1"/>
          </p:cNvSpPr>
          <p:nvPr>
            <p:ph type="body" sz="quarter" idx="12"/>
          </p:nvPr>
        </p:nvSpPr>
        <p:spPr>
          <a:xfrm>
            <a:off x="3948074" y="1584148"/>
            <a:ext cx="4484810" cy="5076533"/>
          </a:xfrm>
        </p:spPr>
        <p:txBody>
          <a:bodyPr spcFirstLastPara="1" vert="horz" wrap="square" lIns="68580" tIns="34290" rIns="68580" bIns="34290" rtlCol="0" anchor="t" anchorCtr="0">
            <a:normAutofit fontScale="70000" lnSpcReduction="20000"/>
          </a:bodyPr>
          <a:lstStyle/>
          <a:p>
            <a:pPr>
              <a:lnSpc>
                <a:spcPct val="120000"/>
              </a:lnSpc>
              <a:spcBef>
                <a:spcPts val="450"/>
              </a:spcBef>
              <a:buFont typeface="Arial" panose="020B0604020202020204" pitchFamily="34" charset="0"/>
              <a:buChar char="•"/>
            </a:pP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Toolkits show providers and inspectors the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evaluation areas that we will focus </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on and how we’ll evaluate and grade providers.</a:t>
            </a:r>
          </a:p>
          <a:p>
            <a:pPr>
              <a:lnSpc>
                <a:spcPct val="120000"/>
              </a:lnSpc>
              <a:spcBef>
                <a:spcPts val="450"/>
              </a:spcBef>
              <a:buFont typeface="Arial" panose="020B0604020202020204" pitchFamily="34" charset="0"/>
              <a:buChar char="•"/>
            </a:pP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Toolkits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include standards that replace grade descriptors</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 currently in our inspection handbook.</a:t>
            </a:r>
          </a:p>
          <a:p>
            <a:pPr>
              <a:lnSpc>
                <a:spcPct val="120000"/>
              </a:lnSpc>
              <a:spcBef>
                <a:spcPts val="450"/>
              </a:spcBef>
              <a:buFont typeface="Arial" panose="020B0604020202020204" pitchFamily="34" charset="0"/>
              <a:buChar char="•"/>
            </a:pP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The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general structure of the toolkit is the same </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whatever sector you are working in, but we have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carefully reflected on</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 how our evaluation areas should apply for different remits. </a:t>
            </a:r>
          </a:p>
          <a:p>
            <a:endParaRPr lang="en-GB" sz="2175" dirty="0"/>
          </a:p>
        </p:txBody>
      </p:sp>
      <p:grpSp>
        <p:nvGrpSpPr>
          <p:cNvPr id="5" name="Group 4">
            <a:extLst>
              <a:ext uri="{FF2B5EF4-FFF2-40B4-BE49-F238E27FC236}">
                <a16:creationId xmlns:a16="http://schemas.microsoft.com/office/drawing/2014/main" id="{DCF260EC-419E-027D-66F8-FE17321343CE}"/>
              </a:ext>
            </a:extLst>
          </p:cNvPr>
          <p:cNvGrpSpPr/>
          <p:nvPr/>
        </p:nvGrpSpPr>
        <p:grpSpPr>
          <a:xfrm>
            <a:off x="506039" y="2245885"/>
            <a:ext cx="3049571" cy="2483801"/>
            <a:chOff x="1939641" y="1110333"/>
            <a:chExt cx="4839111" cy="3941337"/>
          </a:xfrm>
        </p:grpSpPr>
        <p:pic>
          <p:nvPicPr>
            <p:cNvPr id="6" name="Picture 5">
              <a:extLst>
                <a:ext uri="{FF2B5EF4-FFF2-40B4-BE49-F238E27FC236}">
                  <a16:creationId xmlns:a16="http://schemas.microsoft.com/office/drawing/2014/main" id="{D0239B5F-AB84-76CE-0596-A9476FA1C3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226020">
              <a:off x="3695241" y="1110333"/>
              <a:ext cx="2535680" cy="357880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7" name="Picture 6">
              <a:extLst>
                <a:ext uri="{FF2B5EF4-FFF2-40B4-BE49-F238E27FC236}">
                  <a16:creationId xmlns:a16="http://schemas.microsoft.com/office/drawing/2014/main" id="{1218391C-0CD5-8384-D79C-55BDA5266E1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39788" y="1472865"/>
              <a:ext cx="2540510" cy="357880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8" name="Picture 7">
              <a:extLst>
                <a:ext uri="{FF2B5EF4-FFF2-40B4-BE49-F238E27FC236}">
                  <a16:creationId xmlns:a16="http://schemas.microsoft.com/office/drawing/2014/main" id="{DD368D29-A9BD-837E-91D4-4CAF0E128A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23463">
              <a:off x="3142902" y="2520112"/>
              <a:ext cx="3635850" cy="241972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9" name="Picture 8">
              <a:extLst>
                <a:ext uri="{FF2B5EF4-FFF2-40B4-BE49-F238E27FC236}">
                  <a16:creationId xmlns:a16="http://schemas.microsoft.com/office/drawing/2014/main" id="{8ACCCEEA-6C92-7724-93AD-6480DE25683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39641" y="1493876"/>
              <a:ext cx="2524708" cy="355779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spTree>
    <p:extLst>
      <p:ext uri="{BB962C8B-B14F-4D97-AF65-F5344CB8AC3E}">
        <p14:creationId xmlns:p14="http://schemas.microsoft.com/office/powerpoint/2010/main" val="2284581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4" name="Picture Placeholder 333">
            <a:extLst>
              <a:ext uri="{FF2B5EF4-FFF2-40B4-BE49-F238E27FC236}">
                <a16:creationId xmlns:a16="http://schemas.microsoft.com/office/drawing/2014/main" id="{E1BC2C74-431E-4ADF-BACA-E33322DDB4A2}"/>
              </a:ext>
            </a:extLst>
          </p:cNvPr>
          <p:cNvPicPr>
            <a:picLocks noGrp="1" noChangeAspect="1"/>
          </p:cNvPicPr>
          <p:nvPr>
            <p:ph type="pic" sz="quarter" idx="10"/>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t="67" b="67"/>
          <a:stretch/>
        </p:blipFill>
        <p:spPr>
          <a:prstGeom prst="rect">
            <a:avLst/>
          </a:prstGeom>
        </p:spPr>
      </p:pic>
      <p:sp>
        <p:nvSpPr>
          <p:cNvPr id="4" name="Rectangle 3">
            <a:extLst>
              <a:ext uri="{FF2B5EF4-FFF2-40B4-BE49-F238E27FC236}">
                <a16:creationId xmlns:a16="http://schemas.microsoft.com/office/drawing/2014/main" id="{E72F5C17-90FC-6474-9C48-08AAB47C089C}"/>
              </a:ext>
            </a:extLst>
          </p:cNvPr>
          <p:cNvSpPr/>
          <p:nvPr/>
        </p:nvSpPr>
        <p:spPr>
          <a:xfrm>
            <a:off x="6241753" y="857251"/>
            <a:ext cx="2890838" cy="5143499"/>
          </a:xfrm>
          <a:prstGeom prst="rect">
            <a:avLst/>
          </a:prstGeom>
          <a:solidFill>
            <a:schemeClr val="tx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59" name="Rectangle 158">
            <a:extLst>
              <a:ext uri="{FF2B5EF4-FFF2-40B4-BE49-F238E27FC236}">
                <a16:creationId xmlns:a16="http://schemas.microsoft.com/office/drawing/2014/main" id="{1D9E35D5-CC88-4C7D-99CD-1D9CF55B3D47}"/>
              </a:ext>
            </a:extLst>
          </p:cNvPr>
          <p:cNvSpPr/>
          <p:nvPr/>
        </p:nvSpPr>
        <p:spPr>
          <a:xfrm>
            <a:off x="651386" y="2710003"/>
            <a:ext cx="7996465" cy="3051365"/>
          </a:xfrm>
          <a:prstGeom prst="rect">
            <a:avLst/>
          </a:prstGeom>
          <a:solidFill>
            <a:srgbClr val="2092B6"/>
          </a:solidFill>
          <a:ln>
            <a:noFill/>
          </a:ln>
          <a:effectLst>
            <a:outerShdw blurRad="4953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a:solidFill>
                <a:schemeClr val="bg1"/>
              </a:solidFill>
            </a:endParaRPr>
          </a:p>
        </p:txBody>
      </p:sp>
      <p:sp>
        <p:nvSpPr>
          <p:cNvPr id="336" name="TextBox 335">
            <a:extLst>
              <a:ext uri="{FF2B5EF4-FFF2-40B4-BE49-F238E27FC236}">
                <a16:creationId xmlns:a16="http://schemas.microsoft.com/office/drawing/2014/main" id="{0C7DC5E9-464B-4B4D-B354-BF6057BC8559}"/>
              </a:ext>
            </a:extLst>
          </p:cNvPr>
          <p:cNvSpPr txBox="1"/>
          <p:nvPr/>
        </p:nvSpPr>
        <p:spPr>
          <a:xfrm rot="10800000" flipV="1">
            <a:off x="7824786" y="896805"/>
            <a:ext cx="1319214" cy="923330"/>
          </a:xfrm>
          <a:prstGeom prst="rect">
            <a:avLst/>
          </a:prstGeom>
          <a:noFill/>
        </p:spPr>
        <p:txBody>
          <a:bodyPr wrap="square" rtlCol="0">
            <a:spAutoFit/>
          </a:bodyPr>
          <a:lstStyle/>
          <a:p>
            <a:pPr algn="ctr"/>
            <a:fld id="{260E2A6B-A809-4840-BF14-8648BC0BDF87}" type="slidenum">
              <a:rPr lang="id-ID" sz="5400" b="1" spc="-113">
                <a:solidFill>
                  <a:schemeClr val="bg1">
                    <a:alpha val="25000"/>
                  </a:schemeClr>
                </a:solidFill>
                <a:ea typeface="Roboto Condensed" panose="02000000000000000000" pitchFamily="2" charset="0"/>
                <a:cs typeface="Segoe UI" panose="020B0502040204020203" pitchFamily="34" charset="0"/>
              </a:rPr>
              <a:pPr algn="ctr"/>
              <a:t>9</a:t>
            </a:fld>
            <a:endParaRPr lang="id-ID" sz="30975" b="1" spc="-113">
              <a:solidFill>
                <a:schemeClr val="bg1">
                  <a:alpha val="25000"/>
                </a:schemeClr>
              </a:solidFill>
              <a:ea typeface="Roboto Condensed" panose="02000000000000000000" pitchFamily="2" charset="0"/>
              <a:cs typeface="Segoe UI" panose="020B0502040204020203" pitchFamily="34" charset="0"/>
            </a:endParaRPr>
          </a:p>
        </p:txBody>
      </p:sp>
      <p:sp>
        <p:nvSpPr>
          <p:cNvPr id="2" name="TextBox 1">
            <a:extLst>
              <a:ext uri="{FF2B5EF4-FFF2-40B4-BE49-F238E27FC236}">
                <a16:creationId xmlns:a16="http://schemas.microsoft.com/office/drawing/2014/main" id="{0686EE8A-098F-5078-7E24-FCBBDA787E42}"/>
              </a:ext>
            </a:extLst>
          </p:cNvPr>
          <p:cNvSpPr txBox="1"/>
          <p:nvPr/>
        </p:nvSpPr>
        <p:spPr>
          <a:xfrm>
            <a:off x="348671" y="131336"/>
            <a:ext cx="3902675" cy="523220"/>
          </a:xfrm>
          <a:prstGeom prst="rect">
            <a:avLst/>
          </a:prstGeom>
          <a:noFill/>
        </p:spPr>
        <p:txBody>
          <a:bodyPr wrap="square" rtlCol="0">
            <a:spAutoFit/>
          </a:bodyPr>
          <a:lstStyle/>
          <a:p>
            <a:pPr lvl="0">
              <a:defRPr/>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Toolkit (1/3)</a:t>
            </a:r>
          </a:p>
        </p:txBody>
      </p:sp>
      <p:sp>
        <p:nvSpPr>
          <p:cNvPr id="5" name="Title 5">
            <a:extLst>
              <a:ext uri="{FF2B5EF4-FFF2-40B4-BE49-F238E27FC236}">
                <a16:creationId xmlns:a16="http://schemas.microsoft.com/office/drawing/2014/main" id="{478AD202-8A84-1A80-683E-D2AD2ACE5D74}"/>
              </a:ext>
            </a:extLst>
          </p:cNvPr>
          <p:cNvSpPr txBox="1">
            <a:spLocks/>
          </p:cNvSpPr>
          <p:nvPr/>
        </p:nvSpPr>
        <p:spPr>
          <a:xfrm>
            <a:off x="336299" y="1042035"/>
            <a:ext cx="5627201" cy="550023"/>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a:latin typeface="Calibri" panose="020F0502020204030204" pitchFamily="34" charset="0"/>
                <a:ea typeface="Calibri" panose="020F0502020204030204" pitchFamily="34" charset="0"/>
                <a:cs typeface="Calibri" panose="020F0502020204030204" pitchFamily="34" charset="0"/>
              </a:rPr>
              <a:t>The toolkit is broken down into different evaluation areas. Each evaluation area starts with a covering page. </a:t>
            </a:r>
          </a:p>
        </p:txBody>
      </p:sp>
      <p:sp>
        <p:nvSpPr>
          <p:cNvPr id="6" name="TextBox 5">
            <a:extLst>
              <a:ext uri="{FF2B5EF4-FFF2-40B4-BE49-F238E27FC236}">
                <a16:creationId xmlns:a16="http://schemas.microsoft.com/office/drawing/2014/main" id="{3FDEFF3C-FEFD-E4CB-2E0C-EBDE32E0B840}"/>
              </a:ext>
            </a:extLst>
          </p:cNvPr>
          <p:cNvSpPr txBox="1"/>
          <p:nvPr/>
        </p:nvSpPr>
        <p:spPr>
          <a:xfrm>
            <a:off x="4661026" y="2846735"/>
            <a:ext cx="3936726" cy="623248"/>
          </a:xfrm>
          <a:prstGeom prst="rect">
            <a:avLst/>
          </a:prstGeom>
          <a:noFill/>
          <a:ln>
            <a:noFill/>
          </a:ln>
        </p:spPr>
        <p:txBody>
          <a:bodyPr wrap="square" lIns="68580" tIns="34290" rIns="68580" bIns="34290" anchor="t">
            <a:spAutoFit/>
          </a:bodyPr>
          <a:lstStyle/>
          <a:p>
            <a:pPr defTabSz="685800">
              <a:buClrTx/>
              <a:defRPr/>
            </a:pPr>
            <a:r>
              <a:rPr lang="en-GB" sz="1200" kern="1200" dirty="0">
                <a:solidFill>
                  <a:schemeClr val="bg1"/>
                </a:solidFill>
                <a:latin typeface="Tahoma" panose="020B0604030504040204" pitchFamily="34" charset="0"/>
                <a:ea typeface="Tahoma" panose="020B0604030504040204" pitchFamily="34" charset="0"/>
                <a:cs typeface="Tahoma" panose="020B0604030504040204" pitchFamily="34" charset="0"/>
              </a:rPr>
              <a:t>1. A summative statement of what the evaluation area covers – to help leaders and inspectors to understand what the evaluation area is ‘at a glance’.</a:t>
            </a:r>
          </a:p>
        </p:txBody>
      </p:sp>
      <p:sp>
        <p:nvSpPr>
          <p:cNvPr id="7" name="TextBox 6">
            <a:extLst>
              <a:ext uri="{FF2B5EF4-FFF2-40B4-BE49-F238E27FC236}">
                <a16:creationId xmlns:a16="http://schemas.microsoft.com/office/drawing/2014/main" id="{0D14631F-A7DC-300F-5771-1E0B90059A92}"/>
              </a:ext>
            </a:extLst>
          </p:cNvPr>
          <p:cNvSpPr txBox="1"/>
          <p:nvPr/>
        </p:nvSpPr>
        <p:spPr>
          <a:xfrm>
            <a:off x="4661026" y="4102592"/>
            <a:ext cx="3998234" cy="623248"/>
          </a:xfrm>
          <a:prstGeom prst="rect">
            <a:avLst/>
          </a:prstGeom>
          <a:noFill/>
          <a:ln>
            <a:noFill/>
          </a:ln>
        </p:spPr>
        <p:txBody>
          <a:bodyPr wrap="square" lIns="68580" tIns="34290" rIns="68580" bIns="34290" anchor="t">
            <a:spAutoFit/>
          </a:bodyPr>
          <a:lstStyle/>
          <a:p>
            <a:pPr defTabSz="685800">
              <a:buClrTx/>
              <a:defRPr/>
            </a:pPr>
            <a:r>
              <a:rPr lang="en-GB" sz="1200" kern="1200" dirty="0">
                <a:solidFill>
                  <a:schemeClr val="bg1"/>
                </a:solidFill>
                <a:latin typeface="Tahoma" panose="020B0604030504040204" pitchFamily="34" charset="0"/>
                <a:ea typeface="Tahoma" panose="020B0604030504040204" pitchFamily="34" charset="0"/>
                <a:cs typeface="Tahoma" panose="020B0604030504040204" pitchFamily="34" charset="0"/>
              </a:rPr>
              <a:t>2. A reminder that our grading standards are based on research, inspection evidence, and statutory and non-statutory guidance set by the DfE. </a:t>
            </a:r>
          </a:p>
        </p:txBody>
      </p:sp>
      <p:sp>
        <p:nvSpPr>
          <p:cNvPr id="8" name="TextBox 7">
            <a:extLst>
              <a:ext uri="{FF2B5EF4-FFF2-40B4-BE49-F238E27FC236}">
                <a16:creationId xmlns:a16="http://schemas.microsoft.com/office/drawing/2014/main" id="{344E5E02-2357-99D6-20D1-F43E1A366BC4}"/>
              </a:ext>
            </a:extLst>
          </p:cNvPr>
          <p:cNvSpPr txBox="1"/>
          <p:nvPr/>
        </p:nvSpPr>
        <p:spPr>
          <a:xfrm>
            <a:off x="4661026" y="4965222"/>
            <a:ext cx="3682541" cy="623248"/>
          </a:xfrm>
          <a:prstGeom prst="rect">
            <a:avLst/>
          </a:prstGeom>
          <a:noFill/>
          <a:ln>
            <a:noFill/>
          </a:ln>
        </p:spPr>
        <p:txBody>
          <a:bodyPr wrap="square" lIns="68580" tIns="34290" rIns="68580" bIns="34290" anchor="t">
            <a:spAutoFit/>
          </a:bodyPr>
          <a:lstStyle/>
          <a:p>
            <a:pPr lvl="0">
              <a:defRPr/>
            </a:pPr>
            <a:r>
              <a:rPr lang="en-GB" sz="1200" kern="1200" dirty="0">
                <a:solidFill>
                  <a:schemeClr val="bg1"/>
                </a:solidFill>
                <a:latin typeface="Tahoma" panose="020B0604030504040204" pitchFamily="34" charset="0"/>
                <a:ea typeface="Tahoma" panose="020B0604030504040204" pitchFamily="34" charset="0"/>
                <a:cs typeface="Tahoma" panose="020B0604030504040204" pitchFamily="34" charset="0"/>
              </a:rPr>
              <a:t>3. </a:t>
            </a:r>
            <a:r>
              <a:rPr lang="en-GB" sz="1200" dirty="0">
                <a:solidFill>
                  <a:schemeClr val="bg1"/>
                </a:solidFill>
                <a:latin typeface="Tahoma" panose="020B0604030504040204" pitchFamily="34" charset="0"/>
                <a:ea typeface="Tahoma" panose="020B0604030504040204" pitchFamily="34" charset="0"/>
                <a:cs typeface="Tahoma" panose="020B0604030504040204" pitchFamily="34" charset="0"/>
              </a:rPr>
              <a:t>Following that the toolkit sets out the most significant contributory factors that underpin our approaches to evidence gathering and grading.</a:t>
            </a:r>
            <a:endParaRPr lang="en-GB" sz="1200" kern="12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6" name="Picture 15">
            <a:extLst>
              <a:ext uri="{FF2B5EF4-FFF2-40B4-BE49-F238E27FC236}">
                <a16:creationId xmlns:a16="http://schemas.microsoft.com/office/drawing/2014/main" id="{97958071-9AB5-7A2C-71F5-0452C7D8FE72}"/>
              </a:ext>
            </a:extLst>
          </p:cNvPr>
          <p:cNvPicPr>
            <a:picLocks noChangeAspect="1"/>
          </p:cNvPicPr>
          <p:nvPr/>
        </p:nvPicPr>
        <p:blipFill>
          <a:blip r:embed="rId5"/>
          <a:stretch>
            <a:fillRect/>
          </a:stretch>
        </p:blipFill>
        <p:spPr>
          <a:xfrm>
            <a:off x="245225" y="2710003"/>
            <a:ext cx="4109568" cy="4072322"/>
          </a:xfrm>
          <a:prstGeom prst="rect">
            <a:avLst/>
          </a:prstGeom>
        </p:spPr>
      </p:pic>
      <p:sp>
        <p:nvSpPr>
          <p:cNvPr id="9" name="Arc 53">
            <a:extLst>
              <a:ext uri="{FF2B5EF4-FFF2-40B4-BE49-F238E27FC236}">
                <a16:creationId xmlns:a16="http://schemas.microsoft.com/office/drawing/2014/main" id="{58759AAE-4AA6-4EE4-1718-94E8244219FD}"/>
              </a:ext>
            </a:extLst>
          </p:cNvPr>
          <p:cNvSpPr/>
          <p:nvPr/>
        </p:nvSpPr>
        <p:spPr>
          <a:xfrm rot="10557982" flipH="1" flipV="1">
            <a:off x="4149856" y="4862103"/>
            <a:ext cx="487726" cy="319025"/>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1" name="Arc 53">
            <a:extLst>
              <a:ext uri="{FF2B5EF4-FFF2-40B4-BE49-F238E27FC236}">
                <a16:creationId xmlns:a16="http://schemas.microsoft.com/office/drawing/2014/main" id="{DEBC22FE-823D-420E-B881-9D421AD68F3F}"/>
              </a:ext>
            </a:extLst>
          </p:cNvPr>
          <p:cNvSpPr/>
          <p:nvPr/>
        </p:nvSpPr>
        <p:spPr>
          <a:xfrm rot="11042018" flipH="1">
            <a:off x="4127851" y="3192026"/>
            <a:ext cx="487726" cy="319025"/>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2" name="Rectangle 11">
            <a:extLst>
              <a:ext uri="{FF2B5EF4-FFF2-40B4-BE49-F238E27FC236}">
                <a16:creationId xmlns:a16="http://schemas.microsoft.com/office/drawing/2014/main" id="{17F1159C-43BA-05B9-90CD-852151479720}"/>
              </a:ext>
            </a:extLst>
          </p:cNvPr>
          <p:cNvSpPr/>
          <p:nvPr/>
        </p:nvSpPr>
        <p:spPr>
          <a:xfrm>
            <a:off x="232853" y="4269960"/>
            <a:ext cx="4109568" cy="352543"/>
          </a:xfrm>
          <a:prstGeom prst="rect">
            <a:avLst/>
          </a:prstGeom>
          <a:no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15" name="Arc 53">
            <a:extLst>
              <a:ext uri="{FF2B5EF4-FFF2-40B4-BE49-F238E27FC236}">
                <a16:creationId xmlns:a16="http://schemas.microsoft.com/office/drawing/2014/main" id="{ACF14938-37EB-95EB-A6B5-374545A48042}"/>
              </a:ext>
            </a:extLst>
          </p:cNvPr>
          <p:cNvSpPr/>
          <p:nvPr/>
        </p:nvSpPr>
        <p:spPr>
          <a:xfrm rot="10557982" flipH="1" flipV="1">
            <a:off x="4137809" y="4322198"/>
            <a:ext cx="553718" cy="37490"/>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7" name="Rectangle 16">
            <a:extLst>
              <a:ext uri="{FF2B5EF4-FFF2-40B4-BE49-F238E27FC236}">
                <a16:creationId xmlns:a16="http://schemas.microsoft.com/office/drawing/2014/main" id="{10D8E1E8-BC2D-735D-E49D-24FA01344B65}"/>
              </a:ext>
            </a:extLst>
          </p:cNvPr>
          <p:cNvSpPr/>
          <p:nvPr/>
        </p:nvSpPr>
        <p:spPr>
          <a:xfrm>
            <a:off x="-136691" y="5059988"/>
            <a:ext cx="4819037" cy="2541624"/>
          </a:xfrm>
          <a:prstGeom prst="rect">
            <a:avLst/>
          </a:prstGeom>
          <a:solidFill>
            <a:schemeClr val="bg1"/>
          </a:solidFill>
          <a:ln>
            <a:gradFill flip="none" rotWithShape="1">
              <a:gsLst>
                <a:gs pos="0">
                  <a:schemeClr val="accent1">
                    <a:lumMod val="5000"/>
                    <a:lumOff val="95000"/>
                  </a:schemeClr>
                </a:gs>
                <a:gs pos="100000">
                  <a:schemeClr val="accent1">
                    <a:lumMod val="30000"/>
                    <a:lumOff val="70000"/>
                  </a:schemeClr>
                </a:gs>
              </a:gsLst>
              <a:lin ang="9000000" scaled="0"/>
              <a:tileRect/>
            </a:gradFill>
          </a:ln>
          <a:effectLst>
            <a:softEdge rad="635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Tree>
    <p:extLst>
      <p:ext uri="{BB962C8B-B14F-4D97-AF65-F5344CB8AC3E}">
        <p14:creationId xmlns:p14="http://schemas.microsoft.com/office/powerpoint/2010/main" val="254403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5FC66BB-51B2-A8F6-242B-0B28EF860050}"/>
              </a:ext>
            </a:extLst>
          </p:cNvPr>
          <p:cNvSpPr/>
          <p:nvPr/>
        </p:nvSpPr>
        <p:spPr>
          <a:xfrm>
            <a:off x="5621166" y="2241918"/>
            <a:ext cx="3178628" cy="3051365"/>
          </a:xfrm>
          <a:prstGeom prst="rect">
            <a:avLst/>
          </a:prstGeom>
          <a:solidFill>
            <a:srgbClr val="2092B6"/>
          </a:solidFill>
          <a:ln>
            <a:noFill/>
          </a:ln>
          <a:effectLst>
            <a:outerShdw blurRad="4953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a:solidFill>
                <a:schemeClr val="bg1"/>
              </a:solidFill>
            </a:endParaRPr>
          </a:p>
        </p:txBody>
      </p:sp>
      <p:pic>
        <p:nvPicPr>
          <p:cNvPr id="3" name="Picture 2">
            <a:extLst>
              <a:ext uri="{FF2B5EF4-FFF2-40B4-BE49-F238E27FC236}">
                <a16:creationId xmlns:a16="http://schemas.microsoft.com/office/drawing/2014/main" id="{28E44085-BB59-0A7F-DFA7-EA0CCCE72893}"/>
              </a:ext>
            </a:extLst>
          </p:cNvPr>
          <p:cNvPicPr>
            <a:picLocks noChangeAspect="1"/>
          </p:cNvPicPr>
          <p:nvPr/>
        </p:nvPicPr>
        <p:blipFill>
          <a:blip r:embed="rId3"/>
          <a:stretch>
            <a:fillRect/>
          </a:stretch>
        </p:blipFill>
        <p:spPr>
          <a:xfrm>
            <a:off x="573980" y="2021597"/>
            <a:ext cx="4765493" cy="4428177"/>
          </a:xfrm>
          <a:prstGeom prst="rect">
            <a:avLst/>
          </a:prstGeom>
        </p:spPr>
      </p:pic>
      <p:sp>
        <p:nvSpPr>
          <p:cNvPr id="8" name="TextBox 7">
            <a:extLst>
              <a:ext uri="{FF2B5EF4-FFF2-40B4-BE49-F238E27FC236}">
                <a16:creationId xmlns:a16="http://schemas.microsoft.com/office/drawing/2014/main" id="{892CAAF0-4F5D-E76C-E601-041B32C6C7F1}"/>
              </a:ext>
            </a:extLst>
          </p:cNvPr>
          <p:cNvSpPr txBox="1"/>
          <p:nvPr/>
        </p:nvSpPr>
        <p:spPr>
          <a:xfrm>
            <a:off x="450676" y="408226"/>
            <a:ext cx="7228113" cy="553998"/>
          </a:xfrm>
          <a:prstGeom prst="rect">
            <a:avLst/>
          </a:prstGeom>
          <a:noFill/>
        </p:spPr>
        <p:txBody>
          <a:bodyPr wrap="square" rtlCol="0">
            <a:spAutoFit/>
          </a:bodyPr>
          <a:lstStyle/>
          <a:p>
            <a:pPr lvl="0">
              <a:defRPr/>
            </a:pPr>
            <a:r>
              <a:rPr lang="en-US" sz="3000" b="1" dirty="0">
                <a:solidFill>
                  <a:schemeClr val="tx1"/>
                </a:solidFill>
                <a:latin typeface="Calibri" panose="020F0502020204030204" pitchFamily="34" charset="0"/>
                <a:ea typeface="Calibri" panose="020F0502020204030204" pitchFamily="34" charset="0"/>
                <a:cs typeface="Calibri" panose="020F0502020204030204" pitchFamily="34" charset="0"/>
              </a:rPr>
              <a:t>Toolkit (2/3)</a:t>
            </a:r>
          </a:p>
        </p:txBody>
      </p:sp>
      <p:sp>
        <p:nvSpPr>
          <p:cNvPr id="9" name="Title 5">
            <a:extLst>
              <a:ext uri="{FF2B5EF4-FFF2-40B4-BE49-F238E27FC236}">
                <a16:creationId xmlns:a16="http://schemas.microsoft.com/office/drawing/2014/main" id="{CB1D1505-35B5-C3C3-5205-C5AAF16AC0EA}"/>
              </a:ext>
            </a:extLst>
          </p:cNvPr>
          <p:cNvSpPr txBox="1">
            <a:spLocks/>
          </p:cNvSpPr>
          <p:nvPr/>
        </p:nvSpPr>
        <p:spPr>
          <a:xfrm>
            <a:off x="5979785" y="3032791"/>
            <a:ext cx="2672542" cy="1469618"/>
          </a:xfrm>
          <a:prstGeom prst="rect">
            <a:avLst/>
          </a:prstGeom>
        </p:spPr>
        <p:txBody>
          <a:bodyPr vert="horz" lIns="68580" tIns="34290" rIns="68580" bIns="3429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500">
                <a:solidFill>
                  <a:schemeClr val="bg1"/>
                </a:solidFill>
                <a:latin typeface="Tahoma"/>
                <a:ea typeface="Tahoma"/>
                <a:cs typeface="Tahoma"/>
              </a:rPr>
              <a:t>Each evaluation area then has a section to explain how this area is applied in the different phases.</a:t>
            </a:r>
          </a:p>
        </p:txBody>
      </p:sp>
      <p:cxnSp>
        <p:nvCxnSpPr>
          <p:cNvPr id="34" name="Straight Arrow Connector 33">
            <a:extLst>
              <a:ext uri="{FF2B5EF4-FFF2-40B4-BE49-F238E27FC236}">
                <a16:creationId xmlns:a16="http://schemas.microsoft.com/office/drawing/2014/main" id="{A34AEDFD-0B26-A793-E13E-05FA927CB007}"/>
              </a:ext>
            </a:extLst>
          </p:cNvPr>
          <p:cNvCxnSpPr>
            <a:cxnSpLocks/>
          </p:cNvCxnSpPr>
          <p:nvPr/>
        </p:nvCxnSpPr>
        <p:spPr>
          <a:xfrm flipH="1">
            <a:off x="5321227" y="3626803"/>
            <a:ext cx="475079" cy="1"/>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7DD28F83-4384-D69D-0AFC-19F1821F2D6D}"/>
              </a:ext>
            </a:extLst>
          </p:cNvPr>
          <p:cNvCxnSpPr>
            <a:cxnSpLocks/>
          </p:cNvCxnSpPr>
          <p:nvPr/>
        </p:nvCxnSpPr>
        <p:spPr>
          <a:xfrm flipH="1">
            <a:off x="5298789" y="3077545"/>
            <a:ext cx="475079" cy="1"/>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D6200E6F-DBFF-1680-F2BA-637B1AEEB2FB}"/>
              </a:ext>
            </a:extLst>
          </p:cNvPr>
          <p:cNvCxnSpPr>
            <a:cxnSpLocks/>
          </p:cNvCxnSpPr>
          <p:nvPr/>
        </p:nvCxnSpPr>
        <p:spPr>
          <a:xfrm flipH="1">
            <a:off x="5339473" y="4611780"/>
            <a:ext cx="475079" cy="1"/>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AB86D421-D997-536C-A580-48993741C67B}"/>
              </a:ext>
            </a:extLst>
          </p:cNvPr>
          <p:cNvCxnSpPr>
            <a:cxnSpLocks/>
          </p:cNvCxnSpPr>
          <p:nvPr/>
        </p:nvCxnSpPr>
        <p:spPr>
          <a:xfrm flipH="1">
            <a:off x="5339473" y="5066646"/>
            <a:ext cx="475079" cy="1"/>
          </a:xfrm>
          <a:prstGeom prst="straightConnector1">
            <a:avLst/>
          </a:prstGeom>
          <a:ln w="381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E6DDF31D-7E58-D1C1-68B6-B5957E7530B0}"/>
              </a:ext>
            </a:extLst>
          </p:cNvPr>
          <p:cNvSpPr/>
          <p:nvPr/>
        </p:nvSpPr>
        <p:spPr>
          <a:xfrm>
            <a:off x="1" y="5072193"/>
            <a:ext cx="5621165" cy="2541624"/>
          </a:xfrm>
          <a:prstGeom prst="rect">
            <a:avLst/>
          </a:prstGeom>
          <a:solidFill>
            <a:schemeClr val="bg1"/>
          </a:solidFill>
          <a:ln>
            <a:gradFill flip="none" rotWithShape="1">
              <a:gsLst>
                <a:gs pos="0">
                  <a:schemeClr val="accent1">
                    <a:lumMod val="5000"/>
                    <a:lumOff val="95000"/>
                  </a:schemeClr>
                </a:gs>
                <a:gs pos="100000">
                  <a:schemeClr val="accent1">
                    <a:lumMod val="30000"/>
                    <a:lumOff val="70000"/>
                  </a:schemeClr>
                </a:gs>
              </a:gsLst>
              <a:lin ang="9000000" scaled="0"/>
              <a:tileRect/>
            </a:gradFill>
          </a:ln>
          <a:effectLst>
            <a:softEdge rad="635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Tree>
    <p:extLst>
      <p:ext uri="{BB962C8B-B14F-4D97-AF65-F5344CB8AC3E}">
        <p14:creationId xmlns:p14="http://schemas.microsoft.com/office/powerpoint/2010/main" val="2635461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C3DBA-6C48-43B7-CECA-FB7D2FD23F42}"/>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C58E0644-3A4D-B053-AD91-F06B75111E17}"/>
              </a:ext>
            </a:extLst>
          </p:cNvPr>
          <p:cNvSpPr txBox="1"/>
          <p:nvPr/>
        </p:nvSpPr>
        <p:spPr>
          <a:xfrm>
            <a:off x="418790" y="549633"/>
            <a:ext cx="7228113" cy="553998"/>
          </a:xfrm>
          <a:prstGeom prst="rect">
            <a:avLst/>
          </a:prstGeom>
          <a:noFill/>
        </p:spPr>
        <p:txBody>
          <a:bodyPr wrap="square" rtlCol="0">
            <a:spAutoFit/>
          </a:bodyPr>
          <a:lstStyle/>
          <a:p>
            <a:pPr lvl="0">
              <a:defRPr/>
            </a:pPr>
            <a:r>
              <a:rPr lang="en-US" sz="3000" b="1" dirty="0">
                <a:solidFill>
                  <a:schemeClr val="tx1"/>
                </a:solidFill>
                <a:latin typeface="Calibri" panose="020F0502020204030204" pitchFamily="34" charset="0"/>
                <a:ea typeface="Calibri" panose="020F0502020204030204" pitchFamily="34" charset="0"/>
                <a:cs typeface="Calibri" panose="020F0502020204030204" pitchFamily="34" charset="0"/>
              </a:rPr>
              <a:t>Toolkit (3/3)</a:t>
            </a:r>
          </a:p>
        </p:txBody>
      </p:sp>
      <p:sp>
        <p:nvSpPr>
          <p:cNvPr id="9" name="Title 5">
            <a:extLst>
              <a:ext uri="{FF2B5EF4-FFF2-40B4-BE49-F238E27FC236}">
                <a16:creationId xmlns:a16="http://schemas.microsoft.com/office/drawing/2014/main" id="{B16D20E8-F7CB-7B9C-5DAB-C6D7384C6853}"/>
              </a:ext>
            </a:extLst>
          </p:cNvPr>
          <p:cNvSpPr txBox="1">
            <a:spLocks/>
          </p:cNvSpPr>
          <p:nvPr/>
        </p:nvSpPr>
        <p:spPr>
          <a:xfrm>
            <a:off x="418790" y="1149662"/>
            <a:ext cx="7427166" cy="80060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dirty="0">
                <a:latin typeface="Calibri" panose="020F0502020204030204" pitchFamily="34" charset="0"/>
                <a:ea typeface="Calibri" panose="020F0502020204030204" pitchFamily="34" charset="0"/>
                <a:cs typeface="Calibri" panose="020F0502020204030204" pitchFamily="34" charset="0"/>
              </a:rPr>
              <a:t>The next part of each evaluation area explains the evidence inspectors will gather.</a:t>
            </a:r>
          </a:p>
        </p:txBody>
      </p:sp>
      <p:sp>
        <p:nvSpPr>
          <p:cNvPr id="14" name="Arc 53">
            <a:extLst>
              <a:ext uri="{FF2B5EF4-FFF2-40B4-BE49-F238E27FC236}">
                <a16:creationId xmlns:a16="http://schemas.microsoft.com/office/drawing/2014/main" id="{82F424F9-C9B4-0347-6DC4-3F8D6E1D884D}"/>
              </a:ext>
            </a:extLst>
          </p:cNvPr>
          <p:cNvSpPr/>
          <p:nvPr/>
        </p:nvSpPr>
        <p:spPr>
          <a:xfrm rot="10197028" flipV="1">
            <a:off x="1368629" y="2633099"/>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6" name="Arc 53">
            <a:extLst>
              <a:ext uri="{FF2B5EF4-FFF2-40B4-BE49-F238E27FC236}">
                <a16:creationId xmlns:a16="http://schemas.microsoft.com/office/drawing/2014/main" id="{D064093C-7211-D26C-5F5E-7D5FB87C2509}"/>
              </a:ext>
            </a:extLst>
          </p:cNvPr>
          <p:cNvSpPr/>
          <p:nvPr/>
        </p:nvSpPr>
        <p:spPr>
          <a:xfrm rot="20992921" flipV="1">
            <a:off x="6866330" y="3830383"/>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7" name="TextBox 16">
            <a:extLst>
              <a:ext uri="{FF2B5EF4-FFF2-40B4-BE49-F238E27FC236}">
                <a16:creationId xmlns:a16="http://schemas.microsoft.com/office/drawing/2014/main" id="{8DB43D4B-1132-E2CA-3EE8-AA94FC0EE416}"/>
              </a:ext>
            </a:extLst>
          </p:cNvPr>
          <p:cNvSpPr txBox="1"/>
          <p:nvPr/>
        </p:nvSpPr>
        <p:spPr>
          <a:xfrm>
            <a:off x="1002646" y="3278959"/>
            <a:ext cx="997979" cy="323165"/>
          </a:xfrm>
          <a:prstGeom prst="rect">
            <a:avLst/>
          </a:prstGeom>
          <a:noFill/>
        </p:spPr>
        <p:txBody>
          <a:bodyPr wrap="square" rtlCol="0">
            <a:spAutoFit/>
          </a:bodyPr>
          <a:lstStyle/>
          <a:p>
            <a:pPr lvl="0">
              <a:defRPr/>
            </a:pPr>
            <a:r>
              <a:rPr lang="en-US" sz="1500" b="1">
                <a:solidFill>
                  <a:srgbClr val="002060"/>
                </a:solidFill>
                <a:latin typeface="Tahoma" panose="020B0604030504040204" pitchFamily="34" charset="0"/>
                <a:ea typeface="Tahoma" panose="020B0604030504040204" pitchFamily="34" charset="0"/>
                <a:cs typeface="Tahoma" panose="020B0604030504040204" pitchFamily="34" charset="0"/>
              </a:rPr>
              <a:t>Theme</a:t>
            </a:r>
          </a:p>
        </p:txBody>
      </p:sp>
      <p:sp>
        <p:nvSpPr>
          <p:cNvPr id="18" name="TextBox 17">
            <a:extLst>
              <a:ext uri="{FF2B5EF4-FFF2-40B4-BE49-F238E27FC236}">
                <a16:creationId xmlns:a16="http://schemas.microsoft.com/office/drawing/2014/main" id="{44FA38D9-1C92-EB30-CC44-90267A957454}"/>
              </a:ext>
            </a:extLst>
          </p:cNvPr>
          <p:cNvSpPr txBox="1"/>
          <p:nvPr/>
        </p:nvSpPr>
        <p:spPr>
          <a:xfrm>
            <a:off x="6642406" y="2979092"/>
            <a:ext cx="1727234" cy="415498"/>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Evidence gathering prompts</a:t>
            </a:r>
          </a:p>
        </p:txBody>
      </p:sp>
      <p:pic>
        <p:nvPicPr>
          <p:cNvPr id="4" name="Picture 3">
            <a:extLst>
              <a:ext uri="{FF2B5EF4-FFF2-40B4-BE49-F238E27FC236}">
                <a16:creationId xmlns:a16="http://schemas.microsoft.com/office/drawing/2014/main" id="{4288C07D-7BF8-FBC3-DBC7-0D1E9F5D8E03}"/>
              </a:ext>
            </a:extLst>
          </p:cNvPr>
          <p:cNvPicPr>
            <a:picLocks noChangeAspect="1"/>
          </p:cNvPicPr>
          <p:nvPr/>
        </p:nvPicPr>
        <p:blipFill>
          <a:blip r:embed="rId3"/>
          <a:stretch>
            <a:fillRect/>
          </a:stretch>
        </p:blipFill>
        <p:spPr>
          <a:xfrm>
            <a:off x="2061402" y="2514371"/>
            <a:ext cx="4708388" cy="30936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82583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527109-D629-F579-BF95-31FE30F2643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991484" y="2533650"/>
            <a:ext cx="5176485" cy="3276290"/>
          </a:xfrm>
          <a:prstGeom prst="rect">
            <a:avLst/>
          </a:prstGeom>
          <a:ln>
            <a:noFill/>
          </a:ln>
          <a:effectLst>
            <a:outerShdw blurRad="292100" dist="139700" dir="2700000" algn="tl" rotWithShape="0">
              <a:srgbClr val="333333">
                <a:alpha val="65000"/>
              </a:srgbClr>
            </a:outerShdw>
          </a:effectLst>
        </p:spPr>
      </p:pic>
      <p:sp>
        <p:nvSpPr>
          <p:cNvPr id="19" name="Title 1">
            <a:extLst>
              <a:ext uri="{FF2B5EF4-FFF2-40B4-BE49-F238E27FC236}">
                <a16:creationId xmlns:a16="http://schemas.microsoft.com/office/drawing/2014/main" id="{23683703-3A0D-0467-F505-72C0A68080D5}"/>
              </a:ext>
            </a:extLst>
          </p:cNvPr>
          <p:cNvSpPr txBox="1">
            <a:spLocks/>
          </p:cNvSpPr>
          <p:nvPr/>
        </p:nvSpPr>
        <p:spPr>
          <a:xfrm>
            <a:off x="449539" y="999237"/>
            <a:ext cx="6026951" cy="499871"/>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600" kern="1200">
                <a:solidFill>
                  <a:srgbClr val="221E5B"/>
                </a:solidFill>
                <a:latin typeface="Tahoma" panose="020B0604030504040204" pitchFamily="34" charset="0"/>
                <a:ea typeface="Tahoma" panose="020B0604030504040204" pitchFamily="34" charset="0"/>
                <a:cs typeface="Tahoma" panose="020B0604030504040204" pitchFamily="34" charset="0"/>
              </a:defRPr>
            </a:lvl1pPr>
          </a:lstStyle>
          <a:p>
            <a:pPr defTabSz="685800">
              <a:buClrTx/>
              <a:defRPr/>
            </a:pPr>
            <a:r>
              <a:rPr lang="en-GB" sz="1500" dirty="0">
                <a:solidFill>
                  <a:schemeClr val="tx1"/>
                </a:solidFill>
                <a:latin typeface="Calibri" panose="020F0502020204030204" pitchFamily="34" charset="0"/>
                <a:ea typeface="Calibri" panose="020F0502020204030204" pitchFamily="34" charset="0"/>
                <a:cs typeface="Calibri" panose="020F0502020204030204" pitchFamily="34" charset="0"/>
              </a:rPr>
              <a:t>Grades Ofsted expect to see </a:t>
            </a:r>
            <a:r>
              <a:rPr lang="en-GB" sz="1500" b="1" dirty="0">
                <a:solidFill>
                  <a:schemeClr val="tx1"/>
                </a:solidFill>
                <a:latin typeface="Calibri" panose="020F0502020204030204" pitchFamily="34" charset="0"/>
                <a:ea typeface="Calibri" panose="020F0502020204030204" pitchFamily="34" charset="0"/>
                <a:cs typeface="Calibri" panose="020F0502020204030204" pitchFamily="34" charset="0"/>
              </a:rPr>
              <a:t>most frequently </a:t>
            </a:r>
            <a:r>
              <a:rPr lang="en-GB" sz="1500" dirty="0">
                <a:solidFill>
                  <a:schemeClr val="tx1"/>
                </a:solidFill>
                <a:latin typeface="Calibri" panose="020F0502020204030204" pitchFamily="34" charset="0"/>
                <a:ea typeface="Calibri" panose="020F0502020204030204" pitchFamily="34" charset="0"/>
                <a:cs typeface="Calibri" panose="020F0502020204030204" pitchFamily="34" charset="0"/>
              </a:rPr>
              <a:t>on inspection </a:t>
            </a:r>
          </a:p>
        </p:txBody>
      </p:sp>
      <p:sp>
        <p:nvSpPr>
          <p:cNvPr id="5" name="TextBox 4">
            <a:extLst>
              <a:ext uri="{FF2B5EF4-FFF2-40B4-BE49-F238E27FC236}">
                <a16:creationId xmlns:a16="http://schemas.microsoft.com/office/drawing/2014/main" id="{8BF5E528-C9A6-FFF5-E03D-2177E7BC7181}"/>
              </a:ext>
            </a:extLst>
          </p:cNvPr>
          <p:cNvSpPr txBox="1"/>
          <p:nvPr/>
        </p:nvSpPr>
        <p:spPr>
          <a:xfrm>
            <a:off x="382162" y="298467"/>
            <a:ext cx="7228113" cy="553998"/>
          </a:xfrm>
          <a:prstGeom prst="rect">
            <a:avLst/>
          </a:prstGeom>
          <a:noFill/>
        </p:spPr>
        <p:txBody>
          <a:bodyPr wrap="square" rtlCol="0">
            <a:spAutoFit/>
          </a:bodyPr>
          <a:lstStyle/>
          <a:p>
            <a:pPr lvl="0">
              <a:defRPr/>
            </a:pPr>
            <a:r>
              <a:rPr lang="en-US" sz="3000" b="1" dirty="0">
                <a:solidFill>
                  <a:schemeClr val="tx1"/>
                </a:solidFill>
                <a:latin typeface="Calibri" panose="020F0502020204030204" pitchFamily="34" charset="0"/>
                <a:ea typeface="Calibri" panose="020F0502020204030204" pitchFamily="34" charset="0"/>
                <a:cs typeface="Calibri" panose="020F0502020204030204" pitchFamily="34" charset="0"/>
              </a:rPr>
              <a:t>Grading </a:t>
            </a:r>
          </a:p>
        </p:txBody>
      </p:sp>
      <p:sp>
        <p:nvSpPr>
          <p:cNvPr id="8" name="Arc 53">
            <a:extLst>
              <a:ext uri="{FF2B5EF4-FFF2-40B4-BE49-F238E27FC236}">
                <a16:creationId xmlns:a16="http://schemas.microsoft.com/office/drawing/2014/main" id="{3DDCA097-D12F-30A1-81B7-F1DBB7A110B1}"/>
              </a:ext>
            </a:extLst>
          </p:cNvPr>
          <p:cNvSpPr/>
          <p:nvPr/>
        </p:nvSpPr>
        <p:spPr>
          <a:xfrm rot="20992921" flipV="1">
            <a:off x="7302436" y="4844641"/>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0" name="TextBox 9">
            <a:extLst>
              <a:ext uri="{FF2B5EF4-FFF2-40B4-BE49-F238E27FC236}">
                <a16:creationId xmlns:a16="http://schemas.microsoft.com/office/drawing/2014/main" id="{4478BB47-BB74-EA39-2270-9787167EA477}"/>
              </a:ext>
            </a:extLst>
          </p:cNvPr>
          <p:cNvSpPr txBox="1"/>
          <p:nvPr/>
        </p:nvSpPr>
        <p:spPr>
          <a:xfrm>
            <a:off x="7266673" y="1964089"/>
            <a:ext cx="1727234" cy="415498"/>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Grades across a </a:t>
            </a:r>
            <a:b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b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5-point scale</a:t>
            </a:r>
          </a:p>
        </p:txBody>
      </p:sp>
      <p:sp>
        <p:nvSpPr>
          <p:cNvPr id="11" name="Arc 53">
            <a:extLst>
              <a:ext uri="{FF2B5EF4-FFF2-40B4-BE49-F238E27FC236}">
                <a16:creationId xmlns:a16="http://schemas.microsoft.com/office/drawing/2014/main" id="{822EFA73-37BD-A4C8-855A-9AAB37A17CCD}"/>
              </a:ext>
            </a:extLst>
          </p:cNvPr>
          <p:cNvSpPr/>
          <p:nvPr/>
        </p:nvSpPr>
        <p:spPr>
          <a:xfrm rot="20992921" flipH="1">
            <a:off x="6777370" y="2137482"/>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3" name="TextBox 12">
            <a:extLst>
              <a:ext uri="{FF2B5EF4-FFF2-40B4-BE49-F238E27FC236}">
                <a16:creationId xmlns:a16="http://schemas.microsoft.com/office/drawing/2014/main" id="{3512E0B5-FC91-A01E-5E55-DEEA5826CEB2}"/>
              </a:ext>
            </a:extLst>
          </p:cNvPr>
          <p:cNvSpPr txBox="1"/>
          <p:nvPr/>
        </p:nvSpPr>
        <p:spPr>
          <a:xfrm>
            <a:off x="6978387" y="4261786"/>
            <a:ext cx="1727234" cy="415498"/>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Grading</a:t>
            </a:r>
            <a:b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b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standards</a:t>
            </a:r>
          </a:p>
        </p:txBody>
      </p:sp>
      <p:sp>
        <p:nvSpPr>
          <p:cNvPr id="16" name="Arc 53">
            <a:extLst>
              <a:ext uri="{FF2B5EF4-FFF2-40B4-BE49-F238E27FC236}">
                <a16:creationId xmlns:a16="http://schemas.microsoft.com/office/drawing/2014/main" id="{2E6E84CD-45CE-90B2-6D24-00100ACFF23F}"/>
              </a:ext>
            </a:extLst>
          </p:cNvPr>
          <p:cNvSpPr/>
          <p:nvPr/>
        </p:nvSpPr>
        <p:spPr>
          <a:xfrm rot="20992921" flipH="1">
            <a:off x="1352076" y="4124330"/>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7" name="TextBox 16">
            <a:extLst>
              <a:ext uri="{FF2B5EF4-FFF2-40B4-BE49-F238E27FC236}">
                <a16:creationId xmlns:a16="http://schemas.microsoft.com/office/drawing/2014/main" id="{DACBF198-AEF9-1D0E-4360-67A01BDA3B64}"/>
              </a:ext>
            </a:extLst>
          </p:cNvPr>
          <p:cNvSpPr txBox="1"/>
          <p:nvPr/>
        </p:nvSpPr>
        <p:spPr>
          <a:xfrm>
            <a:off x="564917" y="4655651"/>
            <a:ext cx="1727234" cy="253916"/>
          </a:xfrm>
          <a:prstGeom prst="rect">
            <a:avLst/>
          </a:prstGeom>
          <a:noFill/>
        </p:spPr>
        <p:txBody>
          <a:bodyPr wrap="square" rtlCol="0">
            <a:spAutoFit/>
          </a:bodyPr>
          <a:lstStyle/>
          <a:p>
            <a:pPr lvl="0" algn="ctr">
              <a:defRPr/>
            </a:pPr>
            <a:r>
              <a:rPr lang="en-US" sz="1050" b="1" dirty="0">
                <a:solidFill>
                  <a:srgbClr val="002060"/>
                </a:solidFill>
                <a:latin typeface="Tahoma" panose="020B0604030504040204" pitchFamily="34" charset="0"/>
                <a:ea typeface="Tahoma" panose="020B0604030504040204" pitchFamily="34" charset="0"/>
                <a:cs typeface="Tahoma" panose="020B0604030504040204" pitchFamily="34" charset="0"/>
              </a:rPr>
              <a:t>Indicators</a:t>
            </a:r>
          </a:p>
        </p:txBody>
      </p:sp>
      <p:sp>
        <p:nvSpPr>
          <p:cNvPr id="2" name="Arc 53">
            <a:extLst>
              <a:ext uri="{FF2B5EF4-FFF2-40B4-BE49-F238E27FC236}">
                <a16:creationId xmlns:a16="http://schemas.microsoft.com/office/drawing/2014/main" id="{1DE1B6F1-FDB6-7F84-3662-DEF65ADFAFB0}"/>
              </a:ext>
            </a:extLst>
          </p:cNvPr>
          <p:cNvSpPr/>
          <p:nvPr/>
        </p:nvSpPr>
        <p:spPr>
          <a:xfrm rot="20895479">
            <a:off x="5070937" y="3368647"/>
            <a:ext cx="2664911" cy="117661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3" name="Oval 2">
            <a:extLst>
              <a:ext uri="{FF2B5EF4-FFF2-40B4-BE49-F238E27FC236}">
                <a16:creationId xmlns:a16="http://schemas.microsoft.com/office/drawing/2014/main" id="{86B83C6F-B0C4-FB75-7EAF-157D6A35DCA8}"/>
              </a:ext>
            </a:extLst>
          </p:cNvPr>
          <p:cNvSpPr/>
          <p:nvPr/>
        </p:nvSpPr>
        <p:spPr>
          <a:xfrm>
            <a:off x="1761423" y="2379587"/>
            <a:ext cx="1963554" cy="594879"/>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a:extLst>
              <a:ext uri="{FF2B5EF4-FFF2-40B4-BE49-F238E27FC236}">
                <a16:creationId xmlns:a16="http://schemas.microsoft.com/office/drawing/2014/main" id="{2C97AD5D-80B5-90C9-196A-A1026CECFCB0}"/>
              </a:ext>
            </a:extLst>
          </p:cNvPr>
          <p:cNvCxnSpPr/>
          <p:nvPr/>
        </p:nvCxnSpPr>
        <p:spPr>
          <a:xfrm flipV="1">
            <a:off x="3647975" y="1318661"/>
            <a:ext cx="2656572" cy="113578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27FD6D71-A136-F9F1-AEB5-D831413E6CEE}"/>
              </a:ext>
            </a:extLst>
          </p:cNvPr>
          <p:cNvSpPr txBox="1"/>
          <p:nvPr/>
        </p:nvSpPr>
        <p:spPr>
          <a:xfrm>
            <a:off x="6545179" y="765988"/>
            <a:ext cx="2448728" cy="923330"/>
          </a:xfrm>
          <a:prstGeom prst="rect">
            <a:avLst/>
          </a:prstGeom>
          <a:noFill/>
        </p:spPr>
        <p:txBody>
          <a:bodyPr wrap="square" rtlCol="0">
            <a:spAutoFit/>
          </a:bodyPr>
          <a:lstStyle/>
          <a:p>
            <a:r>
              <a:rPr lang="en-GB" sz="1800" b="1" dirty="0">
                <a:solidFill>
                  <a:srgbClr val="FF0000"/>
                </a:solidFill>
              </a:rPr>
              <a:t>How will this be received by stakeholders?</a:t>
            </a:r>
          </a:p>
        </p:txBody>
      </p:sp>
    </p:spTree>
    <p:extLst>
      <p:ext uri="{BB962C8B-B14F-4D97-AF65-F5344CB8AC3E}">
        <p14:creationId xmlns:p14="http://schemas.microsoft.com/office/powerpoint/2010/main" val="830305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FC9FE-2651-1A3B-7A59-F261B5B1919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390DCB1-D75B-9D74-57BA-6263C23F6DA0}"/>
              </a:ext>
            </a:extLst>
          </p:cNvPr>
          <p:cNvPicPr>
            <a:picLocks noChangeAspect="1"/>
          </p:cNvPicPr>
          <p:nvPr/>
        </p:nvPicPr>
        <p:blipFill>
          <a:blip r:embed="rId3"/>
          <a:stretch>
            <a:fillRect/>
          </a:stretch>
        </p:blipFill>
        <p:spPr>
          <a:xfrm>
            <a:off x="430879" y="2376746"/>
            <a:ext cx="5073728" cy="2054033"/>
          </a:xfrm>
          <a:prstGeom prst="rect">
            <a:avLst/>
          </a:prstGeom>
        </p:spPr>
      </p:pic>
      <p:pic>
        <p:nvPicPr>
          <p:cNvPr id="6" name="Picture 5">
            <a:extLst>
              <a:ext uri="{FF2B5EF4-FFF2-40B4-BE49-F238E27FC236}">
                <a16:creationId xmlns:a16="http://schemas.microsoft.com/office/drawing/2014/main" id="{BD7A4BA2-B67A-C340-0269-4226133A1C5D}"/>
              </a:ext>
            </a:extLst>
          </p:cNvPr>
          <p:cNvPicPr>
            <a:picLocks noChangeAspect="1"/>
          </p:cNvPicPr>
          <p:nvPr/>
        </p:nvPicPr>
        <p:blipFill>
          <a:blip r:embed="rId4"/>
          <a:stretch>
            <a:fillRect/>
          </a:stretch>
        </p:blipFill>
        <p:spPr>
          <a:xfrm>
            <a:off x="2750008" y="3934297"/>
            <a:ext cx="6317396" cy="1544400"/>
          </a:xfrm>
          <a:prstGeom prst="rect">
            <a:avLst/>
          </a:prstGeom>
        </p:spPr>
      </p:pic>
      <p:sp>
        <p:nvSpPr>
          <p:cNvPr id="7" name="Title 1">
            <a:extLst>
              <a:ext uri="{FF2B5EF4-FFF2-40B4-BE49-F238E27FC236}">
                <a16:creationId xmlns:a16="http://schemas.microsoft.com/office/drawing/2014/main" id="{25C5F679-1DCC-0F0E-9161-639AE5F63236}"/>
              </a:ext>
            </a:extLst>
          </p:cNvPr>
          <p:cNvSpPr txBox="1">
            <a:spLocks/>
          </p:cNvSpPr>
          <p:nvPr/>
        </p:nvSpPr>
        <p:spPr>
          <a:xfrm>
            <a:off x="430879" y="1098099"/>
            <a:ext cx="6026951" cy="499871"/>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600" kern="1200">
                <a:solidFill>
                  <a:srgbClr val="221E5B"/>
                </a:solidFill>
                <a:latin typeface="Tahoma" panose="020B0604030504040204" pitchFamily="34" charset="0"/>
                <a:ea typeface="Tahoma" panose="020B0604030504040204" pitchFamily="34" charset="0"/>
                <a:cs typeface="Tahoma" panose="020B0604030504040204" pitchFamily="34" charset="0"/>
              </a:defRPr>
            </a:lvl1pPr>
          </a:lstStyle>
          <a:p>
            <a:pPr defTabSz="685800">
              <a:buClrTx/>
              <a:defRPr/>
            </a:pPr>
            <a:r>
              <a:rPr lang="en-GB" sz="1800" dirty="0">
                <a:solidFill>
                  <a:schemeClr val="tx1"/>
                </a:solidFill>
                <a:latin typeface="Calibri" panose="020F0502020204030204" pitchFamily="34" charset="0"/>
                <a:ea typeface="Calibri" panose="020F0502020204030204" pitchFamily="34" charset="0"/>
                <a:cs typeface="Calibri" panose="020F0502020204030204" pitchFamily="34" charset="0"/>
              </a:rPr>
              <a:t>Grades we expect to see </a:t>
            </a:r>
            <a:r>
              <a:rPr lang="en-GB" sz="1800" b="1" dirty="0">
                <a:solidFill>
                  <a:schemeClr val="tx1"/>
                </a:solidFill>
                <a:latin typeface="Calibri" panose="020F0502020204030204" pitchFamily="34" charset="0"/>
                <a:ea typeface="Calibri" panose="020F0502020204030204" pitchFamily="34" charset="0"/>
                <a:cs typeface="Calibri" panose="020F0502020204030204" pitchFamily="34" charset="0"/>
              </a:rPr>
              <a:t>less frequently </a:t>
            </a:r>
            <a:r>
              <a:rPr lang="en-GB" sz="1800" dirty="0">
                <a:solidFill>
                  <a:schemeClr val="tx1"/>
                </a:solidFill>
                <a:latin typeface="Calibri" panose="020F0502020204030204" pitchFamily="34" charset="0"/>
                <a:ea typeface="Calibri" panose="020F0502020204030204" pitchFamily="34" charset="0"/>
                <a:cs typeface="Calibri" panose="020F0502020204030204" pitchFamily="34" charset="0"/>
              </a:rPr>
              <a:t>on inspection </a:t>
            </a:r>
          </a:p>
        </p:txBody>
      </p:sp>
      <p:sp>
        <p:nvSpPr>
          <p:cNvPr id="9" name="TextBox 8">
            <a:extLst>
              <a:ext uri="{FF2B5EF4-FFF2-40B4-BE49-F238E27FC236}">
                <a16:creationId xmlns:a16="http://schemas.microsoft.com/office/drawing/2014/main" id="{CA834F00-A288-67FF-64F3-3325AF26E485}"/>
              </a:ext>
            </a:extLst>
          </p:cNvPr>
          <p:cNvSpPr txBox="1"/>
          <p:nvPr/>
        </p:nvSpPr>
        <p:spPr>
          <a:xfrm>
            <a:off x="430879" y="427921"/>
            <a:ext cx="7228113" cy="553998"/>
          </a:xfrm>
          <a:prstGeom prst="rect">
            <a:avLst/>
          </a:prstGeom>
          <a:noFill/>
        </p:spPr>
        <p:txBody>
          <a:bodyPr wrap="square" rtlCol="0">
            <a:spAutoFit/>
          </a:bodyPr>
          <a:lstStyle/>
          <a:p>
            <a:pPr lvl="0">
              <a:defRPr/>
            </a:pPr>
            <a:r>
              <a:rPr lang="en-US" sz="3000" b="1" dirty="0">
                <a:solidFill>
                  <a:schemeClr val="tx1"/>
                </a:solidFill>
                <a:latin typeface="Calibri" panose="020F0502020204030204" pitchFamily="34" charset="0"/>
                <a:ea typeface="Calibri" panose="020F0502020204030204" pitchFamily="34" charset="0"/>
                <a:cs typeface="Calibri" panose="020F0502020204030204" pitchFamily="34" charset="0"/>
              </a:rPr>
              <a:t>Toolkit</a:t>
            </a:r>
          </a:p>
        </p:txBody>
      </p:sp>
      <p:sp>
        <p:nvSpPr>
          <p:cNvPr id="10" name="TextBox 9">
            <a:extLst>
              <a:ext uri="{FF2B5EF4-FFF2-40B4-BE49-F238E27FC236}">
                <a16:creationId xmlns:a16="http://schemas.microsoft.com/office/drawing/2014/main" id="{BC45645B-5C9F-45A4-8ADD-D6449D2E2652}"/>
              </a:ext>
            </a:extLst>
          </p:cNvPr>
          <p:cNvSpPr txBox="1"/>
          <p:nvPr/>
        </p:nvSpPr>
        <p:spPr>
          <a:xfrm>
            <a:off x="5373892" y="2899849"/>
            <a:ext cx="1727234" cy="415498"/>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Grades across a </a:t>
            </a:r>
            <a:b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b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5-point scale</a:t>
            </a:r>
          </a:p>
        </p:txBody>
      </p:sp>
      <p:sp>
        <p:nvSpPr>
          <p:cNvPr id="16" name="Arc 53">
            <a:extLst>
              <a:ext uri="{FF2B5EF4-FFF2-40B4-BE49-F238E27FC236}">
                <a16:creationId xmlns:a16="http://schemas.microsoft.com/office/drawing/2014/main" id="{D7D9258F-2344-60DA-B990-C5094DF75783}"/>
              </a:ext>
            </a:extLst>
          </p:cNvPr>
          <p:cNvSpPr/>
          <p:nvPr/>
        </p:nvSpPr>
        <p:spPr>
          <a:xfrm>
            <a:off x="5101817" y="2474968"/>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8" name="Arc 53">
            <a:extLst>
              <a:ext uri="{FF2B5EF4-FFF2-40B4-BE49-F238E27FC236}">
                <a16:creationId xmlns:a16="http://schemas.microsoft.com/office/drawing/2014/main" id="{B99A84B4-30C2-21F3-273A-6F9B464EF861}"/>
              </a:ext>
            </a:extLst>
          </p:cNvPr>
          <p:cNvSpPr/>
          <p:nvPr/>
        </p:nvSpPr>
        <p:spPr>
          <a:xfrm rot="20992921" flipH="1">
            <a:off x="2098567" y="5093478"/>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9" name="TextBox 18">
            <a:extLst>
              <a:ext uri="{FF2B5EF4-FFF2-40B4-BE49-F238E27FC236}">
                <a16:creationId xmlns:a16="http://schemas.microsoft.com/office/drawing/2014/main" id="{ED6550BA-42C2-9C11-177E-C10480188EBC}"/>
              </a:ext>
            </a:extLst>
          </p:cNvPr>
          <p:cNvSpPr txBox="1"/>
          <p:nvPr/>
        </p:nvSpPr>
        <p:spPr>
          <a:xfrm>
            <a:off x="-32597" y="4862354"/>
            <a:ext cx="1727234" cy="253916"/>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Indicators</a:t>
            </a:r>
          </a:p>
        </p:txBody>
      </p:sp>
      <p:sp>
        <p:nvSpPr>
          <p:cNvPr id="21" name="Arc 53">
            <a:extLst>
              <a:ext uri="{FF2B5EF4-FFF2-40B4-BE49-F238E27FC236}">
                <a16:creationId xmlns:a16="http://schemas.microsoft.com/office/drawing/2014/main" id="{E2AB98AD-A5C4-0A26-64E4-9746E4343B13}"/>
              </a:ext>
            </a:extLst>
          </p:cNvPr>
          <p:cNvSpPr/>
          <p:nvPr/>
        </p:nvSpPr>
        <p:spPr>
          <a:xfrm rot="20992921" flipV="1">
            <a:off x="5409655" y="3578653"/>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2" name="TextBox 1">
            <a:extLst>
              <a:ext uri="{FF2B5EF4-FFF2-40B4-BE49-F238E27FC236}">
                <a16:creationId xmlns:a16="http://schemas.microsoft.com/office/drawing/2014/main" id="{BED8F859-D22D-2D8E-30D3-99591F18BD74}"/>
              </a:ext>
            </a:extLst>
          </p:cNvPr>
          <p:cNvSpPr txBox="1"/>
          <p:nvPr/>
        </p:nvSpPr>
        <p:spPr>
          <a:xfrm>
            <a:off x="1199187" y="5564590"/>
            <a:ext cx="1727234" cy="253916"/>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Standards</a:t>
            </a:r>
          </a:p>
        </p:txBody>
      </p:sp>
      <p:sp>
        <p:nvSpPr>
          <p:cNvPr id="8" name="Arc 53">
            <a:extLst>
              <a:ext uri="{FF2B5EF4-FFF2-40B4-BE49-F238E27FC236}">
                <a16:creationId xmlns:a16="http://schemas.microsoft.com/office/drawing/2014/main" id="{B5DBD325-FE4E-3C54-FBE4-6C951AF56C6F}"/>
              </a:ext>
            </a:extLst>
          </p:cNvPr>
          <p:cNvSpPr/>
          <p:nvPr/>
        </p:nvSpPr>
        <p:spPr>
          <a:xfrm rot="20992921" flipH="1">
            <a:off x="571044" y="4307263"/>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Tree>
    <p:extLst>
      <p:ext uri="{BB962C8B-B14F-4D97-AF65-F5344CB8AC3E}">
        <p14:creationId xmlns:p14="http://schemas.microsoft.com/office/powerpoint/2010/main" val="3632527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FC64FDD-A9FB-6295-721C-52DA3A81E578}"/>
              </a:ext>
            </a:extLst>
          </p:cNvPr>
          <p:cNvSpPr>
            <a:spLocks noGrp="1"/>
          </p:cNvSpPr>
          <p:nvPr>
            <p:ph type="body" sz="quarter" idx="11"/>
          </p:nvPr>
        </p:nvSpPr>
        <p:spPr>
          <a:xfrm>
            <a:off x="3173672" y="379433"/>
            <a:ext cx="5970328" cy="685800"/>
          </a:xfrm>
        </p:spPr>
        <p:txBody>
          <a:bodyPr>
            <a:noAutofit/>
          </a:bodyPr>
          <a:lstStyle/>
          <a:p>
            <a:pPr>
              <a:lnSpc>
                <a:spcPct val="110000"/>
              </a:lnSpc>
              <a:spcBef>
                <a:spcPts val="0"/>
              </a:spcBef>
            </a:pPr>
            <a:r>
              <a:rPr lang="en-GB" sz="2800" dirty="0">
                <a:solidFill>
                  <a:schemeClr val="tx1"/>
                </a:solidFill>
              </a:rPr>
              <a:t>Inspections will look and feel different </a:t>
            </a:r>
          </a:p>
        </p:txBody>
      </p:sp>
      <p:sp>
        <p:nvSpPr>
          <p:cNvPr id="3" name="Text Placeholder 2">
            <a:extLst>
              <a:ext uri="{FF2B5EF4-FFF2-40B4-BE49-F238E27FC236}">
                <a16:creationId xmlns:a16="http://schemas.microsoft.com/office/drawing/2014/main" id="{556727C5-2627-C6BF-7BF2-BF9AFD2B4CE5}"/>
              </a:ext>
            </a:extLst>
          </p:cNvPr>
          <p:cNvSpPr>
            <a:spLocks noGrp="1"/>
          </p:cNvSpPr>
          <p:nvPr>
            <p:ph type="body" sz="quarter" idx="12"/>
          </p:nvPr>
        </p:nvSpPr>
        <p:spPr>
          <a:xfrm>
            <a:off x="3546438" y="1682139"/>
            <a:ext cx="5277522" cy="3493721"/>
          </a:xfrm>
        </p:spPr>
        <p:txBody>
          <a:bodyPr spcFirstLastPara="1" vert="horz" wrap="square" lIns="68580" tIns="34290" rIns="68580" bIns="34290" rtlCol="0" anchor="t" anchorCtr="0">
            <a:normAutofit/>
          </a:bodyPr>
          <a:lstStyle/>
          <a:p>
            <a:pPr>
              <a:buFont typeface="Arial" panose="020B0604020202020204" pitchFamily="34" charset="0"/>
              <a:buChar char="•"/>
            </a:pP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Context</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further taken into account. </a:t>
            </a:r>
          </a:p>
          <a:p>
            <a:pPr>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 more </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collaborative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approach.</a:t>
            </a:r>
          </a:p>
          <a:p>
            <a:pPr>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 </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consistent</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approach to inspection. </a:t>
            </a:r>
          </a:p>
          <a:p>
            <a:pPr>
              <a:buFont typeface="Arial" panose="020B0604020202020204" pitchFamily="34" charset="0"/>
              <a:buChar char="•"/>
            </a:pP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Constructive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advice with clear recommendations on what to improve.</a:t>
            </a:r>
          </a:p>
          <a:p>
            <a:pPr>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 continued </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focus on well-being</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p>
          <a:p>
            <a:endParaRPr lang="en-GB" b="1" dirty="0"/>
          </a:p>
        </p:txBody>
      </p:sp>
      <p:pic>
        <p:nvPicPr>
          <p:cNvPr id="6" name="Picture Placeholder 5" descr="A person sitting in front of a group of people&#10;&#10;AI-generated content may be incorrect.">
            <a:extLst>
              <a:ext uri="{FF2B5EF4-FFF2-40B4-BE49-F238E27FC236}">
                <a16:creationId xmlns:a16="http://schemas.microsoft.com/office/drawing/2014/main" id="{4C3E500E-4B77-97D2-EEC6-1B58B52C8276}"/>
              </a:ext>
            </a:extLst>
          </p:cNvPr>
          <p:cNvPicPr>
            <a:picLocks noGrp="1" noChangeAspect="1"/>
          </p:cNvPicPr>
          <p:nvPr>
            <p:ph type="pic" sz="quarter" idx="10"/>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9" r="9"/>
          <a:stretch>
            <a:fillRect/>
          </a:stretch>
        </p:blipFill>
        <p:spPr/>
      </p:pic>
    </p:spTree>
    <p:extLst>
      <p:ext uri="{BB962C8B-B14F-4D97-AF65-F5344CB8AC3E}">
        <p14:creationId xmlns:p14="http://schemas.microsoft.com/office/powerpoint/2010/main" val="915898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D7631CE-3563-4A1A-81C3-AC4FA608D199}"/>
              </a:ext>
            </a:extLst>
          </p:cNvPr>
          <p:cNvGrpSpPr/>
          <p:nvPr/>
        </p:nvGrpSpPr>
        <p:grpSpPr>
          <a:xfrm>
            <a:off x="848540" y="2276471"/>
            <a:ext cx="7446921" cy="3574898"/>
            <a:chOff x="1131387" y="1802141"/>
            <a:chExt cx="9929228" cy="4766531"/>
          </a:xfrm>
        </p:grpSpPr>
        <p:sp>
          <p:nvSpPr>
            <p:cNvPr id="30" name="Freeform 29"/>
            <p:cNvSpPr/>
            <p:nvPr/>
          </p:nvSpPr>
          <p:spPr>
            <a:xfrm>
              <a:off x="4969357" y="2730092"/>
              <a:ext cx="2258194" cy="1129182"/>
            </a:xfrm>
            <a:custGeom>
              <a:avLst/>
              <a:gdLst>
                <a:gd name="connsiteX0" fmla="*/ 1271506 w 2543012"/>
                <a:gd name="connsiteY0" fmla="*/ 0 h 1271601"/>
                <a:gd name="connsiteX1" fmla="*/ 2543012 w 2543012"/>
                <a:gd name="connsiteY1" fmla="*/ 1271506 h 1271601"/>
                <a:gd name="connsiteX2" fmla="*/ 2543003 w 2543012"/>
                <a:gd name="connsiteY2" fmla="*/ 1271601 h 1271601"/>
                <a:gd name="connsiteX3" fmla="*/ 10 w 2543012"/>
                <a:gd name="connsiteY3" fmla="*/ 1271601 h 1271601"/>
                <a:gd name="connsiteX4" fmla="*/ 0 w 2543012"/>
                <a:gd name="connsiteY4" fmla="*/ 1271506 h 1271601"/>
                <a:gd name="connsiteX5" fmla="*/ 1271506 w 2543012"/>
                <a:gd name="connsiteY5" fmla="*/ 0 h 12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3012" h="1271601">
                  <a:moveTo>
                    <a:pt x="1271506" y="0"/>
                  </a:moveTo>
                  <a:cubicBezTo>
                    <a:pt x="1973739" y="0"/>
                    <a:pt x="2543012" y="569273"/>
                    <a:pt x="2543012" y="1271506"/>
                  </a:cubicBezTo>
                  <a:lnTo>
                    <a:pt x="2543003" y="1271601"/>
                  </a:lnTo>
                  <a:lnTo>
                    <a:pt x="10" y="1271601"/>
                  </a:lnTo>
                  <a:lnTo>
                    <a:pt x="0" y="1271506"/>
                  </a:lnTo>
                  <a:cubicBezTo>
                    <a:pt x="0" y="569273"/>
                    <a:pt x="569273" y="0"/>
                    <a:pt x="1271506" y="0"/>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50">
                <a:solidFill>
                  <a:srgbClr val="170C59"/>
                </a:solidFill>
              </a:endParaRPr>
            </a:p>
          </p:txBody>
        </p:sp>
        <p:sp>
          <p:nvSpPr>
            <p:cNvPr id="22" name="Freeform 21"/>
            <p:cNvSpPr/>
            <p:nvPr/>
          </p:nvSpPr>
          <p:spPr>
            <a:xfrm>
              <a:off x="3253897" y="3859106"/>
              <a:ext cx="2007425" cy="1003797"/>
            </a:xfrm>
            <a:custGeom>
              <a:avLst/>
              <a:gdLst>
                <a:gd name="connsiteX0" fmla="*/ 10 w 2260614"/>
                <a:gd name="connsiteY0" fmla="*/ 0 h 1130402"/>
                <a:gd name="connsiteX1" fmla="*/ 2260605 w 2260614"/>
                <a:gd name="connsiteY1" fmla="*/ 0 h 1130402"/>
                <a:gd name="connsiteX2" fmla="*/ 2260614 w 2260614"/>
                <a:gd name="connsiteY2" fmla="*/ 95 h 1130402"/>
                <a:gd name="connsiteX3" fmla="*/ 1130307 w 2260614"/>
                <a:gd name="connsiteY3" fmla="*/ 1130402 h 1130402"/>
                <a:gd name="connsiteX4" fmla="*/ 0 w 2260614"/>
                <a:gd name="connsiteY4" fmla="*/ 95 h 1130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614" h="1130402">
                  <a:moveTo>
                    <a:pt x="10" y="0"/>
                  </a:moveTo>
                  <a:lnTo>
                    <a:pt x="2260605" y="0"/>
                  </a:lnTo>
                  <a:lnTo>
                    <a:pt x="2260614" y="95"/>
                  </a:lnTo>
                  <a:cubicBezTo>
                    <a:pt x="2260614" y="624346"/>
                    <a:pt x="1754558" y="1130402"/>
                    <a:pt x="1130307" y="1130402"/>
                  </a:cubicBezTo>
                  <a:cubicBezTo>
                    <a:pt x="506056" y="1130402"/>
                    <a:pt x="0" y="624346"/>
                    <a:pt x="0" y="95"/>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50">
                <a:solidFill>
                  <a:srgbClr val="170C59"/>
                </a:solidFill>
              </a:endParaRPr>
            </a:p>
          </p:txBody>
        </p:sp>
        <p:sp>
          <p:nvSpPr>
            <p:cNvPr id="24" name="Freeform 23"/>
            <p:cNvSpPr/>
            <p:nvPr/>
          </p:nvSpPr>
          <p:spPr>
            <a:xfrm>
              <a:off x="6930679" y="3859106"/>
              <a:ext cx="2007425" cy="1003797"/>
            </a:xfrm>
            <a:custGeom>
              <a:avLst/>
              <a:gdLst>
                <a:gd name="connsiteX0" fmla="*/ 10 w 2260614"/>
                <a:gd name="connsiteY0" fmla="*/ 0 h 1130402"/>
                <a:gd name="connsiteX1" fmla="*/ 2260604 w 2260614"/>
                <a:gd name="connsiteY1" fmla="*/ 0 h 1130402"/>
                <a:gd name="connsiteX2" fmla="*/ 2260614 w 2260614"/>
                <a:gd name="connsiteY2" fmla="*/ 95 h 1130402"/>
                <a:gd name="connsiteX3" fmla="*/ 1130307 w 2260614"/>
                <a:gd name="connsiteY3" fmla="*/ 1130402 h 1130402"/>
                <a:gd name="connsiteX4" fmla="*/ 0 w 2260614"/>
                <a:gd name="connsiteY4" fmla="*/ 95 h 1130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614" h="1130402">
                  <a:moveTo>
                    <a:pt x="10" y="0"/>
                  </a:moveTo>
                  <a:lnTo>
                    <a:pt x="2260604" y="0"/>
                  </a:lnTo>
                  <a:lnTo>
                    <a:pt x="2260614" y="95"/>
                  </a:lnTo>
                  <a:cubicBezTo>
                    <a:pt x="2260614" y="624346"/>
                    <a:pt x="1754558" y="1130402"/>
                    <a:pt x="1130307" y="1130402"/>
                  </a:cubicBezTo>
                  <a:cubicBezTo>
                    <a:pt x="506056" y="1130402"/>
                    <a:pt x="0" y="624346"/>
                    <a:pt x="0" y="95"/>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50">
                <a:solidFill>
                  <a:srgbClr val="170C59"/>
                </a:solidFill>
              </a:endParaRPr>
            </a:p>
          </p:txBody>
        </p:sp>
        <p:sp>
          <p:nvSpPr>
            <p:cNvPr id="26" name="Freeform 25"/>
            <p:cNvSpPr/>
            <p:nvPr/>
          </p:nvSpPr>
          <p:spPr>
            <a:xfrm>
              <a:off x="1543346" y="2855478"/>
              <a:ext cx="2007425" cy="1003795"/>
            </a:xfrm>
            <a:custGeom>
              <a:avLst/>
              <a:gdLst>
                <a:gd name="connsiteX0" fmla="*/ 1130307 w 2260614"/>
                <a:gd name="connsiteY0" fmla="*/ 0 h 1130400"/>
                <a:gd name="connsiteX1" fmla="*/ 2260614 w 2260614"/>
                <a:gd name="connsiteY1" fmla="*/ 1130307 h 1130400"/>
                <a:gd name="connsiteX2" fmla="*/ 2260605 w 2260614"/>
                <a:gd name="connsiteY2" fmla="*/ 1130400 h 1130400"/>
                <a:gd name="connsiteX3" fmla="*/ 10 w 2260614"/>
                <a:gd name="connsiteY3" fmla="*/ 1130400 h 1130400"/>
                <a:gd name="connsiteX4" fmla="*/ 0 w 2260614"/>
                <a:gd name="connsiteY4" fmla="*/ 1130307 h 1130400"/>
                <a:gd name="connsiteX5" fmla="*/ 1130307 w 2260614"/>
                <a:gd name="connsiteY5" fmla="*/ 0 h 11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60614" h="1130400">
                  <a:moveTo>
                    <a:pt x="1130307" y="0"/>
                  </a:moveTo>
                  <a:cubicBezTo>
                    <a:pt x="1754558" y="0"/>
                    <a:pt x="2260614" y="506056"/>
                    <a:pt x="2260614" y="1130307"/>
                  </a:cubicBezTo>
                  <a:lnTo>
                    <a:pt x="2260605" y="1130400"/>
                  </a:lnTo>
                  <a:lnTo>
                    <a:pt x="10" y="1130400"/>
                  </a:lnTo>
                  <a:lnTo>
                    <a:pt x="0" y="1130307"/>
                  </a:lnTo>
                  <a:cubicBezTo>
                    <a:pt x="0" y="506056"/>
                    <a:pt x="506056" y="0"/>
                    <a:pt x="1130307" y="0"/>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50">
                <a:solidFill>
                  <a:srgbClr val="170C59"/>
                </a:solidFill>
              </a:endParaRPr>
            </a:p>
          </p:txBody>
        </p:sp>
        <p:sp>
          <p:nvSpPr>
            <p:cNvPr id="28" name="Freeform 27"/>
            <p:cNvSpPr/>
            <p:nvPr/>
          </p:nvSpPr>
          <p:spPr>
            <a:xfrm>
              <a:off x="8641230" y="2855478"/>
              <a:ext cx="2007425" cy="1003795"/>
            </a:xfrm>
            <a:custGeom>
              <a:avLst/>
              <a:gdLst>
                <a:gd name="connsiteX0" fmla="*/ 1130307 w 2260614"/>
                <a:gd name="connsiteY0" fmla="*/ 0 h 1130400"/>
                <a:gd name="connsiteX1" fmla="*/ 2260614 w 2260614"/>
                <a:gd name="connsiteY1" fmla="*/ 1130307 h 1130400"/>
                <a:gd name="connsiteX2" fmla="*/ 2260605 w 2260614"/>
                <a:gd name="connsiteY2" fmla="*/ 1130400 h 1130400"/>
                <a:gd name="connsiteX3" fmla="*/ 9 w 2260614"/>
                <a:gd name="connsiteY3" fmla="*/ 1130400 h 1130400"/>
                <a:gd name="connsiteX4" fmla="*/ 0 w 2260614"/>
                <a:gd name="connsiteY4" fmla="*/ 1130307 h 1130400"/>
                <a:gd name="connsiteX5" fmla="*/ 1130307 w 2260614"/>
                <a:gd name="connsiteY5" fmla="*/ 0 h 113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60614" h="1130400">
                  <a:moveTo>
                    <a:pt x="1130307" y="0"/>
                  </a:moveTo>
                  <a:cubicBezTo>
                    <a:pt x="1754558" y="0"/>
                    <a:pt x="2260614" y="506056"/>
                    <a:pt x="2260614" y="1130307"/>
                  </a:cubicBezTo>
                  <a:lnTo>
                    <a:pt x="2260605" y="1130400"/>
                  </a:lnTo>
                  <a:lnTo>
                    <a:pt x="9" y="1130400"/>
                  </a:lnTo>
                  <a:lnTo>
                    <a:pt x="0" y="1130307"/>
                  </a:lnTo>
                  <a:cubicBezTo>
                    <a:pt x="0" y="506056"/>
                    <a:pt x="506056" y="0"/>
                    <a:pt x="1130307" y="0"/>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50">
                <a:solidFill>
                  <a:srgbClr val="170C59"/>
                </a:solidFill>
              </a:endParaRPr>
            </a:p>
          </p:txBody>
        </p:sp>
        <p:sp>
          <p:nvSpPr>
            <p:cNvPr id="18" name="Oval 17"/>
            <p:cNvSpPr/>
            <p:nvPr/>
          </p:nvSpPr>
          <p:spPr>
            <a:xfrm>
              <a:off x="1840219" y="3152350"/>
              <a:ext cx="1413679" cy="1413679"/>
            </a:xfrm>
            <a:prstGeom prst="ellipse">
              <a:avLst/>
            </a:prstGeom>
            <a:solidFill>
              <a:schemeClr val="bg1"/>
            </a:solidFill>
            <a:ln>
              <a:noFill/>
            </a:ln>
            <a:effectLst>
              <a:outerShdw blurRad="508000" dist="266700" dir="5520000" sx="87000" sy="87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spc="-113">
                <a:solidFill>
                  <a:srgbClr val="170C59"/>
                </a:solidFill>
                <a:latin typeface="Montserrat" panose="00000500000000000000" pitchFamily="50" charset="0"/>
              </a:endParaRPr>
            </a:p>
          </p:txBody>
        </p:sp>
        <p:sp>
          <p:nvSpPr>
            <p:cNvPr id="15" name="Oval 14"/>
            <p:cNvSpPr/>
            <p:nvPr/>
          </p:nvSpPr>
          <p:spPr>
            <a:xfrm>
              <a:off x="3550771" y="3152350"/>
              <a:ext cx="1413679" cy="1413679"/>
            </a:xfrm>
            <a:prstGeom prst="ellipse">
              <a:avLst/>
            </a:prstGeom>
            <a:solidFill>
              <a:schemeClr val="bg1"/>
            </a:solidFill>
            <a:ln>
              <a:noFill/>
            </a:ln>
            <a:effectLst>
              <a:outerShdw blurRad="508000" dist="266700" dir="5520000" sx="87000" sy="87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spc="-113">
                <a:solidFill>
                  <a:srgbClr val="170C59"/>
                </a:solidFill>
                <a:latin typeface="Montserrat" panose="00000500000000000000" pitchFamily="50" charset="0"/>
              </a:endParaRPr>
            </a:p>
          </p:txBody>
        </p:sp>
        <p:sp>
          <p:nvSpPr>
            <p:cNvPr id="12" name="Oval 11"/>
            <p:cNvSpPr/>
            <p:nvPr/>
          </p:nvSpPr>
          <p:spPr>
            <a:xfrm>
              <a:off x="8938104" y="3152350"/>
              <a:ext cx="1413679" cy="1413679"/>
            </a:xfrm>
            <a:prstGeom prst="ellipse">
              <a:avLst/>
            </a:prstGeom>
            <a:solidFill>
              <a:schemeClr val="bg1"/>
            </a:solidFill>
            <a:ln>
              <a:noFill/>
            </a:ln>
            <a:effectLst>
              <a:outerShdw blurRad="508000" dist="266700" dir="5520000" sx="87000" sy="87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spc="-113">
                <a:solidFill>
                  <a:srgbClr val="170C59"/>
                </a:solidFill>
                <a:latin typeface="Montserrat" panose="00000500000000000000" pitchFamily="50" charset="0"/>
              </a:endParaRPr>
            </a:p>
          </p:txBody>
        </p:sp>
        <p:sp>
          <p:nvSpPr>
            <p:cNvPr id="9" name="Oval 8"/>
            <p:cNvSpPr/>
            <p:nvPr/>
          </p:nvSpPr>
          <p:spPr>
            <a:xfrm>
              <a:off x="7227552" y="3152350"/>
              <a:ext cx="1413679" cy="1413679"/>
            </a:xfrm>
            <a:prstGeom prst="ellipse">
              <a:avLst/>
            </a:prstGeom>
            <a:solidFill>
              <a:schemeClr val="bg1"/>
            </a:solidFill>
            <a:ln>
              <a:noFill/>
            </a:ln>
            <a:effectLst>
              <a:outerShdw blurRad="508000" dist="266700" dir="5520000" sx="87000" sy="87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spc="-113">
                <a:solidFill>
                  <a:srgbClr val="170C59"/>
                </a:solidFill>
                <a:latin typeface="Montserrat" panose="00000500000000000000" pitchFamily="50" charset="0"/>
              </a:endParaRPr>
            </a:p>
          </p:txBody>
        </p:sp>
        <p:grpSp>
          <p:nvGrpSpPr>
            <p:cNvPr id="45" name="Group 44"/>
            <p:cNvGrpSpPr/>
            <p:nvPr/>
          </p:nvGrpSpPr>
          <p:grpSpPr>
            <a:xfrm>
              <a:off x="1131387" y="1802141"/>
              <a:ext cx="2831344" cy="1045848"/>
              <a:chOff x="4652211" y="2169095"/>
              <a:chExt cx="2855224" cy="1054668"/>
            </a:xfrm>
          </p:grpSpPr>
          <p:sp>
            <p:nvSpPr>
              <p:cNvPr id="46" name="Rectangle 45">
                <a:extLst>
                  <a:ext uri="{FF2B5EF4-FFF2-40B4-BE49-F238E27FC236}">
                    <a16:creationId xmlns:a16="http://schemas.microsoft.com/office/drawing/2014/main" id="{C7E8391F-9293-4C6A-B8C0-24196ED775FA}"/>
                  </a:ext>
                </a:extLst>
              </p:cNvPr>
              <p:cNvSpPr/>
              <p:nvPr/>
            </p:nvSpPr>
            <p:spPr>
              <a:xfrm>
                <a:off x="4652211" y="2484216"/>
                <a:ext cx="2855224" cy="739547"/>
              </a:xfrm>
              <a:prstGeom prst="rect">
                <a:avLst/>
              </a:prstGeom>
            </p:spPr>
            <p:txBody>
              <a:bodyPr wrap="square" lIns="68580" tIns="34290" rIns="68580" bIns="34290" anchor="t">
                <a:spAutoFit/>
              </a:bodyPr>
              <a:lstStyle/>
              <a:p>
                <a:pPr algn="ctr">
                  <a:lnSpc>
                    <a:spcPct val="120000"/>
                  </a:lnSpc>
                </a:pPr>
                <a:r>
                  <a:rPr lang="en-US" sz="900" dirty="0">
                    <a:solidFill>
                      <a:srgbClr val="170C59"/>
                    </a:solidFill>
                    <a:latin typeface="Tahoma"/>
                    <a:ea typeface="Tahoma"/>
                    <a:cs typeface="Tahoma"/>
                  </a:rPr>
                  <a:t>Provider leaders invited to identify an individual(s) to act as</a:t>
                </a:r>
                <a:r>
                  <a:rPr lang="en-US" sz="900" b="1" dirty="0">
                    <a:solidFill>
                      <a:srgbClr val="170C59"/>
                    </a:solidFill>
                    <a:latin typeface="Tahoma"/>
                    <a:ea typeface="Tahoma"/>
                    <a:cs typeface="Tahoma"/>
                  </a:rPr>
                  <a:t> nominee(s)</a:t>
                </a:r>
                <a:r>
                  <a:rPr lang="en-US" sz="900" dirty="0">
                    <a:solidFill>
                      <a:srgbClr val="170C59"/>
                    </a:solidFill>
                    <a:latin typeface="Tahoma"/>
                    <a:ea typeface="Tahoma"/>
                    <a:cs typeface="Tahoma"/>
                  </a:rPr>
                  <a:t> – not compulsory.</a:t>
                </a:r>
              </a:p>
            </p:txBody>
          </p:sp>
          <p:sp>
            <p:nvSpPr>
              <p:cNvPr id="47" name="Rectangle 46">
                <a:extLst>
                  <a:ext uri="{FF2B5EF4-FFF2-40B4-BE49-F238E27FC236}">
                    <a16:creationId xmlns:a16="http://schemas.microsoft.com/office/drawing/2014/main" id="{A4A191C8-51E7-42F4-9F76-4614AF1EA6D7}"/>
                  </a:ext>
                </a:extLst>
              </p:cNvPr>
              <p:cNvSpPr/>
              <p:nvPr/>
            </p:nvSpPr>
            <p:spPr>
              <a:xfrm>
                <a:off x="5241173" y="2169095"/>
                <a:ext cx="1677304" cy="341410"/>
              </a:xfrm>
              <a:prstGeom prst="rect">
                <a:avLst/>
              </a:prstGeom>
            </p:spPr>
            <p:txBody>
              <a:bodyPr wrap="none">
                <a:spAutoFit/>
              </a:bodyPr>
              <a:lstStyle/>
              <a:p>
                <a:pPr lvl="0" algn="ctr"/>
                <a:r>
                  <a:rPr lang="en-GB" sz="1050" b="1">
                    <a:solidFill>
                      <a:srgbClr val="170C59"/>
                    </a:solidFill>
                    <a:latin typeface="Tahoma" panose="020B0604030504040204" pitchFamily="34" charset="0"/>
                    <a:ea typeface="Tahoma" panose="020B0604030504040204" pitchFamily="34" charset="0"/>
                    <a:cs typeface="Tahoma" panose="020B0604030504040204" pitchFamily="34" charset="0"/>
                  </a:rPr>
                  <a:t>Notification call</a:t>
                </a:r>
                <a:endParaRPr lang="en-IN" sz="1050" b="1">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48" name="Group 47"/>
            <p:cNvGrpSpPr/>
            <p:nvPr/>
          </p:nvGrpSpPr>
          <p:grpSpPr>
            <a:xfrm>
              <a:off x="8229271" y="1802141"/>
              <a:ext cx="2831344" cy="1076627"/>
              <a:chOff x="4652211" y="2169095"/>
              <a:chExt cx="2855224" cy="1085707"/>
            </a:xfrm>
          </p:grpSpPr>
          <p:sp>
            <p:nvSpPr>
              <p:cNvPr id="49" name="Rectangle 48">
                <a:extLst>
                  <a:ext uri="{FF2B5EF4-FFF2-40B4-BE49-F238E27FC236}">
                    <a16:creationId xmlns:a16="http://schemas.microsoft.com/office/drawing/2014/main" id="{C7E8391F-9293-4C6A-B8C0-24196ED775FA}"/>
                  </a:ext>
                </a:extLst>
              </p:cNvPr>
              <p:cNvSpPr/>
              <p:nvPr/>
            </p:nvSpPr>
            <p:spPr>
              <a:xfrm>
                <a:off x="4652211" y="2484216"/>
                <a:ext cx="2855224" cy="770586"/>
              </a:xfrm>
              <a:prstGeom prst="rect">
                <a:avLst/>
              </a:prstGeom>
            </p:spPr>
            <p:txBody>
              <a:bodyPr wrap="square">
                <a:spAutoFit/>
              </a:bodyPr>
              <a:lstStyle/>
              <a:p>
                <a:pPr algn="ctr">
                  <a:lnSpc>
                    <a:spcPct val="120000"/>
                  </a:lnSpc>
                </a:pPr>
                <a:r>
                  <a:rPr lang="en-US" sz="900">
                    <a:solidFill>
                      <a:srgbClr val="170C59"/>
                    </a:solidFill>
                    <a:latin typeface="Tahoma" panose="020B0604030504040204" pitchFamily="34" charset="0"/>
                    <a:ea typeface="Tahoma" panose="020B0604030504040204" pitchFamily="34" charset="0"/>
                    <a:cs typeface="Tahoma" panose="020B0604030504040204" pitchFamily="34" charset="0"/>
                  </a:rPr>
                  <a:t>to enable inspectors to gather evidence relevant to the provider’s context. </a:t>
                </a:r>
              </a:p>
            </p:txBody>
          </p:sp>
          <p:sp>
            <p:nvSpPr>
              <p:cNvPr id="50" name="Rectangle 49">
                <a:extLst>
                  <a:ext uri="{FF2B5EF4-FFF2-40B4-BE49-F238E27FC236}">
                    <a16:creationId xmlns:a16="http://schemas.microsoft.com/office/drawing/2014/main" id="{A4A191C8-51E7-42F4-9F76-4614AF1EA6D7}"/>
                  </a:ext>
                </a:extLst>
              </p:cNvPr>
              <p:cNvSpPr/>
              <p:nvPr/>
            </p:nvSpPr>
            <p:spPr>
              <a:xfrm>
                <a:off x="4852135" y="2169095"/>
                <a:ext cx="2455391" cy="341410"/>
              </a:xfrm>
              <a:prstGeom prst="rect">
                <a:avLst/>
              </a:prstGeom>
            </p:spPr>
            <p:txBody>
              <a:bodyPr wrap="none">
                <a:spAutoFit/>
              </a:bodyPr>
              <a:lstStyle/>
              <a:p>
                <a:pPr lvl="0" algn="ctr"/>
                <a:r>
                  <a:rPr lang="en-GB" sz="1050" b="1">
                    <a:solidFill>
                      <a:srgbClr val="170C59"/>
                    </a:solidFill>
                    <a:latin typeface="Tahoma" panose="020B0604030504040204" pitchFamily="34" charset="0"/>
                    <a:ea typeface="Tahoma" panose="020B0604030504040204" pitchFamily="34" charset="0"/>
                    <a:cs typeface="Tahoma" panose="020B0604030504040204" pitchFamily="34" charset="0"/>
                  </a:rPr>
                  <a:t>Timetable for inspection</a:t>
                </a:r>
                <a:endParaRPr lang="en-IN" sz="1050" b="1">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51" name="Group 50"/>
            <p:cNvGrpSpPr/>
            <p:nvPr/>
          </p:nvGrpSpPr>
          <p:grpSpPr>
            <a:xfrm>
              <a:off x="2841937" y="5072702"/>
              <a:ext cx="2831344" cy="1298226"/>
              <a:chOff x="4652211" y="2169095"/>
              <a:chExt cx="2855224" cy="1309175"/>
            </a:xfrm>
          </p:grpSpPr>
          <p:sp>
            <p:nvSpPr>
              <p:cNvPr id="52" name="Rectangle 51">
                <a:extLst>
                  <a:ext uri="{FF2B5EF4-FFF2-40B4-BE49-F238E27FC236}">
                    <a16:creationId xmlns:a16="http://schemas.microsoft.com/office/drawing/2014/main" id="{C7E8391F-9293-4C6A-B8C0-24196ED775FA}"/>
                  </a:ext>
                </a:extLst>
              </p:cNvPr>
              <p:cNvSpPr/>
              <p:nvPr/>
            </p:nvSpPr>
            <p:spPr>
              <a:xfrm>
                <a:off x="4652211" y="2484216"/>
                <a:ext cx="2855224" cy="994054"/>
              </a:xfrm>
              <a:prstGeom prst="rect">
                <a:avLst/>
              </a:prstGeom>
            </p:spPr>
            <p:txBody>
              <a:bodyPr wrap="square">
                <a:spAutoFit/>
              </a:bodyPr>
              <a:lstStyle/>
              <a:p>
                <a:pPr algn="ctr">
                  <a:lnSpc>
                    <a:spcPct val="120000"/>
                  </a:lnSpc>
                </a:pPr>
                <a:r>
                  <a:rPr lang="en-GB" sz="900">
                    <a:solidFill>
                      <a:srgbClr val="170C59"/>
                    </a:solidFill>
                    <a:latin typeface="Tahoma" panose="020B0604030504040204" pitchFamily="34" charset="0"/>
                    <a:ea typeface="Tahoma" panose="020B0604030504040204" pitchFamily="34" charset="0"/>
                    <a:cs typeface="Tahoma" panose="020B0604030504040204" pitchFamily="34" charset="0"/>
                  </a:rPr>
                  <a:t>help the inspection process run smoothly and collaboratively </a:t>
                </a:r>
                <a:r>
                  <a:rPr lang="en-GB" altLang="en-US" sz="900">
                    <a:solidFill>
                      <a:srgbClr val="170C59"/>
                    </a:solidFill>
                    <a:latin typeface="Tahoma" panose="020B0604030504040204" pitchFamily="34" charset="0"/>
                    <a:ea typeface="Tahoma" panose="020B0604030504040204" pitchFamily="34" charset="0"/>
                    <a:cs typeface="Tahoma" panose="020B0604030504040204" pitchFamily="34" charset="0"/>
                  </a:rPr>
                  <a:t>through planning, communication and engagement with the inspection team</a:t>
                </a:r>
                <a:r>
                  <a:rPr lang="en-US" sz="900">
                    <a:solidFill>
                      <a:srgbClr val="170C59"/>
                    </a:solidFill>
                    <a:latin typeface="Tahoma" panose="020B0604030504040204" pitchFamily="34" charset="0"/>
                    <a:ea typeface="Tahoma" panose="020B0604030504040204" pitchFamily="34" charset="0"/>
                    <a:cs typeface="Tahoma" panose="020B0604030504040204" pitchFamily="34" charset="0"/>
                  </a:rPr>
                  <a:t> </a:t>
                </a:r>
              </a:p>
            </p:txBody>
          </p:sp>
          <p:sp>
            <p:nvSpPr>
              <p:cNvPr id="53" name="Rectangle 52">
                <a:extLst>
                  <a:ext uri="{FF2B5EF4-FFF2-40B4-BE49-F238E27FC236}">
                    <a16:creationId xmlns:a16="http://schemas.microsoft.com/office/drawing/2014/main" id="{A4A191C8-51E7-42F4-9F76-4614AF1EA6D7}"/>
                  </a:ext>
                </a:extLst>
              </p:cNvPr>
              <p:cNvSpPr/>
              <p:nvPr/>
            </p:nvSpPr>
            <p:spPr>
              <a:xfrm>
                <a:off x="5550465" y="2169095"/>
                <a:ext cx="1058715" cy="341410"/>
              </a:xfrm>
              <a:prstGeom prst="rect">
                <a:avLst/>
              </a:prstGeom>
            </p:spPr>
            <p:txBody>
              <a:bodyPr wrap="none">
                <a:spAutoFit/>
              </a:bodyPr>
              <a:lstStyle/>
              <a:p>
                <a:pPr lvl="0" algn="ctr"/>
                <a:r>
                  <a:rPr lang="en-GB" sz="1050" b="1">
                    <a:solidFill>
                      <a:srgbClr val="170C59"/>
                    </a:solidFill>
                    <a:latin typeface="Tahoma" panose="020B0604030504040204" pitchFamily="34" charset="0"/>
                    <a:ea typeface="Tahoma" panose="020B0604030504040204" pitchFamily="34" charset="0"/>
                    <a:cs typeface="Tahoma" panose="020B0604030504040204" pitchFamily="34" charset="0"/>
                  </a:rPr>
                  <a:t>Nominee</a:t>
                </a:r>
                <a:endParaRPr lang="en-IN" sz="1050" b="1">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54" name="Group 53"/>
            <p:cNvGrpSpPr/>
            <p:nvPr/>
          </p:nvGrpSpPr>
          <p:grpSpPr>
            <a:xfrm>
              <a:off x="6518719" y="5072700"/>
              <a:ext cx="2831344" cy="1495972"/>
              <a:chOff x="4652211" y="2169095"/>
              <a:chExt cx="2855224" cy="1508590"/>
            </a:xfrm>
          </p:grpSpPr>
          <p:sp>
            <p:nvSpPr>
              <p:cNvPr id="55" name="Rectangle 54">
                <a:extLst>
                  <a:ext uri="{FF2B5EF4-FFF2-40B4-BE49-F238E27FC236}">
                    <a16:creationId xmlns:a16="http://schemas.microsoft.com/office/drawing/2014/main" id="{C7E8391F-9293-4C6A-B8C0-24196ED775FA}"/>
                  </a:ext>
                </a:extLst>
              </p:cNvPr>
              <p:cNvSpPr/>
              <p:nvPr/>
            </p:nvSpPr>
            <p:spPr>
              <a:xfrm>
                <a:off x="4652211" y="2491200"/>
                <a:ext cx="2855224" cy="1186485"/>
              </a:xfrm>
              <a:prstGeom prst="rect">
                <a:avLst/>
              </a:prstGeom>
            </p:spPr>
            <p:txBody>
              <a:bodyPr wrap="square" lIns="68580" tIns="34290" rIns="68580" bIns="34290" anchor="t">
                <a:spAutoFit/>
              </a:bodyPr>
              <a:lstStyle/>
              <a:p>
                <a:pPr algn="ctr">
                  <a:lnSpc>
                    <a:spcPct val="120000"/>
                  </a:lnSpc>
                </a:pPr>
                <a:r>
                  <a:rPr lang="en-GB" sz="900">
                    <a:solidFill>
                      <a:srgbClr val="170C59"/>
                    </a:solidFill>
                    <a:latin typeface="Tahoma"/>
                    <a:ea typeface="Tahoma"/>
                    <a:cs typeface="Tahoma"/>
                  </a:rPr>
                  <a:t>the lead inspector will work collaboratively with the nominee(s) and leaders to identify any necessary reasonable adjustments and understand the context</a:t>
                </a:r>
                <a:endParaRPr lang="en-US" sz="900">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sp>
            <p:nvSpPr>
              <p:cNvPr id="56" name="Rectangle 55">
                <a:extLst>
                  <a:ext uri="{FF2B5EF4-FFF2-40B4-BE49-F238E27FC236}">
                    <a16:creationId xmlns:a16="http://schemas.microsoft.com/office/drawing/2014/main" id="{A4A191C8-51E7-42F4-9F76-4614AF1EA6D7}"/>
                  </a:ext>
                </a:extLst>
              </p:cNvPr>
              <p:cNvSpPr/>
              <p:nvPr/>
            </p:nvSpPr>
            <p:spPr>
              <a:xfrm>
                <a:off x="5307773" y="2169095"/>
                <a:ext cx="1544102" cy="310372"/>
              </a:xfrm>
              <a:prstGeom prst="rect">
                <a:avLst/>
              </a:prstGeom>
            </p:spPr>
            <p:txBody>
              <a:bodyPr wrap="none" lIns="68580" tIns="34290" rIns="68580" bIns="34290" anchor="t">
                <a:spAutoFit/>
              </a:bodyPr>
              <a:lstStyle/>
              <a:p>
                <a:pPr lvl="0" algn="ctr"/>
                <a:r>
                  <a:rPr lang="en-GB" sz="1050" b="1">
                    <a:solidFill>
                      <a:srgbClr val="170C59"/>
                    </a:solidFill>
                    <a:latin typeface="Tahoma"/>
                    <a:ea typeface="Tahoma"/>
                    <a:cs typeface="Tahoma"/>
                  </a:rPr>
                  <a:t>Planning call/s</a:t>
                </a:r>
                <a:endParaRPr lang="en-IN" sz="1050" b="1">
                  <a:solidFill>
                    <a:srgbClr val="170C59"/>
                  </a:solidFill>
                  <a:latin typeface="Tahoma" panose="020B0604030504040204" pitchFamily="34" charset="0"/>
                  <a:ea typeface="Tahoma" panose="020B0604030504040204" pitchFamily="34" charset="0"/>
                  <a:cs typeface="Tahoma" panose="020B0604030504040204" pitchFamily="34" charset="0"/>
                </a:endParaRPr>
              </a:p>
            </p:txBody>
          </p:sp>
        </p:grpSp>
      </p:grpSp>
      <p:sp>
        <p:nvSpPr>
          <p:cNvPr id="2" name="Content Placeholder 2">
            <a:extLst>
              <a:ext uri="{FF2B5EF4-FFF2-40B4-BE49-F238E27FC236}">
                <a16:creationId xmlns:a16="http://schemas.microsoft.com/office/drawing/2014/main" id="{EFB3F175-D3C6-C7F3-F6EF-430905E12E7B}"/>
              </a:ext>
            </a:extLst>
          </p:cNvPr>
          <p:cNvSpPr txBox="1">
            <a:spLocks/>
          </p:cNvSpPr>
          <p:nvPr/>
        </p:nvSpPr>
        <p:spPr>
          <a:xfrm>
            <a:off x="1590822" y="1425618"/>
            <a:ext cx="5962357" cy="685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002060"/>
              </a:buClr>
              <a:buNone/>
            </a:pPr>
            <a:r>
              <a:rPr lang="en-GB" sz="2400" b="1">
                <a:solidFill>
                  <a:srgbClr val="170C59"/>
                </a:solidFill>
                <a:latin typeface="Tahoma" panose="020B0604030504040204" pitchFamily="34" charset="0"/>
                <a:ea typeface="Tahoma" panose="020B0604030504040204" pitchFamily="34" charset="0"/>
                <a:cs typeface="Tahoma" panose="020B0604030504040204" pitchFamily="34" charset="0"/>
              </a:rPr>
              <a:t>Before an inspector arrives</a:t>
            </a:r>
          </a:p>
        </p:txBody>
      </p:sp>
      <p:grpSp>
        <p:nvGrpSpPr>
          <p:cNvPr id="5" name="Group 4">
            <a:extLst>
              <a:ext uri="{FF2B5EF4-FFF2-40B4-BE49-F238E27FC236}">
                <a16:creationId xmlns:a16="http://schemas.microsoft.com/office/drawing/2014/main" id="{7E2F5118-CB9D-6323-F696-7E10A855C73E}"/>
              </a:ext>
            </a:extLst>
          </p:cNvPr>
          <p:cNvGrpSpPr/>
          <p:nvPr/>
        </p:nvGrpSpPr>
        <p:grpSpPr>
          <a:xfrm>
            <a:off x="3952181" y="3241287"/>
            <a:ext cx="1247400" cy="1247400"/>
            <a:chOff x="6715316" y="2667000"/>
            <a:chExt cx="1525588" cy="1524000"/>
          </a:xfrm>
        </p:grpSpPr>
        <p:sp>
          <p:nvSpPr>
            <p:cNvPr id="6" name="Oval 5">
              <a:extLst>
                <a:ext uri="{FF2B5EF4-FFF2-40B4-BE49-F238E27FC236}">
                  <a16:creationId xmlns:a16="http://schemas.microsoft.com/office/drawing/2014/main" id="{9A989E94-5981-1469-CABA-5993D81E3CF6}"/>
                </a:ext>
              </a:extLst>
            </p:cNvPr>
            <p:cNvSpPr/>
            <p:nvPr/>
          </p:nvSpPr>
          <p:spPr>
            <a:xfrm>
              <a:off x="6715316" y="2667000"/>
              <a:ext cx="1525588" cy="1524000"/>
            </a:xfrm>
            <a:prstGeom prst="ellipse">
              <a:avLst/>
            </a:prstGeom>
            <a:solidFill>
              <a:schemeClr val="bg1"/>
            </a:solidFill>
            <a:ln>
              <a:solidFill>
                <a:schemeClr val="bg1">
                  <a:lumMod val="95000"/>
                </a:schemeClr>
              </a:solidFill>
            </a:ln>
            <a:effectLst>
              <a:outerShdw blurRad="571500" dist="469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pic>
          <p:nvPicPr>
            <p:cNvPr id="7" name="Picture 6" descr="A picture containing logo&#10;&#10;Description automatically generated">
              <a:extLst>
                <a:ext uri="{FF2B5EF4-FFF2-40B4-BE49-F238E27FC236}">
                  <a16:creationId xmlns:a16="http://schemas.microsoft.com/office/drawing/2014/main" id="{45270719-4CCD-A7FA-A5EF-7405E4861A2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77254" y="3127375"/>
              <a:ext cx="1003300"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 name="Group 7">
            <a:extLst>
              <a:ext uri="{FF2B5EF4-FFF2-40B4-BE49-F238E27FC236}">
                <a16:creationId xmlns:a16="http://schemas.microsoft.com/office/drawing/2014/main" id="{2C986413-A1BB-126F-0AF2-B9F19D6A6DD7}"/>
              </a:ext>
            </a:extLst>
          </p:cNvPr>
          <p:cNvGrpSpPr/>
          <p:nvPr/>
        </p:nvGrpSpPr>
        <p:grpSpPr>
          <a:xfrm>
            <a:off x="5723384" y="3595952"/>
            <a:ext cx="454819" cy="446485"/>
            <a:chOff x="8164513" y="3502025"/>
            <a:chExt cx="606425" cy="595313"/>
          </a:xfrm>
          <a:solidFill>
            <a:srgbClr val="170C59"/>
          </a:solidFill>
        </p:grpSpPr>
        <p:sp>
          <p:nvSpPr>
            <p:cNvPr id="10" name="Freeform 93">
              <a:extLst>
                <a:ext uri="{FF2B5EF4-FFF2-40B4-BE49-F238E27FC236}">
                  <a16:creationId xmlns:a16="http://schemas.microsoft.com/office/drawing/2014/main" id="{BA3A17D9-A594-A23C-AD61-BE674BAEB8F9}"/>
                </a:ext>
              </a:extLst>
            </p:cNvPr>
            <p:cNvSpPr>
              <a:spLocks/>
            </p:cNvSpPr>
            <p:nvPr/>
          </p:nvSpPr>
          <p:spPr bwMode="auto">
            <a:xfrm>
              <a:off x="8164513" y="3681413"/>
              <a:ext cx="404813" cy="415925"/>
            </a:xfrm>
            <a:custGeom>
              <a:avLst/>
              <a:gdLst>
                <a:gd name="T0" fmla="*/ 140 w 144"/>
                <a:gd name="T1" fmla="*/ 74 h 148"/>
                <a:gd name="T2" fmla="*/ 110 w 144"/>
                <a:gd name="T3" fmla="*/ 108 h 148"/>
                <a:gd name="T4" fmla="*/ 66 w 144"/>
                <a:gd name="T5" fmla="*/ 108 h 148"/>
                <a:gd name="T6" fmla="*/ 62 w 144"/>
                <a:gd name="T7" fmla="*/ 108 h 148"/>
                <a:gd name="T8" fmla="*/ 62 w 144"/>
                <a:gd name="T9" fmla="*/ 112 h 148"/>
                <a:gd name="T10" fmla="*/ 36 w 144"/>
                <a:gd name="T11" fmla="*/ 143 h 148"/>
                <a:gd name="T12" fmla="*/ 46 w 144"/>
                <a:gd name="T13" fmla="*/ 112 h 148"/>
                <a:gd name="T14" fmla="*/ 46 w 144"/>
                <a:gd name="T15" fmla="*/ 108 h 148"/>
                <a:gd name="T16" fmla="*/ 42 w 144"/>
                <a:gd name="T17" fmla="*/ 108 h 148"/>
                <a:gd name="T18" fmla="*/ 38 w 144"/>
                <a:gd name="T19" fmla="*/ 108 h 148"/>
                <a:gd name="T20" fmla="*/ 4 w 144"/>
                <a:gd name="T21" fmla="*/ 74 h 148"/>
                <a:gd name="T22" fmla="*/ 4 w 144"/>
                <a:gd name="T23" fmla="*/ 34 h 148"/>
                <a:gd name="T24" fmla="*/ 38 w 144"/>
                <a:gd name="T25" fmla="*/ 4 h 148"/>
                <a:gd name="T26" fmla="*/ 68 w 144"/>
                <a:gd name="T27" fmla="*/ 4 h 148"/>
                <a:gd name="T28" fmla="*/ 68 w 144"/>
                <a:gd name="T29" fmla="*/ 0 h 148"/>
                <a:gd name="T30" fmla="*/ 38 w 144"/>
                <a:gd name="T31" fmla="*/ 0 h 148"/>
                <a:gd name="T32" fmla="*/ 0 w 144"/>
                <a:gd name="T33" fmla="*/ 34 h 148"/>
                <a:gd name="T34" fmla="*/ 0 w 144"/>
                <a:gd name="T35" fmla="*/ 74 h 148"/>
                <a:gd name="T36" fmla="*/ 38 w 144"/>
                <a:gd name="T37" fmla="*/ 112 h 148"/>
                <a:gd name="T38" fmla="*/ 42 w 144"/>
                <a:gd name="T39" fmla="*/ 112 h 148"/>
                <a:gd name="T40" fmla="*/ 22 w 144"/>
                <a:gd name="T41" fmla="*/ 148 h 148"/>
                <a:gd name="T42" fmla="*/ 66 w 144"/>
                <a:gd name="T43" fmla="*/ 112 h 148"/>
                <a:gd name="T44" fmla="*/ 110 w 144"/>
                <a:gd name="T45" fmla="*/ 112 h 148"/>
                <a:gd name="T46" fmla="*/ 144 w 144"/>
                <a:gd name="T47" fmla="*/ 74 h 148"/>
                <a:gd name="T48" fmla="*/ 144 w 144"/>
                <a:gd name="T49" fmla="*/ 44 h 148"/>
                <a:gd name="T50" fmla="*/ 140 w 144"/>
                <a:gd name="T51" fmla="*/ 44 h 148"/>
                <a:gd name="T52" fmla="*/ 140 w 144"/>
                <a:gd name="T53"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48">
                  <a:moveTo>
                    <a:pt x="140" y="74"/>
                  </a:moveTo>
                  <a:cubicBezTo>
                    <a:pt x="140" y="93"/>
                    <a:pt x="127" y="108"/>
                    <a:pt x="110" y="108"/>
                  </a:cubicBezTo>
                  <a:cubicBezTo>
                    <a:pt x="66" y="108"/>
                    <a:pt x="66" y="108"/>
                    <a:pt x="66" y="108"/>
                  </a:cubicBezTo>
                  <a:cubicBezTo>
                    <a:pt x="62" y="108"/>
                    <a:pt x="62" y="108"/>
                    <a:pt x="62" y="108"/>
                  </a:cubicBezTo>
                  <a:cubicBezTo>
                    <a:pt x="62" y="112"/>
                    <a:pt x="62" y="112"/>
                    <a:pt x="62" y="112"/>
                  </a:cubicBezTo>
                  <a:cubicBezTo>
                    <a:pt x="60" y="129"/>
                    <a:pt x="52" y="139"/>
                    <a:pt x="36" y="143"/>
                  </a:cubicBezTo>
                  <a:cubicBezTo>
                    <a:pt x="44" y="134"/>
                    <a:pt x="45" y="123"/>
                    <a:pt x="46" y="112"/>
                  </a:cubicBezTo>
                  <a:cubicBezTo>
                    <a:pt x="46" y="108"/>
                    <a:pt x="46" y="108"/>
                    <a:pt x="46" y="108"/>
                  </a:cubicBezTo>
                  <a:cubicBezTo>
                    <a:pt x="42" y="108"/>
                    <a:pt x="42" y="108"/>
                    <a:pt x="42" y="108"/>
                  </a:cubicBezTo>
                  <a:cubicBezTo>
                    <a:pt x="38" y="108"/>
                    <a:pt x="38" y="108"/>
                    <a:pt x="38" y="108"/>
                  </a:cubicBezTo>
                  <a:cubicBezTo>
                    <a:pt x="21" y="108"/>
                    <a:pt x="4" y="91"/>
                    <a:pt x="4" y="74"/>
                  </a:cubicBezTo>
                  <a:cubicBezTo>
                    <a:pt x="4" y="34"/>
                    <a:pt x="4" y="34"/>
                    <a:pt x="4" y="34"/>
                  </a:cubicBezTo>
                  <a:cubicBezTo>
                    <a:pt x="4" y="17"/>
                    <a:pt x="19" y="4"/>
                    <a:pt x="38" y="4"/>
                  </a:cubicBezTo>
                  <a:cubicBezTo>
                    <a:pt x="68" y="4"/>
                    <a:pt x="68" y="4"/>
                    <a:pt x="68" y="4"/>
                  </a:cubicBezTo>
                  <a:cubicBezTo>
                    <a:pt x="68" y="0"/>
                    <a:pt x="68" y="0"/>
                    <a:pt x="68" y="0"/>
                  </a:cubicBezTo>
                  <a:cubicBezTo>
                    <a:pt x="38" y="0"/>
                    <a:pt x="38" y="0"/>
                    <a:pt x="38" y="0"/>
                  </a:cubicBezTo>
                  <a:cubicBezTo>
                    <a:pt x="18" y="0"/>
                    <a:pt x="0" y="14"/>
                    <a:pt x="0" y="34"/>
                  </a:cubicBezTo>
                  <a:cubicBezTo>
                    <a:pt x="0" y="74"/>
                    <a:pt x="0" y="74"/>
                    <a:pt x="0" y="74"/>
                  </a:cubicBezTo>
                  <a:cubicBezTo>
                    <a:pt x="0" y="94"/>
                    <a:pt x="18" y="112"/>
                    <a:pt x="38" y="112"/>
                  </a:cubicBezTo>
                  <a:cubicBezTo>
                    <a:pt x="42" y="112"/>
                    <a:pt x="42" y="112"/>
                    <a:pt x="42" y="112"/>
                  </a:cubicBezTo>
                  <a:cubicBezTo>
                    <a:pt x="41" y="128"/>
                    <a:pt x="38" y="140"/>
                    <a:pt x="22" y="148"/>
                  </a:cubicBezTo>
                  <a:cubicBezTo>
                    <a:pt x="45" y="148"/>
                    <a:pt x="63" y="140"/>
                    <a:pt x="66" y="112"/>
                  </a:cubicBezTo>
                  <a:cubicBezTo>
                    <a:pt x="110" y="112"/>
                    <a:pt x="110" y="112"/>
                    <a:pt x="110" y="112"/>
                  </a:cubicBezTo>
                  <a:cubicBezTo>
                    <a:pt x="130" y="112"/>
                    <a:pt x="144" y="94"/>
                    <a:pt x="144" y="74"/>
                  </a:cubicBezTo>
                  <a:cubicBezTo>
                    <a:pt x="144" y="44"/>
                    <a:pt x="144" y="44"/>
                    <a:pt x="144" y="44"/>
                  </a:cubicBezTo>
                  <a:cubicBezTo>
                    <a:pt x="140" y="44"/>
                    <a:pt x="140" y="44"/>
                    <a:pt x="140" y="44"/>
                  </a:cubicBezTo>
                  <a:lnTo>
                    <a:pt x="140" y="74"/>
                  </a:ln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11" name="Freeform 94">
              <a:extLst>
                <a:ext uri="{FF2B5EF4-FFF2-40B4-BE49-F238E27FC236}">
                  <a16:creationId xmlns:a16="http://schemas.microsoft.com/office/drawing/2014/main" id="{3192C44B-1C4B-9975-463B-82C9EA3A94E0}"/>
                </a:ext>
              </a:extLst>
            </p:cNvPr>
            <p:cNvSpPr>
              <a:spLocks noEditPoints="1"/>
            </p:cNvSpPr>
            <p:nvPr/>
          </p:nvSpPr>
          <p:spPr bwMode="auto">
            <a:xfrm>
              <a:off x="8367713" y="3502025"/>
              <a:ext cx="403225" cy="392113"/>
            </a:xfrm>
            <a:custGeom>
              <a:avLst/>
              <a:gdLst>
                <a:gd name="T0" fmla="*/ 114 w 144"/>
                <a:gd name="T1" fmla="*/ 0 h 140"/>
                <a:gd name="T2" fmla="*/ 34 w 144"/>
                <a:gd name="T3" fmla="*/ 0 h 140"/>
                <a:gd name="T4" fmla="*/ 0 w 144"/>
                <a:gd name="T5" fmla="*/ 30 h 140"/>
                <a:gd name="T6" fmla="*/ 0 w 144"/>
                <a:gd name="T7" fmla="*/ 70 h 140"/>
                <a:gd name="T8" fmla="*/ 34 w 144"/>
                <a:gd name="T9" fmla="*/ 104 h 140"/>
                <a:gd name="T10" fmla="*/ 86 w 144"/>
                <a:gd name="T11" fmla="*/ 104 h 140"/>
                <a:gd name="T12" fmla="*/ 130 w 144"/>
                <a:gd name="T13" fmla="*/ 140 h 140"/>
                <a:gd name="T14" fmla="*/ 110 w 144"/>
                <a:gd name="T15" fmla="*/ 104 h 140"/>
                <a:gd name="T16" fmla="*/ 114 w 144"/>
                <a:gd name="T17" fmla="*/ 104 h 140"/>
                <a:gd name="T18" fmla="*/ 144 w 144"/>
                <a:gd name="T19" fmla="*/ 70 h 140"/>
                <a:gd name="T20" fmla="*/ 144 w 144"/>
                <a:gd name="T21" fmla="*/ 30 h 140"/>
                <a:gd name="T22" fmla="*/ 114 w 144"/>
                <a:gd name="T23" fmla="*/ 0 h 140"/>
                <a:gd name="T24" fmla="*/ 140 w 144"/>
                <a:gd name="T25" fmla="*/ 70 h 140"/>
                <a:gd name="T26" fmla="*/ 114 w 144"/>
                <a:gd name="T27" fmla="*/ 100 h 140"/>
                <a:gd name="T28" fmla="*/ 110 w 144"/>
                <a:gd name="T29" fmla="*/ 100 h 140"/>
                <a:gd name="T30" fmla="*/ 106 w 144"/>
                <a:gd name="T31" fmla="*/ 100 h 140"/>
                <a:gd name="T32" fmla="*/ 106 w 144"/>
                <a:gd name="T33" fmla="*/ 104 h 140"/>
                <a:gd name="T34" fmla="*/ 116 w 144"/>
                <a:gd name="T35" fmla="*/ 135 h 140"/>
                <a:gd name="T36" fmla="*/ 90 w 144"/>
                <a:gd name="T37" fmla="*/ 104 h 140"/>
                <a:gd name="T38" fmla="*/ 90 w 144"/>
                <a:gd name="T39" fmla="*/ 100 h 140"/>
                <a:gd name="T40" fmla="*/ 86 w 144"/>
                <a:gd name="T41" fmla="*/ 100 h 140"/>
                <a:gd name="T42" fmla="*/ 34 w 144"/>
                <a:gd name="T43" fmla="*/ 100 h 140"/>
                <a:gd name="T44" fmla="*/ 4 w 144"/>
                <a:gd name="T45" fmla="*/ 70 h 140"/>
                <a:gd name="T46" fmla="*/ 4 w 144"/>
                <a:gd name="T47" fmla="*/ 30 h 140"/>
                <a:gd name="T48" fmla="*/ 34 w 144"/>
                <a:gd name="T49" fmla="*/ 4 h 140"/>
                <a:gd name="T50" fmla="*/ 114 w 144"/>
                <a:gd name="T51" fmla="*/ 4 h 140"/>
                <a:gd name="T52" fmla="*/ 140 w 144"/>
                <a:gd name="T53" fmla="*/ 30 h 140"/>
                <a:gd name="T54" fmla="*/ 140 w 144"/>
                <a:gd name="T55"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4" h="140">
                  <a:moveTo>
                    <a:pt x="114" y="0"/>
                  </a:moveTo>
                  <a:cubicBezTo>
                    <a:pt x="34" y="0"/>
                    <a:pt x="34" y="0"/>
                    <a:pt x="34" y="0"/>
                  </a:cubicBezTo>
                  <a:cubicBezTo>
                    <a:pt x="16" y="0"/>
                    <a:pt x="0" y="12"/>
                    <a:pt x="0" y="30"/>
                  </a:cubicBezTo>
                  <a:cubicBezTo>
                    <a:pt x="0" y="70"/>
                    <a:pt x="0" y="70"/>
                    <a:pt x="0" y="70"/>
                  </a:cubicBezTo>
                  <a:cubicBezTo>
                    <a:pt x="0" y="88"/>
                    <a:pt x="16" y="104"/>
                    <a:pt x="34" y="104"/>
                  </a:cubicBezTo>
                  <a:cubicBezTo>
                    <a:pt x="86" y="104"/>
                    <a:pt x="86" y="104"/>
                    <a:pt x="86" y="104"/>
                  </a:cubicBezTo>
                  <a:cubicBezTo>
                    <a:pt x="89" y="132"/>
                    <a:pt x="107" y="140"/>
                    <a:pt x="130" y="140"/>
                  </a:cubicBezTo>
                  <a:cubicBezTo>
                    <a:pt x="114" y="132"/>
                    <a:pt x="111" y="120"/>
                    <a:pt x="110" y="104"/>
                  </a:cubicBezTo>
                  <a:cubicBezTo>
                    <a:pt x="114" y="104"/>
                    <a:pt x="114" y="104"/>
                    <a:pt x="114" y="104"/>
                  </a:cubicBezTo>
                  <a:cubicBezTo>
                    <a:pt x="132" y="104"/>
                    <a:pt x="144" y="88"/>
                    <a:pt x="144" y="70"/>
                  </a:cubicBezTo>
                  <a:cubicBezTo>
                    <a:pt x="144" y="30"/>
                    <a:pt x="144" y="30"/>
                    <a:pt x="144" y="30"/>
                  </a:cubicBezTo>
                  <a:cubicBezTo>
                    <a:pt x="144" y="12"/>
                    <a:pt x="132" y="0"/>
                    <a:pt x="114" y="0"/>
                  </a:cubicBezTo>
                  <a:close/>
                  <a:moveTo>
                    <a:pt x="140" y="70"/>
                  </a:moveTo>
                  <a:cubicBezTo>
                    <a:pt x="140" y="84"/>
                    <a:pt x="130" y="100"/>
                    <a:pt x="114" y="100"/>
                  </a:cubicBezTo>
                  <a:cubicBezTo>
                    <a:pt x="110" y="100"/>
                    <a:pt x="110" y="100"/>
                    <a:pt x="110" y="100"/>
                  </a:cubicBezTo>
                  <a:cubicBezTo>
                    <a:pt x="106" y="100"/>
                    <a:pt x="106" y="100"/>
                    <a:pt x="106" y="100"/>
                  </a:cubicBezTo>
                  <a:cubicBezTo>
                    <a:pt x="106" y="104"/>
                    <a:pt x="106" y="104"/>
                    <a:pt x="106" y="104"/>
                  </a:cubicBezTo>
                  <a:cubicBezTo>
                    <a:pt x="107" y="115"/>
                    <a:pt x="108" y="126"/>
                    <a:pt x="116" y="135"/>
                  </a:cubicBezTo>
                  <a:cubicBezTo>
                    <a:pt x="100" y="131"/>
                    <a:pt x="92" y="121"/>
                    <a:pt x="90" y="104"/>
                  </a:cubicBezTo>
                  <a:cubicBezTo>
                    <a:pt x="90" y="100"/>
                    <a:pt x="90" y="100"/>
                    <a:pt x="90" y="100"/>
                  </a:cubicBezTo>
                  <a:cubicBezTo>
                    <a:pt x="86" y="100"/>
                    <a:pt x="86" y="100"/>
                    <a:pt x="86" y="100"/>
                  </a:cubicBezTo>
                  <a:cubicBezTo>
                    <a:pt x="34" y="100"/>
                    <a:pt x="34" y="100"/>
                    <a:pt x="34" y="100"/>
                  </a:cubicBezTo>
                  <a:cubicBezTo>
                    <a:pt x="19" y="100"/>
                    <a:pt x="4" y="85"/>
                    <a:pt x="4" y="70"/>
                  </a:cubicBezTo>
                  <a:cubicBezTo>
                    <a:pt x="4" y="30"/>
                    <a:pt x="4" y="30"/>
                    <a:pt x="4" y="30"/>
                  </a:cubicBezTo>
                  <a:cubicBezTo>
                    <a:pt x="4" y="14"/>
                    <a:pt x="20" y="4"/>
                    <a:pt x="34" y="4"/>
                  </a:cubicBezTo>
                  <a:cubicBezTo>
                    <a:pt x="114" y="4"/>
                    <a:pt x="114" y="4"/>
                    <a:pt x="114" y="4"/>
                  </a:cubicBezTo>
                  <a:cubicBezTo>
                    <a:pt x="129" y="4"/>
                    <a:pt x="140" y="15"/>
                    <a:pt x="140" y="30"/>
                  </a:cubicBezTo>
                  <a:lnTo>
                    <a:pt x="140" y="70"/>
                  </a:ln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13" name="Freeform 95">
              <a:extLst>
                <a:ext uri="{FF2B5EF4-FFF2-40B4-BE49-F238E27FC236}">
                  <a16:creationId xmlns:a16="http://schemas.microsoft.com/office/drawing/2014/main" id="{47D5EBA6-37C6-0F70-5C4D-28DE2E267C5D}"/>
                </a:ext>
              </a:extLst>
            </p:cNvPr>
            <p:cNvSpPr>
              <a:spLocks noEditPoints="1"/>
            </p:cNvSpPr>
            <p:nvPr/>
          </p:nvSpPr>
          <p:spPr bwMode="auto">
            <a:xfrm>
              <a:off x="8631238" y="3630613"/>
              <a:ext cx="66675"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14" name="Freeform 96">
              <a:extLst>
                <a:ext uri="{FF2B5EF4-FFF2-40B4-BE49-F238E27FC236}">
                  <a16:creationId xmlns:a16="http://schemas.microsoft.com/office/drawing/2014/main" id="{BF4C0444-8EEC-5DB8-6736-1405F28237D3}"/>
                </a:ext>
              </a:extLst>
            </p:cNvPr>
            <p:cNvSpPr>
              <a:spLocks noEditPoints="1"/>
            </p:cNvSpPr>
            <p:nvPr/>
          </p:nvSpPr>
          <p:spPr bwMode="auto">
            <a:xfrm>
              <a:off x="8540751" y="3630613"/>
              <a:ext cx="68263"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16" name="Freeform 97">
              <a:extLst>
                <a:ext uri="{FF2B5EF4-FFF2-40B4-BE49-F238E27FC236}">
                  <a16:creationId xmlns:a16="http://schemas.microsoft.com/office/drawing/2014/main" id="{9F029652-C175-D206-9064-326DDAB145B7}"/>
                </a:ext>
              </a:extLst>
            </p:cNvPr>
            <p:cNvSpPr>
              <a:spLocks noEditPoints="1"/>
            </p:cNvSpPr>
            <p:nvPr/>
          </p:nvSpPr>
          <p:spPr bwMode="auto">
            <a:xfrm>
              <a:off x="8451851" y="3630613"/>
              <a:ext cx="66675"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17" name="Freeform 98">
              <a:extLst>
                <a:ext uri="{FF2B5EF4-FFF2-40B4-BE49-F238E27FC236}">
                  <a16:creationId xmlns:a16="http://schemas.microsoft.com/office/drawing/2014/main" id="{AF9AADDD-313E-48C6-9533-E025F2F70657}"/>
                </a:ext>
              </a:extLst>
            </p:cNvPr>
            <p:cNvSpPr>
              <a:spLocks noEditPoints="1"/>
            </p:cNvSpPr>
            <p:nvPr/>
          </p:nvSpPr>
          <p:spPr bwMode="auto">
            <a:xfrm>
              <a:off x="8428038" y="3821113"/>
              <a:ext cx="68263"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19" name="Freeform 99">
              <a:extLst>
                <a:ext uri="{FF2B5EF4-FFF2-40B4-BE49-F238E27FC236}">
                  <a16:creationId xmlns:a16="http://schemas.microsoft.com/office/drawing/2014/main" id="{EED85998-CEC2-159F-391A-1CF802695C29}"/>
                </a:ext>
              </a:extLst>
            </p:cNvPr>
            <p:cNvSpPr>
              <a:spLocks noEditPoints="1"/>
            </p:cNvSpPr>
            <p:nvPr/>
          </p:nvSpPr>
          <p:spPr bwMode="auto">
            <a:xfrm>
              <a:off x="8339138" y="3821113"/>
              <a:ext cx="66675"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20" name="Freeform 100">
              <a:extLst>
                <a:ext uri="{FF2B5EF4-FFF2-40B4-BE49-F238E27FC236}">
                  <a16:creationId xmlns:a16="http://schemas.microsoft.com/office/drawing/2014/main" id="{43E872F6-37BC-E8F5-A0BB-A36C9769C490}"/>
                </a:ext>
              </a:extLst>
            </p:cNvPr>
            <p:cNvSpPr>
              <a:spLocks noEditPoints="1"/>
            </p:cNvSpPr>
            <p:nvPr/>
          </p:nvSpPr>
          <p:spPr bwMode="auto">
            <a:xfrm>
              <a:off x="8248651" y="3821113"/>
              <a:ext cx="68263" cy="68263"/>
            </a:xfrm>
            <a:custGeom>
              <a:avLst/>
              <a:gdLst>
                <a:gd name="T0" fmla="*/ 12 w 24"/>
                <a:gd name="T1" fmla="*/ 0 h 24"/>
                <a:gd name="T2" fmla="*/ 0 w 24"/>
                <a:gd name="T3" fmla="*/ 12 h 24"/>
                <a:gd name="T4" fmla="*/ 12 w 24"/>
                <a:gd name="T5" fmla="*/ 24 h 24"/>
                <a:gd name="T6" fmla="*/ 24 w 24"/>
                <a:gd name="T7" fmla="*/ 12 h 24"/>
                <a:gd name="T8" fmla="*/ 12 w 24"/>
                <a:gd name="T9" fmla="*/ 0 h 24"/>
                <a:gd name="T10" fmla="*/ 12 w 24"/>
                <a:gd name="T11" fmla="*/ 20 h 24"/>
                <a:gd name="T12" fmla="*/ 4 w 24"/>
                <a:gd name="T13" fmla="*/ 12 h 24"/>
                <a:gd name="T14" fmla="*/ 12 w 24"/>
                <a:gd name="T15" fmla="*/ 4 h 24"/>
                <a:gd name="T16" fmla="*/ 20 w 24"/>
                <a:gd name="T17" fmla="*/ 12 h 24"/>
                <a:gd name="T18" fmla="*/ 12 w 24"/>
                <a:gd name="T19" fmla="*/ 2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0"/>
                  </a:moveTo>
                  <a:cubicBezTo>
                    <a:pt x="5" y="0"/>
                    <a:pt x="0" y="5"/>
                    <a:pt x="0" y="12"/>
                  </a:cubicBezTo>
                  <a:cubicBezTo>
                    <a:pt x="0" y="19"/>
                    <a:pt x="5" y="24"/>
                    <a:pt x="12" y="24"/>
                  </a:cubicBezTo>
                  <a:cubicBezTo>
                    <a:pt x="19" y="24"/>
                    <a:pt x="24" y="19"/>
                    <a:pt x="24" y="12"/>
                  </a:cubicBezTo>
                  <a:cubicBezTo>
                    <a:pt x="24" y="5"/>
                    <a:pt x="19" y="0"/>
                    <a:pt x="12" y="0"/>
                  </a:cubicBezTo>
                  <a:close/>
                  <a:moveTo>
                    <a:pt x="12" y="20"/>
                  </a:moveTo>
                  <a:cubicBezTo>
                    <a:pt x="8" y="20"/>
                    <a:pt x="4" y="16"/>
                    <a:pt x="4" y="12"/>
                  </a:cubicBezTo>
                  <a:cubicBezTo>
                    <a:pt x="4" y="8"/>
                    <a:pt x="8" y="4"/>
                    <a:pt x="12" y="4"/>
                  </a:cubicBezTo>
                  <a:cubicBezTo>
                    <a:pt x="16" y="4"/>
                    <a:pt x="20" y="8"/>
                    <a:pt x="20" y="12"/>
                  </a:cubicBezTo>
                  <a:cubicBezTo>
                    <a:pt x="20" y="16"/>
                    <a:pt x="16" y="20"/>
                    <a:pt x="12" y="2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grpSp>
      <p:grpSp>
        <p:nvGrpSpPr>
          <p:cNvPr id="21" name="Group 20">
            <a:extLst>
              <a:ext uri="{FF2B5EF4-FFF2-40B4-BE49-F238E27FC236}">
                <a16:creationId xmlns:a16="http://schemas.microsoft.com/office/drawing/2014/main" id="{A388108C-13BB-A86F-BF68-A273E581E2B7}"/>
              </a:ext>
            </a:extLst>
          </p:cNvPr>
          <p:cNvGrpSpPr/>
          <p:nvPr/>
        </p:nvGrpSpPr>
        <p:grpSpPr>
          <a:xfrm>
            <a:off x="1682884" y="3600119"/>
            <a:ext cx="454819" cy="438150"/>
            <a:chOff x="3422650" y="5461000"/>
            <a:chExt cx="606425" cy="584200"/>
          </a:xfrm>
          <a:solidFill>
            <a:srgbClr val="170C59"/>
          </a:solidFill>
        </p:grpSpPr>
        <p:sp>
          <p:nvSpPr>
            <p:cNvPr id="23" name="Freeform 85">
              <a:extLst>
                <a:ext uri="{FF2B5EF4-FFF2-40B4-BE49-F238E27FC236}">
                  <a16:creationId xmlns:a16="http://schemas.microsoft.com/office/drawing/2014/main" id="{7C00E815-56F1-2D77-9656-383A583502E5}"/>
                </a:ext>
              </a:extLst>
            </p:cNvPr>
            <p:cNvSpPr>
              <a:spLocks noEditPoints="1"/>
            </p:cNvSpPr>
            <p:nvPr/>
          </p:nvSpPr>
          <p:spPr bwMode="auto">
            <a:xfrm>
              <a:off x="3495675" y="5514975"/>
              <a:ext cx="533400" cy="530225"/>
            </a:xfrm>
            <a:custGeom>
              <a:avLst/>
              <a:gdLst>
                <a:gd name="T0" fmla="*/ 156 w 190"/>
                <a:gd name="T1" fmla="*/ 4 h 189"/>
                <a:gd name="T2" fmla="*/ 158 w 190"/>
                <a:gd name="T3" fmla="*/ 5 h 189"/>
                <a:gd name="T4" fmla="*/ 186 w 190"/>
                <a:gd name="T5" fmla="*/ 33 h 189"/>
                <a:gd name="T6" fmla="*/ 139 w 190"/>
                <a:gd name="T7" fmla="*/ 126 h 189"/>
                <a:gd name="T8" fmla="*/ 127 w 190"/>
                <a:gd name="T9" fmla="*/ 138 h 189"/>
                <a:gd name="T10" fmla="*/ 34 w 190"/>
                <a:gd name="T11" fmla="*/ 185 h 189"/>
                <a:gd name="T12" fmla="*/ 6 w 190"/>
                <a:gd name="T13" fmla="*/ 157 h 189"/>
                <a:gd name="T14" fmla="*/ 5 w 190"/>
                <a:gd name="T15" fmla="*/ 155 h 189"/>
                <a:gd name="T16" fmla="*/ 7 w 190"/>
                <a:gd name="T17" fmla="*/ 152 h 189"/>
                <a:gd name="T18" fmla="*/ 53 w 190"/>
                <a:gd name="T19" fmla="*/ 125 h 189"/>
                <a:gd name="T20" fmla="*/ 55 w 190"/>
                <a:gd name="T21" fmla="*/ 124 h 189"/>
                <a:gd name="T22" fmla="*/ 58 w 190"/>
                <a:gd name="T23" fmla="*/ 126 h 189"/>
                <a:gd name="T24" fmla="*/ 66 w 190"/>
                <a:gd name="T25" fmla="*/ 143 h 189"/>
                <a:gd name="T26" fmla="*/ 67 w 190"/>
                <a:gd name="T27" fmla="*/ 143 h 189"/>
                <a:gd name="T28" fmla="*/ 67 w 190"/>
                <a:gd name="T29" fmla="*/ 144 h 189"/>
                <a:gd name="T30" fmla="*/ 81 w 190"/>
                <a:gd name="T31" fmla="*/ 150 h 189"/>
                <a:gd name="T32" fmla="*/ 102 w 190"/>
                <a:gd name="T33" fmla="*/ 139 h 189"/>
                <a:gd name="T34" fmla="*/ 140 w 190"/>
                <a:gd name="T35" fmla="*/ 101 h 189"/>
                <a:gd name="T36" fmla="*/ 150 w 190"/>
                <a:gd name="T37" fmla="*/ 84 h 189"/>
                <a:gd name="T38" fmla="*/ 145 w 190"/>
                <a:gd name="T39" fmla="*/ 66 h 189"/>
                <a:gd name="T40" fmla="*/ 144 w 190"/>
                <a:gd name="T41" fmla="*/ 66 h 189"/>
                <a:gd name="T42" fmla="*/ 144 w 190"/>
                <a:gd name="T43" fmla="*/ 65 h 189"/>
                <a:gd name="T44" fmla="*/ 127 w 190"/>
                <a:gd name="T45" fmla="*/ 57 h 189"/>
                <a:gd name="T46" fmla="*/ 125 w 190"/>
                <a:gd name="T47" fmla="*/ 55 h 189"/>
                <a:gd name="T48" fmla="*/ 126 w 190"/>
                <a:gd name="T49" fmla="*/ 52 h 189"/>
                <a:gd name="T50" fmla="*/ 153 w 190"/>
                <a:gd name="T51" fmla="*/ 6 h 189"/>
                <a:gd name="T52" fmla="*/ 156 w 190"/>
                <a:gd name="T53" fmla="*/ 4 h 189"/>
                <a:gd name="T54" fmla="*/ 156 w 190"/>
                <a:gd name="T55" fmla="*/ 0 h 189"/>
                <a:gd name="T56" fmla="*/ 150 w 190"/>
                <a:gd name="T57" fmla="*/ 4 h 189"/>
                <a:gd name="T58" fmla="*/ 122 w 190"/>
                <a:gd name="T59" fmla="*/ 50 h 189"/>
                <a:gd name="T60" fmla="*/ 125 w 190"/>
                <a:gd name="T61" fmla="*/ 61 h 189"/>
                <a:gd name="T62" fmla="*/ 142 w 190"/>
                <a:gd name="T63" fmla="*/ 69 h 189"/>
                <a:gd name="T64" fmla="*/ 137 w 190"/>
                <a:gd name="T65" fmla="*/ 98 h 189"/>
                <a:gd name="T66" fmla="*/ 99 w 190"/>
                <a:gd name="T67" fmla="*/ 136 h 189"/>
                <a:gd name="T68" fmla="*/ 81 w 190"/>
                <a:gd name="T69" fmla="*/ 146 h 189"/>
                <a:gd name="T70" fmla="*/ 70 w 190"/>
                <a:gd name="T71" fmla="*/ 141 h 189"/>
                <a:gd name="T72" fmla="*/ 62 w 190"/>
                <a:gd name="T73" fmla="*/ 124 h 189"/>
                <a:gd name="T74" fmla="*/ 55 w 190"/>
                <a:gd name="T75" fmla="*/ 120 h 189"/>
                <a:gd name="T76" fmla="*/ 51 w 190"/>
                <a:gd name="T77" fmla="*/ 121 h 189"/>
                <a:gd name="T78" fmla="*/ 5 w 190"/>
                <a:gd name="T79" fmla="*/ 149 h 189"/>
                <a:gd name="T80" fmla="*/ 3 w 190"/>
                <a:gd name="T81" fmla="*/ 160 h 189"/>
                <a:gd name="T82" fmla="*/ 34 w 190"/>
                <a:gd name="T83" fmla="*/ 189 h 189"/>
                <a:gd name="T84" fmla="*/ 130 w 190"/>
                <a:gd name="T85" fmla="*/ 141 h 189"/>
                <a:gd name="T86" fmla="*/ 142 w 190"/>
                <a:gd name="T87" fmla="*/ 129 h 189"/>
                <a:gd name="T88" fmla="*/ 190 w 190"/>
                <a:gd name="T89" fmla="*/ 33 h 189"/>
                <a:gd name="T90" fmla="*/ 160 w 190"/>
                <a:gd name="T91" fmla="*/ 2 h 189"/>
                <a:gd name="T92" fmla="*/ 156 w 190"/>
                <a:gd name="T93"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0" h="189">
                  <a:moveTo>
                    <a:pt x="156" y="4"/>
                  </a:moveTo>
                  <a:cubicBezTo>
                    <a:pt x="157" y="4"/>
                    <a:pt x="157" y="4"/>
                    <a:pt x="158" y="5"/>
                  </a:cubicBezTo>
                  <a:cubicBezTo>
                    <a:pt x="180" y="22"/>
                    <a:pt x="186" y="30"/>
                    <a:pt x="186" y="33"/>
                  </a:cubicBezTo>
                  <a:cubicBezTo>
                    <a:pt x="186" y="43"/>
                    <a:pt x="186" y="68"/>
                    <a:pt x="139" y="126"/>
                  </a:cubicBezTo>
                  <a:cubicBezTo>
                    <a:pt x="127" y="138"/>
                    <a:pt x="127" y="138"/>
                    <a:pt x="127" y="138"/>
                  </a:cubicBezTo>
                  <a:cubicBezTo>
                    <a:pt x="69" y="185"/>
                    <a:pt x="45" y="185"/>
                    <a:pt x="34" y="185"/>
                  </a:cubicBezTo>
                  <a:cubicBezTo>
                    <a:pt x="30" y="185"/>
                    <a:pt x="21" y="178"/>
                    <a:pt x="6" y="157"/>
                  </a:cubicBezTo>
                  <a:cubicBezTo>
                    <a:pt x="5" y="156"/>
                    <a:pt x="5" y="155"/>
                    <a:pt x="5" y="155"/>
                  </a:cubicBezTo>
                  <a:cubicBezTo>
                    <a:pt x="5" y="154"/>
                    <a:pt x="6" y="153"/>
                    <a:pt x="7" y="152"/>
                  </a:cubicBezTo>
                  <a:cubicBezTo>
                    <a:pt x="53" y="125"/>
                    <a:pt x="53" y="125"/>
                    <a:pt x="53" y="125"/>
                  </a:cubicBezTo>
                  <a:cubicBezTo>
                    <a:pt x="54" y="124"/>
                    <a:pt x="54" y="124"/>
                    <a:pt x="55" y="124"/>
                  </a:cubicBezTo>
                  <a:cubicBezTo>
                    <a:pt x="56" y="124"/>
                    <a:pt x="57" y="125"/>
                    <a:pt x="58" y="126"/>
                  </a:cubicBezTo>
                  <a:cubicBezTo>
                    <a:pt x="66" y="143"/>
                    <a:pt x="66" y="143"/>
                    <a:pt x="66" y="143"/>
                  </a:cubicBezTo>
                  <a:cubicBezTo>
                    <a:pt x="67" y="143"/>
                    <a:pt x="67" y="143"/>
                    <a:pt x="67" y="143"/>
                  </a:cubicBezTo>
                  <a:cubicBezTo>
                    <a:pt x="67" y="144"/>
                    <a:pt x="67" y="144"/>
                    <a:pt x="67" y="144"/>
                  </a:cubicBezTo>
                  <a:cubicBezTo>
                    <a:pt x="71" y="148"/>
                    <a:pt x="76" y="150"/>
                    <a:pt x="81" y="150"/>
                  </a:cubicBezTo>
                  <a:cubicBezTo>
                    <a:pt x="87" y="150"/>
                    <a:pt x="94" y="146"/>
                    <a:pt x="102" y="139"/>
                  </a:cubicBezTo>
                  <a:cubicBezTo>
                    <a:pt x="140" y="101"/>
                    <a:pt x="140" y="101"/>
                    <a:pt x="140" y="101"/>
                  </a:cubicBezTo>
                  <a:cubicBezTo>
                    <a:pt x="146" y="95"/>
                    <a:pt x="149" y="90"/>
                    <a:pt x="150" y="84"/>
                  </a:cubicBezTo>
                  <a:cubicBezTo>
                    <a:pt x="152" y="78"/>
                    <a:pt x="150" y="71"/>
                    <a:pt x="145" y="66"/>
                  </a:cubicBezTo>
                  <a:cubicBezTo>
                    <a:pt x="144" y="66"/>
                    <a:pt x="144" y="66"/>
                    <a:pt x="144" y="66"/>
                  </a:cubicBezTo>
                  <a:cubicBezTo>
                    <a:pt x="144" y="65"/>
                    <a:pt x="144" y="65"/>
                    <a:pt x="144" y="65"/>
                  </a:cubicBezTo>
                  <a:cubicBezTo>
                    <a:pt x="127" y="57"/>
                    <a:pt x="127" y="57"/>
                    <a:pt x="127" y="57"/>
                  </a:cubicBezTo>
                  <a:cubicBezTo>
                    <a:pt x="126" y="57"/>
                    <a:pt x="125" y="56"/>
                    <a:pt x="125" y="55"/>
                  </a:cubicBezTo>
                  <a:cubicBezTo>
                    <a:pt x="125" y="54"/>
                    <a:pt x="125" y="53"/>
                    <a:pt x="126" y="52"/>
                  </a:cubicBezTo>
                  <a:cubicBezTo>
                    <a:pt x="153" y="6"/>
                    <a:pt x="153" y="6"/>
                    <a:pt x="153" y="6"/>
                  </a:cubicBezTo>
                  <a:cubicBezTo>
                    <a:pt x="154" y="5"/>
                    <a:pt x="155" y="4"/>
                    <a:pt x="156" y="4"/>
                  </a:cubicBezTo>
                  <a:close/>
                  <a:moveTo>
                    <a:pt x="156" y="0"/>
                  </a:moveTo>
                  <a:cubicBezTo>
                    <a:pt x="154" y="0"/>
                    <a:pt x="151" y="2"/>
                    <a:pt x="150" y="4"/>
                  </a:cubicBezTo>
                  <a:cubicBezTo>
                    <a:pt x="122" y="50"/>
                    <a:pt x="122" y="50"/>
                    <a:pt x="122" y="50"/>
                  </a:cubicBezTo>
                  <a:cubicBezTo>
                    <a:pt x="120" y="54"/>
                    <a:pt x="121" y="59"/>
                    <a:pt x="125" y="61"/>
                  </a:cubicBezTo>
                  <a:cubicBezTo>
                    <a:pt x="142" y="69"/>
                    <a:pt x="142" y="69"/>
                    <a:pt x="142" y="69"/>
                  </a:cubicBezTo>
                  <a:cubicBezTo>
                    <a:pt x="151" y="78"/>
                    <a:pt x="146" y="89"/>
                    <a:pt x="137" y="98"/>
                  </a:cubicBezTo>
                  <a:cubicBezTo>
                    <a:pt x="99" y="136"/>
                    <a:pt x="99" y="136"/>
                    <a:pt x="99" y="136"/>
                  </a:cubicBezTo>
                  <a:cubicBezTo>
                    <a:pt x="93" y="142"/>
                    <a:pt x="87" y="146"/>
                    <a:pt x="81" y="146"/>
                  </a:cubicBezTo>
                  <a:cubicBezTo>
                    <a:pt x="77" y="146"/>
                    <a:pt x="74" y="145"/>
                    <a:pt x="70" y="141"/>
                  </a:cubicBezTo>
                  <a:cubicBezTo>
                    <a:pt x="62" y="124"/>
                    <a:pt x="62" y="124"/>
                    <a:pt x="62" y="124"/>
                  </a:cubicBezTo>
                  <a:cubicBezTo>
                    <a:pt x="60" y="122"/>
                    <a:pt x="58" y="120"/>
                    <a:pt x="55" y="120"/>
                  </a:cubicBezTo>
                  <a:cubicBezTo>
                    <a:pt x="54" y="120"/>
                    <a:pt x="52" y="120"/>
                    <a:pt x="51" y="121"/>
                  </a:cubicBezTo>
                  <a:cubicBezTo>
                    <a:pt x="5" y="149"/>
                    <a:pt x="5" y="149"/>
                    <a:pt x="5" y="149"/>
                  </a:cubicBezTo>
                  <a:cubicBezTo>
                    <a:pt x="1" y="151"/>
                    <a:pt x="0" y="156"/>
                    <a:pt x="3" y="160"/>
                  </a:cubicBezTo>
                  <a:cubicBezTo>
                    <a:pt x="10" y="170"/>
                    <a:pt x="25" y="189"/>
                    <a:pt x="34" y="189"/>
                  </a:cubicBezTo>
                  <a:cubicBezTo>
                    <a:pt x="46" y="189"/>
                    <a:pt x="70" y="189"/>
                    <a:pt x="130" y="141"/>
                  </a:cubicBezTo>
                  <a:cubicBezTo>
                    <a:pt x="142" y="129"/>
                    <a:pt x="142" y="129"/>
                    <a:pt x="142" y="129"/>
                  </a:cubicBezTo>
                  <a:cubicBezTo>
                    <a:pt x="190" y="69"/>
                    <a:pt x="190" y="44"/>
                    <a:pt x="190" y="33"/>
                  </a:cubicBezTo>
                  <a:cubicBezTo>
                    <a:pt x="190" y="25"/>
                    <a:pt x="171" y="10"/>
                    <a:pt x="160" y="2"/>
                  </a:cubicBezTo>
                  <a:cubicBezTo>
                    <a:pt x="159" y="1"/>
                    <a:pt x="158" y="0"/>
                    <a:pt x="15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25" name="Freeform 86">
              <a:extLst>
                <a:ext uri="{FF2B5EF4-FFF2-40B4-BE49-F238E27FC236}">
                  <a16:creationId xmlns:a16="http://schemas.microsoft.com/office/drawing/2014/main" id="{737FBE98-D4FE-2308-6FE8-6B105074569C}"/>
                </a:ext>
              </a:extLst>
            </p:cNvPr>
            <p:cNvSpPr>
              <a:spLocks noEditPoints="1"/>
            </p:cNvSpPr>
            <p:nvPr/>
          </p:nvSpPr>
          <p:spPr bwMode="auto">
            <a:xfrm>
              <a:off x="3832225" y="5514975"/>
              <a:ext cx="138113" cy="185738"/>
            </a:xfrm>
            <a:custGeom>
              <a:avLst/>
              <a:gdLst>
                <a:gd name="T0" fmla="*/ 36 w 49"/>
                <a:gd name="T1" fmla="*/ 4 h 66"/>
                <a:gd name="T2" fmla="*/ 38 w 49"/>
                <a:gd name="T3" fmla="*/ 5 h 66"/>
                <a:gd name="T4" fmla="*/ 44 w 49"/>
                <a:gd name="T5" fmla="*/ 10 h 66"/>
                <a:gd name="T6" fmla="*/ 14 w 49"/>
                <a:gd name="T7" fmla="*/ 60 h 66"/>
                <a:gd name="T8" fmla="*/ 7 w 49"/>
                <a:gd name="T9" fmla="*/ 57 h 66"/>
                <a:gd name="T10" fmla="*/ 5 w 49"/>
                <a:gd name="T11" fmla="*/ 55 h 66"/>
                <a:gd name="T12" fmla="*/ 6 w 49"/>
                <a:gd name="T13" fmla="*/ 52 h 66"/>
                <a:gd name="T14" fmla="*/ 33 w 49"/>
                <a:gd name="T15" fmla="*/ 6 h 66"/>
                <a:gd name="T16" fmla="*/ 36 w 49"/>
                <a:gd name="T17" fmla="*/ 4 h 66"/>
                <a:gd name="T18" fmla="*/ 36 w 49"/>
                <a:gd name="T19" fmla="*/ 0 h 66"/>
                <a:gd name="T20" fmla="*/ 30 w 49"/>
                <a:gd name="T21" fmla="*/ 4 h 66"/>
                <a:gd name="T22" fmla="*/ 2 w 49"/>
                <a:gd name="T23" fmla="*/ 50 h 66"/>
                <a:gd name="T24" fmla="*/ 5 w 49"/>
                <a:gd name="T25" fmla="*/ 61 h 66"/>
                <a:gd name="T26" fmla="*/ 15 w 49"/>
                <a:gd name="T27" fmla="*/ 66 h 66"/>
                <a:gd name="T28" fmla="*/ 49 w 49"/>
                <a:gd name="T29" fmla="*/ 9 h 66"/>
                <a:gd name="T30" fmla="*/ 40 w 49"/>
                <a:gd name="T31" fmla="*/ 2 h 66"/>
                <a:gd name="T32" fmla="*/ 36 w 49"/>
                <a:gd name="T33"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9" h="66">
                  <a:moveTo>
                    <a:pt x="36" y="4"/>
                  </a:moveTo>
                  <a:cubicBezTo>
                    <a:pt x="37" y="4"/>
                    <a:pt x="37" y="4"/>
                    <a:pt x="38" y="5"/>
                  </a:cubicBezTo>
                  <a:cubicBezTo>
                    <a:pt x="40" y="7"/>
                    <a:pt x="42" y="8"/>
                    <a:pt x="44" y="10"/>
                  </a:cubicBezTo>
                  <a:cubicBezTo>
                    <a:pt x="14" y="60"/>
                    <a:pt x="14" y="60"/>
                    <a:pt x="14" y="60"/>
                  </a:cubicBezTo>
                  <a:cubicBezTo>
                    <a:pt x="7" y="57"/>
                    <a:pt x="7" y="57"/>
                    <a:pt x="7" y="57"/>
                  </a:cubicBezTo>
                  <a:cubicBezTo>
                    <a:pt x="6" y="57"/>
                    <a:pt x="5" y="56"/>
                    <a:pt x="5" y="55"/>
                  </a:cubicBezTo>
                  <a:cubicBezTo>
                    <a:pt x="5" y="54"/>
                    <a:pt x="5" y="53"/>
                    <a:pt x="6" y="52"/>
                  </a:cubicBezTo>
                  <a:cubicBezTo>
                    <a:pt x="33" y="6"/>
                    <a:pt x="33" y="6"/>
                    <a:pt x="33" y="6"/>
                  </a:cubicBezTo>
                  <a:cubicBezTo>
                    <a:pt x="34" y="5"/>
                    <a:pt x="35" y="4"/>
                    <a:pt x="36" y="4"/>
                  </a:cubicBezTo>
                  <a:close/>
                  <a:moveTo>
                    <a:pt x="36" y="0"/>
                  </a:moveTo>
                  <a:cubicBezTo>
                    <a:pt x="34" y="0"/>
                    <a:pt x="31" y="2"/>
                    <a:pt x="30" y="4"/>
                  </a:cubicBezTo>
                  <a:cubicBezTo>
                    <a:pt x="2" y="50"/>
                    <a:pt x="2" y="50"/>
                    <a:pt x="2" y="50"/>
                  </a:cubicBezTo>
                  <a:cubicBezTo>
                    <a:pt x="0" y="54"/>
                    <a:pt x="1" y="59"/>
                    <a:pt x="5" y="61"/>
                  </a:cubicBezTo>
                  <a:cubicBezTo>
                    <a:pt x="15" y="66"/>
                    <a:pt x="15" y="66"/>
                    <a:pt x="15" y="66"/>
                  </a:cubicBezTo>
                  <a:cubicBezTo>
                    <a:pt x="49" y="9"/>
                    <a:pt x="49" y="9"/>
                    <a:pt x="49" y="9"/>
                  </a:cubicBezTo>
                  <a:cubicBezTo>
                    <a:pt x="46" y="6"/>
                    <a:pt x="43" y="4"/>
                    <a:pt x="40" y="2"/>
                  </a:cubicBezTo>
                  <a:cubicBezTo>
                    <a:pt x="39" y="1"/>
                    <a:pt x="38" y="0"/>
                    <a:pt x="3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27" name="Freeform 87">
              <a:extLst>
                <a:ext uri="{FF2B5EF4-FFF2-40B4-BE49-F238E27FC236}">
                  <a16:creationId xmlns:a16="http://schemas.microsoft.com/office/drawing/2014/main" id="{93A61BAC-0961-8D8B-8C09-E6FFB9F34BE7}"/>
                </a:ext>
              </a:extLst>
            </p:cNvPr>
            <p:cNvSpPr>
              <a:spLocks noEditPoints="1"/>
            </p:cNvSpPr>
            <p:nvPr/>
          </p:nvSpPr>
          <p:spPr bwMode="auto">
            <a:xfrm>
              <a:off x="3495675" y="5851525"/>
              <a:ext cx="188913" cy="136525"/>
            </a:xfrm>
            <a:custGeom>
              <a:avLst/>
              <a:gdLst>
                <a:gd name="T0" fmla="*/ 55 w 67"/>
                <a:gd name="T1" fmla="*/ 4 h 49"/>
                <a:gd name="T2" fmla="*/ 58 w 67"/>
                <a:gd name="T3" fmla="*/ 6 h 49"/>
                <a:gd name="T4" fmla="*/ 61 w 67"/>
                <a:gd name="T5" fmla="*/ 13 h 49"/>
                <a:gd name="T6" fmla="*/ 11 w 67"/>
                <a:gd name="T7" fmla="*/ 43 h 49"/>
                <a:gd name="T8" fmla="*/ 6 w 67"/>
                <a:gd name="T9" fmla="*/ 37 h 49"/>
                <a:gd name="T10" fmla="*/ 5 w 67"/>
                <a:gd name="T11" fmla="*/ 35 h 49"/>
                <a:gd name="T12" fmla="*/ 7 w 67"/>
                <a:gd name="T13" fmla="*/ 32 h 49"/>
                <a:gd name="T14" fmla="*/ 53 w 67"/>
                <a:gd name="T15" fmla="*/ 5 h 49"/>
                <a:gd name="T16" fmla="*/ 55 w 67"/>
                <a:gd name="T17" fmla="*/ 4 h 49"/>
                <a:gd name="T18" fmla="*/ 55 w 67"/>
                <a:gd name="T19" fmla="*/ 0 h 49"/>
                <a:gd name="T20" fmla="*/ 51 w 67"/>
                <a:gd name="T21" fmla="*/ 1 h 49"/>
                <a:gd name="T22" fmla="*/ 5 w 67"/>
                <a:gd name="T23" fmla="*/ 29 h 49"/>
                <a:gd name="T24" fmla="*/ 3 w 67"/>
                <a:gd name="T25" fmla="*/ 40 h 49"/>
                <a:gd name="T26" fmla="*/ 10 w 67"/>
                <a:gd name="T27" fmla="*/ 49 h 49"/>
                <a:gd name="T28" fmla="*/ 67 w 67"/>
                <a:gd name="T29" fmla="*/ 14 h 49"/>
                <a:gd name="T30" fmla="*/ 62 w 67"/>
                <a:gd name="T31" fmla="*/ 4 h 49"/>
                <a:gd name="T32" fmla="*/ 55 w 67"/>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49">
                  <a:moveTo>
                    <a:pt x="55" y="4"/>
                  </a:moveTo>
                  <a:cubicBezTo>
                    <a:pt x="56" y="4"/>
                    <a:pt x="57" y="5"/>
                    <a:pt x="58" y="6"/>
                  </a:cubicBezTo>
                  <a:cubicBezTo>
                    <a:pt x="61" y="13"/>
                    <a:pt x="61" y="13"/>
                    <a:pt x="61" y="13"/>
                  </a:cubicBezTo>
                  <a:cubicBezTo>
                    <a:pt x="11" y="43"/>
                    <a:pt x="11" y="43"/>
                    <a:pt x="11" y="43"/>
                  </a:cubicBezTo>
                  <a:cubicBezTo>
                    <a:pt x="9" y="41"/>
                    <a:pt x="7" y="39"/>
                    <a:pt x="6" y="37"/>
                  </a:cubicBezTo>
                  <a:cubicBezTo>
                    <a:pt x="5" y="36"/>
                    <a:pt x="5" y="35"/>
                    <a:pt x="5" y="35"/>
                  </a:cubicBezTo>
                  <a:cubicBezTo>
                    <a:pt x="5" y="34"/>
                    <a:pt x="6" y="33"/>
                    <a:pt x="7" y="32"/>
                  </a:cubicBezTo>
                  <a:cubicBezTo>
                    <a:pt x="53" y="5"/>
                    <a:pt x="53" y="5"/>
                    <a:pt x="53" y="5"/>
                  </a:cubicBezTo>
                  <a:cubicBezTo>
                    <a:pt x="54" y="4"/>
                    <a:pt x="54" y="4"/>
                    <a:pt x="55" y="4"/>
                  </a:cubicBezTo>
                  <a:close/>
                  <a:moveTo>
                    <a:pt x="55" y="0"/>
                  </a:moveTo>
                  <a:cubicBezTo>
                    <a:pt x="54" y="0"/>
                    <a:pt x="52" y="0"/>
                    <a:pt x="51" y="1"/>
                  </a:cubicBezTo>
                  <a:cubicBezTo>
                    <a:pt x="5" y="29"/>
                    <a:pt x="5" y="29"/>
                    <a:pt x="5" y="29"/>
                  </a:cubicBezTo>
                  <a:cubicBezTo>
                    <a:pt x="1" y="31"/>
                    <a:pt x="0" y="36"/>
                    <a:pt x="3" y="40"/>
                  </a:cubicBezTo>
                  <a:cubicBezTo>
                    <a:pt x="5" y="42"/>
                    <a:pt x="7" y="45"/>
                    <a:pt x="10" y="49"/>
                  </a:cubicBezTo>
                  <a:cubicBezTo>
                    <a:pt x="67" y="14"/>
                    <a:pt x="67" y="14"/>
                    <a:pt x="67" y="14"/>
                  </a:cubicBezTo>
                  <a:cubicBezTo>
                    <a:pt x="62" y="4"/>
                    <a:pt x="62" y="4"/>
                    <a:pt x="62" y="4"/>
                  </a:cubicBezTo>
                  <a:cubicBezTo>
                    <a:pt x="60" y="2"/>
                    <a:pt x="58" y="0"/>
                    <a:pt x="55"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29" name="Freeform 88">
              <a:extLst>
                <a:ext uri="{FF2B5EF4-FFF2-40B4-BE49-F238E27FC236}">
                  <a16:creationId xmlns:a16="http://schemas.microsoft.com/office/drawing/2014/main" id="{D53DCB62-77DF-102F-71A3-9FD5DFD8163E}"/>
                </a:ext>
              </a:extLst>
            </p:cNvPr>
            <p:cNvSpPr>
              <a:spLocks noEditPoints="1"/>
            </p:cNvSpPr>
            <p:nvPr/>
          </p:nvSpPr>
          <p:spPr bwMode="auto">
            <a:xfrm>
              <a:off x="3422650" y="5461000"/>
              <a:ext cx="360363" cy="358775"/>
            </a:xfrm>
            <a:custGeom>
              <a:avLst/>
              <a:gdLst>
                <a:gd name="T0" fmla="*/ 105 w 128"/>
                <a:gd name="T1" fmla="*/ 128 h 128"/>
                <a:gd name="T2" fmla="*/ 69 w 128"/>
                <a:gd name="T3" fmla="*/ 92 h 128"/>
                <a:gd name="T4" fmla="*/ 14 w 128"/>
                <a:gd name="T5" fmla="*/ 92 h 128"/>
                <a:gd name="T6" fmla="*/ 0 w 128"/>
                <a:gd name="T7" fmla="*/ 78 h 128"/>
                <a:gd name="T8" fmla="*/ 0 w 128"/>
                <a:gd name="T9" fmla="*/ 14 h 128"/>
                <a:gd name="T10" fmla="*/ 14 w 128"/>
                <a:gd name="T11" fmla="*/ 0 h 128"/>
                <a:gd name="T12" fmla="*/ 114 w 128"/>
                <a:gd name="T13" fmla="*/ 0 h 128"/>
                <a:gd name="T14" fmla="*/ 128 w 128"/>
                <a:gd name="T15" fmla="*/ 14 h 128"/>
                <a:gd name="T16" fmla="*/ 128 w 128"/>
                <a:gd name="T17" fmla="*/ 78 h 128"/>
                <a:gd name="T18" fmla="*/ 114 w 128"/>
                <a:gd name="T19" fmla="*/ 92 h 128"/>
                <a:gd name="T20" fmla="*/ 100 w 128"/>
                <a:gd name="T21" fmla="*/ 92 h 128"/>
                <a:gd name="T22" fmla="*/ 105 w 128"/>
                <a:gd name="T23" fmla="*/ 128 h 128"/>
                <a:gd name="T24" fmla="*/ 14 w 128"/>
                <a:gd name="T25" fmla="*/ 4 h 128"/>
                <a:gd name="T26" fmla="*/ 4 w 128"/>
                <a:gd name="T27" fmla="*/ 14 h 128"/>
                <a:gd name="T28" fmla="*/ 4 w 128"/>
                <a:gd name="T29" fmla="*/ 78 h 128"/>
                <a:gd name="T30" fmla="*/ 14 w 128"/>
                <a:gd name="T31" fmla="*/ 88 h 128"/>
                <a:gd name="T32" fmla="*/ 71 w 128"/>
                <a:gd name="T33" fmla="*/ 88 h 128"/>
                <a:gd name="T34" fmla="*/ 99 w 128"/>
                <a:gd name="T35" fmla="*/ 116 h 128"/>
                <a:gd name="T36" fmla="*/ 96 w 128"/>
                <a:gd name="T37" fmla="*/ 88 h 128"/>
                <a:gd name="T38" fmla="*/ 114 w 128"/>
                <a:gd name="T39" fmla="*/ 88 h 128"/>
                <a:gd name="T40" fmla="*/ 124 w 128"/>
                <a:gd name="T41" fmla="*/ 78 h 128"/>
                <a:gd name="T42" fmla="*/ 124 w 128"/>
                <a:gd name="T43" fmla="*/ 14 h 128"/>
                <a:gd name="T44" fmla="*/ 114 w 128"/>
                <a:gd name="T45" fmla="*/ 4 h 128"/>
                <a:gd name="T46" fmla="*/ 14 w 128"/>
                <a:gd name="T47" fmla="*/ 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8" h="128">
                  <a:moveTo>
                    <a:pt x="105" y="128"/>
                  </a:moveTo>
                  <a:cubicBezTo>
                    <a:pt x="69" y="92"/>
                    <a:pt x="69" y="92"/>
                    <a:pt x="69" y="92"/>
                  </a:cubicBezTo>
                  <a:cubicBezTo>
                    <a:pt x="14" y="92"/>
                    <a:pt x="14" y="92"/>
                    <a:pt x="14" y="92"/>
                  </a:cubicBezTo>
                  <a:cubicBezTo>
                    <a:pt x="6" y="92"/>
                    <a:pt x="0" y="86"/>
                    <a:pt x="0" y="78"/>
                  </a:cubicBezTo>
                  <a:cubicBezTo>
                    <a:pt x="0" y="14"/>
                    <a:pt x="0" y="14"/>
                    <a:pt x="0" y="14"/>
                  </a:cubicBezTo>
                  <a:cubicBezTo>
                    <a:pt x="0" y="6"/>
                    <a:pt x="6" y="0"/>
                    <a:pt x="14" y="0"/>
                  </a:cubicBezTo>
                  <a:cubicBezTo>
                    <a:pt x="114" y="0"/>
                    <a:pt x="114" y="0"/>
                    <a:pt x="114" y="0"/>
                  </a:cubicBezTo>
                  <a:cubicBezTo>
                    <a:pt x="122" y="0"/>
                    <a:pt x="128" y="6"/>
                    <a:pt x="128" y="14"/>
                  </a:cubicBezTo>
                  <a:cubicBezTo>
                    <a:pt x="128" y="78"/>
                    <a:pt x="128" y="78"/>
                    <a:pt x="128" y="78"/>
                  </a:cubicBezTo>
                  <a:cubicBezTo>
                    <a:pt x="128" y="86"/>
                    <a:pt x="122" y="92"/>
                    <a:pt x="114" y="92"/>
                  </a:cubicBezTo>
                  <a:cubicBezTo>
                    <a:pt x="100" y="92"/>
                    <a:pt x="100" y="92"/>
                    <a:pt x="100" y="92"/>
                  </a:cubicBezTo>
                  <a:lnTo>
                    <a:pt x="105" y="128"/>
                  </a:lnTo>
                  <a:close/>
                  <a:moveTo>
                    <a:pt x="14" y="4"/>
                  </a:moveTo>
                  <a:cubicBezTo>
                    <a:pt x="8" y="4"/>
                    <a:pt x="4" y="8"/>
                    <a:pt x="4" y="14"/>
                  </a:cubicBezTo>
                  <a:cubicBezTo>
                    <a:pt x="4" y="78"/>
                    <a:pt x="4" y="78"/>
                    <a:pt x="4" y="78"/>
                  </a:cubicBezTo>
                  <a:cubicBezTo>
                    <a:pt x="4" y="84"/>
                    <a:pt x="8" y="88"/>
                    <a:pt x="14" y="88"/>
                  </a:cubicBezTo>
                  <a:cubicBezTo>
                    <a:pt x="71" y="88"/>
                    <a:pt x="71" y="88"/>
                    <a:pt x="71" y="88"/>
                  </a:cubicBezTo>
                  <a:cubicBezTo>
                    <a:pt x="99" y="116"/>
                    <a:pt x="99" y="116"/>
                    <a:pt x="99" y="116"/>
                  </a:cubicBezTo>
                  <a:cubicBezTo>
                    <a:pt x="96" y="88"/>
                    <a:pt x="96" y="88"/>
                    <a:pt x="96" y="88"/>
                  </a:cubicBezTo>
                  <a:cubicBezTo>
                    <a:pt x="114" y="88"/>
                    <a:pt x="114" y="88"/>
                    <a:pt x="114" y="88"/>
                  </a:cubicBezTo>
                  <a:cubicBezTo>
                    <a:pt x="120" y="88"/>
                    <a:pt x="124" y="84"/>
                    <a:pt x="124" y="78"/>
                  </a:cubicBezTo>
                  <a:cubicBezTo>
                    <a:pt x="124" y="14"/>
                    <a:pt x="124" y="14"/>
                    <a:pt x="124" y="14"/>
                  </a:cubicBezTo>
                  <a:cubicBezTo>
                    <a:pt x="124" y="8"/>
                    <a:pt x="120" y="4"/>
                    <a:pt x="114" y="4"/>
                  </a:cubicBezTo>
                  <a:lnTo>
                    <a:pt x="14" y="4"/>
                  </a:ln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1" name="Rectangle 89">
              <a:extLst>
                <a:ext uri="{FF2B5EF4-FFF2-40B4-BE49-F238E27FC236}">
                  <a16:creationId xmlns:a16="http://schemas.microsoft.com/office/drawing/2014/main" id="{E729244E-7040-905D-5A13-B8340B62BA67}"/>
                </a:ext>
              </a:extLst>
            </p:cNvPr>
            <p:cNvSpPr>
              <a:spLocks noChangeArrowheads="1"/>
            </p:cNvSpPr>
            <p:nvPr/>
          </p:nvSpPr>
          <p:spPr bwMode="auto">
            <a:xfrm>
              <a:off x="3590925" y="5618163"/>
              <a:ext cx="22225" cy="22225"/>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2" name="Rectangle 90">
              <a:extLst>
                <a:ext uri="{FF2B5EF4-FFF2-40B4-BE49-F238E27FC236}">
                  <a16:creationId xmlns:a16="http://schemas.microsoft.com/office/drawing/2014/main" id="{BEEE03C4-D686-6C0E-B880-74967C3072DD}"/>
                </a:ext>
              </a:extLst>
            </p:cNvPr>
            <p:cNvSpPr>
              <a:spLocks noChangeArrowheads="1"/>
            </p:cNvSpPr>
            <p:nvPr/>
          </p:nvSpPr>
          <p:spPr bwMode="auto">
            <a:xfrm>
              <a:off x="3636963" y="5618163"/>
              <a:ext cx="22225" cy="22225"/>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3" name="Rectangle 91">
              <a:extLst>
                <a:ext uri="{FF2B5EF4-FFF2-40B4-BE49-F238E27FC236}">
                  <a16:creationId xmlns:a16="http://schemas.microsoft.com/office/drawing/2014/main" id="{2FAD9039-2DB5-FE2F-FF1E-095F762AA637}"/>
                </a:ext>
              </a:extLst>
            </p:cNvPr>
            <p:cNvSpPr>
              <a:spLocks noChangeArrowheads="1"/>
            </p:cNvSpPr>
            <p:nvPr/>
          </p:nvSpPr>
          <p:spPr bwMode="auto">
            <a:xfrm>
              <a:off x="3681413" y="5618163"/>
              <a:ext cx="22225" cy="22225"/>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grpSp>
      <p:grpSp>
        <p:nvGrpSpPr>
          <p:cNvPr id="4" name="Group 3">
            <a:extLst>
              <a:ext uri="{FF2B5EF4-FFF2-40B4-BE49-F238E27FC236}">
                <a16:creationId xmlns:a16="http://schemas.microsoft.com/office/drawing/2014/main" id="{E61D7BF2-BE8C-87A2-B1D7-DD9F301EA92E}"/>
              </a:ext>
            </a:extLst>
          </p:cNvPr>
          <p:cNvGrpSpPr/>
          <p:nvPr/>
        </p:nvGrpSpPr>
        <p:grpSpPr>
          <a:xfrm>
            <a:off x="7060579" y="3577788"/>
            <a:ext cx="370285" cy="454819"/>
            <a:chOff x="3494088" y="1616075"/>
            <a:chExt cx="493713" cy="606425"/>
          </a:xfrm>
          <a:solidFill>
            <a:srgbClr val="170C59"/>
          </a:solidFill>
        </p:grpSpPr>
        <p:sp>
          <p:nvSpPr>
            <p:cNvPr id="34" name="Rectangle 190">
              <a:extLst>
                <a:ext uri="{FF2B5EF4-FFF2-40B4-BE49-F238E27FC236}">
                  <a16:creationId xmlns:a16="http://schemas.microsoft.com/office/drawing/2014/main" id="{0DAA9BA5-264F-6531-C815-650DB76E388F}"/>
                </a:ext>
              </a:extLst>
            </p:cNvPr>
            <p:cNvSpPr>
              <a:spLocks noChangeArrowheads="1"/>
            </p:cNvSpPr>
            <p:nvPr/>
          </p:nvSpPr>
          <p:spPr bwMode="auto">
            <a:xfrm>
              <a:off x="3695701" y="1728788"/>
              <a:ext cx="157163" cy="11113"/>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5" name="Rectangle 191">
              <a:extLst>
                <a:ext uri="{FF2B5EF4-FFF2-40B4-BE49-F238E27FC236}">
                  <a16:creationId xmlns:a16="http://schemas.microsoft.com/office/drawing/2014/main" id="{DC79C4FE-7F9B-BF32-F4EB-89388DB604C1}"/>
                </a:ext>
              </a:extLst>
            </p:cNvPr>
            <p:cNvSpPr>
              <a:spLocks noChangeArrowheads="1"/>
            </p:cNvSpPr>
            <p:nvPr/>
          </p:nvSpPr>
          <p:spPr bwMode="auto">
            <a:xfrm>
              <a:off x="3695701" y="1773238"/>
              <a:ext cx="223838" cy="11113"/>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6" name="Freeform 192">
              <a:extLst>
                <a:ext uri="{FF2B5EF4-FFF2-40B4-BE49-F238E27FC236}">
                  <a16:creationId xmlns:a16="http://schemas.microsoft.com/office/drawing/2014/main" id="{3EBDD508-7FFB-2A6F-7AF1-31EB24C566F2}"/>
                </a:ext>
              </a:extLst>
            </p:cNvPr>
            <p:cNvSpPr>
              <a:spLocks noEditPoints="1"/>
            </p:cNvSpPr>
            <p:nvPr/>
          </p:nvSpPr>
          <p:spPr bwMode="auto">
            <a:xfrm>
              <a:off x="3494088" y="1616075"/>
              <a:ext cx="493713" cy="606425"/>
            </a:xfrm>
            <a:custGeom>
              <a:avLst/>
              <a:gdLst>
                <a:gd name="T0" fmla="*/ 233 w 311"/>
                <a:gd name="T1" fmla="*/ 0 h 382"/>
                <a:gd name="T2" fmla="*/ 0 w 311"/>
                <a:gd name="T3" fmla="*/ 0 h 382"/>
                <a:gd name="T4" fmla="*/ 0 w 311"/>
                <a:gd name="T5" fmla="*/ 382 h 382"/>
                <a:gd name="T6" fmla="*/ 311 w 311"/>
                <a:gd name="T7" fmla="*/ 382 h 382"/>
                <a:gd name="T8" fmla="*/ 311 w 311"/>
                <a:gd name="T9" fmla="*/ 78 h 382"/>
                <a:gd name="T10" fmla="*/ 233 w 311"/>
                <a:gd name="T11" fmla="*/ 0 h 382"/>
                <a:gd name="T12" fmla="*/ 293 w 311"/>
                <a:gd name="T13" fmla="*/ 71 h 382"/>
                <a:gd name="T14" fmla="*/ 240 w 311"/>
                <a:gd name="T15" fmla="*/ 71 h 382"/>
                <a:gd name="T16" fmla="*/ 240 w 311"/>
                <a:gd name="T17" fmla="*/ 18 h 382"/>
                <a:gd name="T18" fmla="*/ 293 w 311"/>
                <a:gd name="T19" fmla="*/ 71 h 382"/>
                <a:gd name="T20" fmla="*/ 304 w 311"/>
                <a:gd name="T21" fmla="*/ 375 h 382"/>
                <a:gd name="T22" fmla="*/ 7 w 311"/>
                <a:gd name="T23" fmla="*/ 375 h 382"/>
                <a:gd name="T24" fmla="*/ 7 w 311"/>
                <a:gd name="T25" fmla="*/ 7 h 382"/>
                <a:gd name="T26" fmla="*/ 230 w 311"/>
                <a:gd name="T27" fmla="*/ 7 h 382"/>
                <a:gd name="T28" fmla="*/ 233 w 311"/>
                <a:gd name="T29" fmla="*/ 7 h 382"/>
                <a:gd name="T30" fmla="*/ 233 w 311"/>
                <a:gd name="T31" fmla="*/ 78 h 382"/>
                <a:gd name="T32" fmla="*/ 304 w 311"/>
                <a:gd name="T33" fmla="*/ 78 h 382"/>
                <a:gd name="T34" fmla="*/ 304 w 311"/>
                <a:gd name="T35" fmla="*/ 375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1" h="382">
                  <a:moveTo>
                    <a:pt x="233" y="0"/>
                  </a:moveTo>
                  <a:lnTo>
                    <a:pt x="0" y="0"/>
                  </a:lnTo>
                  <a:lnTo>
                    <a:pt x="0" y="382"/>
                  </a:lnTo>
                  <a:lnTo>
                    <a:pt x="311" y="382"/>
                  </a:lnTo>
                  <a:lnTo>
                    <a:pt x="311" y="78"/>
                  </a:lnTo>
                  <a:lnTo>
                    <a:pt x="233" y="0"/>
                  </a:lnTo>
                  <a:close/>
                  <a:moveTo>
                    <a:pt x="293" y="71"/>
                  </a:moveTo>
                  <a:lnTo>
                    <a:pt x="240" y="71"/>
                  </a:lnTo>
                  <a:lnTo>
                    <a:pt x="240" y="18"/>
                  </a:lnTo>
                  <a:lnTo>
                    <a:pt x="293" y="71"/>
                  </a:lnTo>
                  <a:close/>
                  <a:moveTo>
                    <a:pt x="304" y="375"/>
                  </a:moveTo>
                  <a:lnTo>
                    <a:pt x="7" y="375"/>
                  </a:lnTo>
                  <a:lnTo>
                    <a:pt x="7" y="7"/>
                  </a:lnTo>
                  <a:lnTo>
                    <a:pt x="230" y="7"/>
                  </a:lnTo>
                  <a:lnTo>
                    <a:pt x="233" y="7"/>
                  </a:lnTo>
                  <a:lnTo>
                    <a:pt x="233" y="78"/>
                  </a:lnTo>
                  <a:lnTo>
                    <a:pt x="304" y="78"/>
                  </a:lnTo>
                  <a:lnTo>
                    <a:pt x="304" y="375"/>
                  </a:ln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7" name="Rectangle 193">
              <a:extLst>
                <a:ext uri="{FF2B5EF4-FFF2-40B4-BE49-F238E27FC236}">
                  <a16:creationId xmlns:a16="http://schemas.microsoft.com/office/drawing/2014/main" id="{693B87E5-99C7-6388-B915-3C00FBE507F8}"/>
                </a:ext>
              </a:extLst>
            </p:cNvPr>
            <p:cNvSpPr>
              <a:spLocks noChangeArrowheads="1"/>
            </p:cNvSpPr>
            <p:nvPr/>
          </p:nvSpPr>
          <p:spPr bwMode="auto">
            <a:xfrm>
              <a:off x="3560763" y="1908175"/>
              <a:ext cx="358775" cy="11113"/>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8" name="Rectangle 194">
              <a:extLst>
                <a:ext uri="{FF2B5EF4-FFF2-40B4-BE49-F238E27FC236}">
                  <a16:creationId xmlns:a16="http://schemas.microsoft.com/office/drawing/2014/main" id="{3D00AFE3-8B92-DC41-AFAC-C96A86EA88C1}"/>
                </a:ext>
              </a:extLst>
            </p:cNvPr>
            <p:cNvSpPr>
              <a:spLocks noChangeArrowheads="1"/>
            </p:cNvSpPr>
            <p:nvPr/>
          </p:nvSpPr>
          <p:spPr bwMode="auto">
            <a:xfrm>
              <a:off x="3560763" y="1863725"/>
              <a:ext cx="358775" cy="11113"/>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39" name="Rectangle 195">
              <a:extLst>
                <a:ext uri="{FF2B5EF4-FFF2-40B4-BE49-F238E27FC236}">
                  <a16:creationId xmlns:a16="http://schemas.microsoft.com/office/drawing/2014/main" id="{07708CB0-CC92-3C32-1D7D-8409DBCFC55E}"/>
                </a:ext>
              </a:extLst>
            </p:cNvPr>
            <p:cNvSpPr>
              <a:spLocks noChangeArrowheads="1"/>
            </p:cNvSpPr>
            <p:nvPr/>
          </p:nvSpPr>
          <p:spPr bwMode="auto">
            <a:xfrm>
              <a:off x="3560763" y="1817688"/>
              <a:ext cx="358775" cy="11113"/>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0" name="Freeform 196">
              <a:extLst>
                <a:ext uri="{FF2B5EF4-FFF2-40B4-BE49-F238E27FC236}">
                  <a16:creationId xmlns:a16="http://schemas.microsoft.com/office/drawing/2014/main" id="{55A8503E-B12E-1FD9-978E-ACC6D55642B1}"/>
                </a:ext>
              </a:extLst>
            </p:cNvPr>
            <p:cNvSpPr>
              <a:spLocks noEditPoints="1"/>
            </p:cNvSpPr>
            <p:nvPr/>
          </p:nvSpPr>
          <p:spPr bwMode="auto">
            <a:xfrm>
              <a:off x="3560763" y="1682750"/>
              <a:ext cx="112713" cy="112713"/>
            </a:xfrm>
            <a:custGeom>
              <a:avLst/>
              <a:gdLst>
                <a:gd name="T0" fmla="*/ 71 w 71"/>
                <a:gd name="T1" fmla="*/ 0 h 71"/>
                <a:gd name="T2" fmla="*/ 0 w 71"/>
                <a:gd name="T3" fmla="*/ 0 h 71"/>
                <a:gd name="T4" fmla="*/ 0 w 71"/>
                <a:gd name="T5" fmla="*/ 71 h 71"/>
                <a:gd name="T6" fmla="*/ 71 w 71"/>
                <a:gd name="T7" fmla="*/ 71 h 71"/>
                <a:gd name="T8" fmla="*/ 71 w 71"/>
                <a:gd name="T9" fmla="*/ 0 h 71"/>
                <a:gd name="T10" fmla="*/ 64 w 71"/>
                <a:gd name="T11" fmla="*/ 64 h 71"/>
                <a:gd name="T12" fmla="*/ 7 w 71"/>
                <a:gd name="T13" fmla="*/ 64 h 71"/>
                <a:gd name="T14" fmla="*/ 7 w 71"/>
                <a:gd name="T15" fmla="*/ 7 h 71"/>
                <a:gd name="T16" fmla="*/ 64 w 71"/>
                <a:gd name="T17" fmla="*/ 7 h 71"/>
                <a:gd name="T18" fmla="*/ 64 w 71"/>
                <a:gd name="T19" fmla="*/ 6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71">
                  <a:moveTo>
                    <a:pt x="71" y="0"/>
                  </a:moveTo>
                  <a:lnTo>
                    <a:pt x="0" y="0"/>
                  </a:lnTo>
                  <a:lnTo>
                    <a:pt x="0" y="71"/>
                  </a:lnTo>
                  <a:lnTo>
                    <a:pt x="71" y="71"/>
                  </a:lnTo>
                  <a:lnTo>
                    <a:pt x="71" y="0"/>
                  </a:lnTo>
                  <a:close/>
                  <a:moveTo>
                    <a:pt x="64" y="64"/>
                  </a:moveTo>
                  <a:lnTo>
                    <a:pt x="7" y="64"/>
                  </a:lnTo>
                  <a:lnTo>
                    <a:pt x="7" y="7"/>
                  </a:lnTo>
                  <a:lnTo>
                    <a:pt x="64" y="7"/>
                  </a:lnTo>
                  <a:lnTo>
                    <a:pt x="64" y="64"/>
                  </a:ln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1" name="Freeform 197">
              <a:extLst>
                <a:ext uri="{FF2B5EF4-FFF2-40B4-BE49-F238E27FC236}">
                  <a16:creationId xmlns:a16="http://schemas.microsoft.com/office/drawing/2014/main" id="{C9DDF2E5-9758-AA60-00BC-75BA7927830C}"/>
                </a:ext>
              </a:extLst>
            </p:cNvPr>
            <p:cNvSpPr>
              <a:spLocks/>
            </p:cNvSpPr>
            <p:nvPr/>
          </p:nvSpPr>
          <p:spPr bwMode="auto">
            <a:xfrm>
              <a:off x="3695701" y="2120900"/>
              <a:ext cx="90488" cy="79375"/>
            </a:xfrm>
            <a:custGeom>
              <a:avLst/>
              <a:gdLst>
                <a:gd name="T0" fmla="*/ 16 w 32"/>
                <a:gd name="T1" fmla="*/ 0 h 28"/>
                <a:gd name="T2" fmla="*/ 0 w 32"/>
                <a:gd name="T3" fmla="*/ 16 h 28"/>
                <a:gd name="T4" fmla="*/ 6 w 32"/>
                <a:gd name="T5" fmla="*/ 28 h 28"/>
                <a:gd name="T6" fmla="*/ 16 w 32"/>
                <a:gd name="T7" fmla="*/ 28 h 28"/>
                <a:gd name="T8" fmla="*/ 4 w 32"/>
                <a:gd name="T9" fmla="*/ 16 h 28"/>
                <a:gd name="T10" fmla="*/ 16 w 32"/>
                <a:gd name="T11" fmla="*/ 4 h 28"/>
                <a:gd name="T12" fmla="*/ 28 w 32"/>
                <a:gd name="T13" fmla="*/ 16 h 28"/>
                <a:gd name="T14" fmla="*/ 16 w 32"/>
                <a:gd name="T15" fmla="*/ 28 h 28"/>
                <a:gd name="T16" fmla="*/ 26 w 32"/>
                <a:gd name="T17" fmla="*/ 28 h 28"/>
                <a:gd name="T18" fmla="*/ 32 w 32"/>
                <a:gd name="T19" fmla="*/ 16 h 28"/>
                <a:gd name="T20" fmla="*/ 16 w 32"/>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28">
                  <a:moveTo>
                    <a:pt x="16" y="0"/>
                  </a:moveTo>
                  <a:cubicBezTo>
                    <a:pt x="7" y="0"/>
                    <a:pt x="0" y="7"/>
                    <a:pt x="0" y="16"/>
                  </a:cubicBezTo>
                  <a:cubicBezTo>
                    <a:pt x="0" y="21"/>
                    <a:pt x="2" y="25"/>
                    <a:pt x="6" y="28"/>
                  </a:cubicBezTo>
                  <a:cubicBezTo>
                    <a:pt x="16" y="28"/>
                    <a:pt x="16" y="28"/>
                    <a:pt x="16" y="28"/>
                  </a:cubicBezTo>
                  <a:cubicBezTo>
                    <a:pt x="9" y="28"/>
                    <a:pt x="4" y="23"/>
                    <a:pt x="4" y="16"/>
                  </a:cubicBezTo>
                  <a:cubicBezTo>
                    <a:pt x="4" y="9"/>
                    <a:pt x="9" y="4"/>
                    <a:pt x="16" y="4"/>
                  </a:cubicBezTo>
                  <a:cubicBezTo>
                    <a:pt x="23" y="4"/>
                    <a:pt x="28" y="9"/>
                    <a:pt x="28" y="16"/>
                  </a:cubicBezTo>
                  <a:cubicBezTo>
                    <a:pt x="28" y="23"/>
                    <a:pt x="23" y="28"/>
                    <a:pt x="16" y="28"/>
                  </a:cubicBezTo>
                  <a:cubicBezTo>
                    <a:pt x="26" y="28"/>
                    <a:pt x="26" y="28"/>
                    <a:pt x="26" y="28"/>
                  </a:cubicBezTo>
                  <a:cubicBezTo>
                    <a:pt x="30" y="25"/>
                    <a:pt x="32" y="21"/>
                    <a:pt x="32" y="16"/>
                  </a:cubicBezTo>
                  <a:cubicBezTo>
                    <a:pt x="32" y="7"/>
                    <a:pt x="25" y="0"/>
                    <a:pt x="1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2" name="Freeform 198">
              <a:extLst>
                <a:ext uri="{FF2B5EF4-FFF2-40B4-BE49-F238E27FC236}">
                  <a16:creationId xmlns:a16="http://schemas.microsoft.com/office/drawing/2014/main" id="{B9A8A3B4-E46A-511B-C92F-AAAE99EB93CB}"/>
                </a:ext>
              </a:extLst>
            </p:cNvPr>
            <p:cNvSpPr>
              <a:spLocks/>
            </p:cNvSpPr>
            <p:nvPr/>
          </p:nvSpPr>
          <p:spPr bwMode="auto">
            <a:xfrm>
              <a:off x="3640138" y="2065338"/>
              <a:ext cx="201613" cy="134938"/>
            </a:xfrm>
            <a:custGeom>
              <a:avLst/>
              <a:gdLst>
                <a:gd name="T0" fmla="*/ 36 w 72"/>
                <a:gd name="T1" fmla="*/ 0 h 48"/>
                <a:gd name="T2" fmla="*/ 0 w 72"/>
                <a:gd name="T3" fmla="*/ 36 h 48"/>
                <a:gd name="T4" fmla="*/ 2 w 72"/>
                <a:gd name="T5" fmla="*/ 48 h 48"/>
                <a:gd name="T6" fmla="*/ 6 w 72"/>
                <a:gd name="T7" fmla="*/ 48 h 48"/>
                <a:gd name="T8" fmla="*/ 4 w 72"/>
                <a:gd name="T9" fmla="*/ 36 h 48"/>
                <a:gd name="T10" fmla="*/ 36 w 72"/>
                <a:gd name="T11" fmla="*/ 4 h 48"/>
                <a:gd name="T12" fmla="*/ 68 w 72"/>
                <a:gd name="T13" fmla="*/ 36 h 48"/>
                <a:gd name="T14" fmla="*/ 66 w 72"/>
                <a:gd name="T15" fmla="*/ 48 h 48"/>
                <a:gd name="T16" fmla="*/ 70 w 72"/>
                <a:gd name="T17" fmla="*/ 48 h 48"/>
                <a:gd name="T18" fmla="*/ 72 w 72"/>
                <a:gd name="T19" fmla="*/ 36 h 48"/>
                <a:gd name="T20" fmla="*/ 36 w 72"/>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48">
                  <a:moveTo>
                    <a:pt x="36" y="0"/>
                  </a:moveTo>
                  <a:cubicBezTo>
                    <a:pt x="16" y="0"/>
                    <a:pt x="0" y="16"/>
                    <a:pt x="0" y="36"/>
                  </a:cubicBezTo>
                  <a:cubicBezTo>
                    <a:pt x="0" y="40"/>
                    <a:pt x="1" y="44"/>
                    <a:pt x="2" y="48"/>
                  </a:cubicBezTo>
                  <a:cubicBezTo>
                    <a:pt x="6" y="48"/>
                    <a:pt x="6" y="48"/>
                    <a:pt x="6" y="48"/>
                  </a:cubicBezTo>
                  <a:cubicBezTo>
                    <a:pt x="5" y="44"/>
                    <a:pt x="4" y="40"/>
                    <a:pt x="4" y="36"/>
                  </a:cubicBezTo>
                  <a:cubicBezTo>
                    <a:pt x="4" y="18"/>
                    <a:pt x="18" y="4"/>
                    <a:pt x="36" y="4"/>
                  </a:cubicBezTo>
                  <a:cubicBezTo>
                    <a:pt x="54" y="4"/>
                    <a:pt x="68" y="18"/>
                    <a:pt x="68" y="36"/>
                  </a:cubicBezTo>
                  <a:cubicBezTo>
                    <a:pt x="68" y="40"/>
                    <a:pt x="67" y="44"/>
                    <a:pt x="66" y="48"/>
                  </a:cubicBezTo>
                  <a:cubicBezTo>
                    <a:pt x="70" y="48"/>
                    <a:pt x="70" y="48"/>
                    <a:pt x="70" y="48"/>
                  </a:cubicBezTo>
                  <a:cubicBezTo>
                    <a:pt x="71" y="44"/>
                    <a:pt x="72" y="40"/>
                    <a:pt x="72" y="36"/>
                  </a:cubicBezTo>
                  <a:cubicBezTo>
                    <a:pt x="72" y="16"/>
                    <a:pt x="56" y="0"/>
                    <a:pt x="36" y="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3" name="Freeform 199">
              <a:extLst>
                <a:ext uri="{FF2B5EF4-FFF2-40B4-BE49-F238E27FC236}">
                  <a16:creationId xmlns:a16="http://schemas.microsoft.com/office/drawing/2014/main" id="{4314CFE4-6E72-7A1B-5306-9920301CB94F}"/>
                </a:ext>
              </a:extLst>
            </p:cNvPr>
            <p:cNvSpPr>
              <a:spLocks/>
            </p:cNvSpPr>
            <p:nvPr/>
          </p:nvSpPr>
          <p:spPr bwMode="auto">
            <a:xfrm>
              <a:off x="3527426" y="1952625"/>
              <a:ext cx="427038" cy="247650"/>
            </a:xfrm>
            <a:custGeom>
              <a:avLst/>
              <a:gdLst>
                <a:gd name="T0" fmla="*/ 125 w 152"/>
                <a:gd name="T1" fmla="*/ 49 h 88"/>
                <a:gd name="T2" fmla="*/ 136 w 152"/>
                <a:gd name="T3" fmla="*/ 34 h 88"/>
                <a:gd name="T4" fmla="*/ 124 w 152"/>
                <a:gd name="T5" fmla="*/ 17 h 88"/>
                <a:gd name="T6" fmla="*/ 118 w 152"/>
                <a:gd name="T7" fmla="*/ 16 h 88"/>
                <a:gd name="T8" fmla="*/ 103 w 152"/>
                <a:gd name="T9" fmla="*/ 27 h 88"/>
                <a:gd name="T10" fmla="*/ 91 w 152"/>
                <a:gd name="T11" fmla="*/ 20 h 88"/>
                <a:gd name="T12" fmla="*/ 84 w 152"/>
                <a:gd name="T13" fmla="*/ 0 h 88"/>
                <a:gd name="T14" fmla="*/ 63 w 152"/>
                <a:gd name="T15" fmla="*/ 4 h 88"/>
                <a:gd name="T16" fmla="*/ 60 w 152"/>
                <a:gd name="T17" fmla="*/ 22 h 88"/>
                <a:gd name="T18" fmla="*/ 47 w 152"/>
                <a:gd name="T19" fmla="*/ 26 h 88"/>
                <a:gd name="T20" fmla="*/ 31 w 152"/>
                <a:gd name="T21" fmla="*/ 15 h 88"/>
                <a:gd name="T22" fmla="*/ 17 w 152"/>
                <a:gd name="T23" fmla="*/ 28 h 88"/>
                <a:gd name="T24" fmla="*/ 26 w 152"/>
                <a:gd name="T25" fmla="*/ 47 h 88"/>
                <a:gd name="T26" fmla="*/ 22 w 152"/>
                <a:gd name="T27" fmla="*/ 60 h 88"/>
                <a:gd name="T28" fmla="*/ 4 w 152"/>
                <a:gd name="T29" fmla="*/ 63 h 88"/>
                <a:gd name="T30" fmla="*/ 0 w 152"/>
                <a:gd name="T31" fmla="*/ 84 h 88"/>
                <a:gd name="T32" fmla="*/ 25 w 152"/>
                <a:gd name="T33" fmla="*/ 88 h 88"/>
                <a:gd name="T34" fmla="*/ 23 w 152"/>
                <a:gd name="T35" fmla="*/ 88 h 88"/>
                <a:gd name="T36" fmla="*/ 5 w 152"/>
                <a:gd name="T37" fmla="*/ 85 h 88"/>
                <a:gd name="T38" fmla="*/ 4 w 152"/>
                <a:gd name="T39" fmla="*/ 68 h 88"/>
                <a:gd name="T40" fmla="*/ 21 w 152"/>
                <a:gd name="T41" fmla="*/ 65 h 88"/>
                <a:gd name="T42" fmla="*/ 25 w 152"/>
                <a:gd name="T43" fmla="*/ 64 h 88"/>
                <a:gd name="T44" fmla="*/ 30 w 152"/>
                <a:gd name="T45" fmla="*/ 51 h 88"/>
                <a:gd name="T46" fmla="*/ 30 w 152"/>
                <a:gd name="T47" fmla="*/ 47 h 88"/>
                <a:gd name="T48" fmla="*/ 19 w 152"/>
                <a:gd name="T49" fmla="*/ 32 h 88"/>
                <a:gd name="T50" fmla="*/ 31 w 152"/>
                <a:gd name="T51" fmla="*/ 19 h 88"/>
                <a:gd name="T52" fmla="*/ 32 w 152"/>
                <a:gd name="T53" fmla="*/ 19 h 88"/>
                <a:gd name="T54" fmla="*/ 47 w 152"/>
                <a:gd name="T55" fmla="*/ 30 h 88"/>
                <a:gd name="T56" fmla="*/ 51 w 152"/>
                <a:gd name="T57" fmla="*/ 30 h 88"/>
                <a:gd name="T58" fmla="*/ 64 w 152"/>
                <a:gd name="T59" fmla="*/ 25 h 88"/>
                <a:gd name="T60" fmla="*/ 65 w 152"/>
                <a:gd name="T61" fmla="*/ 21 h 88"/>
                <a:gd name="T62" fmla="*/ 68 w 152"/>
                <a:gd name="T63" fmla="*/ 4 h 88"/>
                <a:gd name="T64" fmla="*/ 85 w 152"/>
                <a:gd name="T65" fmla="*/ 5 h 88"/>
                <a:gd name="T66" fmla="*/ 88 w 152"/>
                <a:gd name="T67" fmla="*/ 23 h 88"/>
                <a:gd name="T68" fmla="*/ 91 w 152"/>
                <a:gd name="T69" fmla="*/ 26 h 88"/>
                <a:gd name="T70" fmla="*/ 103 w 152"/>
                <a:gd name="T71" fmla="*/ 32 h 88"/>
                <a:gd name="T72" fmla="*/ 107 w 152"/>
                <a:gd name="T73" fmla="*/ 29 h 88"/>
                <a:gd name="T74" fmla="*/ 121 w 152"/>
                <a:gd name="T75" fmla="*/ 19 h 88"/>
                <a:gd name="T76" fmla="*/ 133 w 152"/>
                <a:gd name="T77" fmla="*/ 31 h 88"/>
                <a:gd name="T78" fmla="*/ 123 w 152"/>
                <a:gd name="T79" fmla="*/ 45 h 88"/>
                <a:gd name="T80" fmla="*/ 120 w 152"/>
                <a:gd name="T81" fmla="*/ 49 h 88"/>
                <a:gd name="T82" fmla="*/ 126 w 152"/>
                <a:gd name="T83" fmla="*/ 61 h 88"/>
                <a:gd name="T84" fmla="*/ 129 w 152"/>
                <a:gd name="T85" fmla="*/ 64 h 88"/>
                <a:gd name="T86" fmla="*/ 147 w 152"/>
                <a:gd name="T87" fmla="*/ 67 h 88"/>
                <a:gd name="T88" fmla="*/ 148 w 152"/>
                <a:gd name="T89" fmla="*/ 84 h 88"/>
                <a:gd name="T90" fmla="*/ 131 w 152"/>
                <a:gd name="T91" fmla="*/ 87 h 88"/>
                <a:gd name="T92" fmla="*/ 127 w 152"/>
                <a:gd name="T93" fmla="*/ 88 h 88"/>
                <a:gd name="T94" fmla="*/ 150 w 152"/>
                <a:gd name="T95" fmla="*/ 88 h 88"/>
                <a:gd name="T96" fmla="*/ 152 w 152"/>
                <a:gd name="T97" fmla="*/ 68 h 88"/>
                <a:gd name="T98" fmla="*/ 132 w 152"/>
                <a:gd name="T99"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2" h="88">
                  <a:moveTo>
                    <a:pt x="130" y="60"/>
                  </a:moveTo>
                  <a:cubicBezTo>
                    <a:pt x="129" y="56"/>
                    <a:pt x="127" y="53"/>
                    <a:pt x="125" y="49"/>
                  </a:cubicBezTo>
                  <a:cubicBezTo>
                    <a:pt x="126" y="48"/>
                    <a:pt x="126" y="48"/>
                    <a:pt x="126" y="47"/>
                  </a:cubicBezTo>
                  <a:cubicBezTo>
                    <a:pt x="136" y="34"/>
                    <a:pt x="136" y="34"/>
                    <a:pt x="136" y="34"/>
                  </a:cubicBezTo>
                  <a:cubicBezTo>
                    <a:pt x="137" y="32"/>
                    <a:pt x="137" y="29"/>
                    <a:pt x="135" y="28"/>
                  </a:cubicBezTo>
                  <a:cubicBezTo>
                    <a:pt x="124" y="17"/>
                    <a:pt x="124" y="17"/>
                    <a:pt x="124" y="17"/>
                  </a:cubicBezTo>
                  <a:cubicBezTo>
                    <a:pt x="123" y="16"/>
                    <a:pt x="122" y="15"/>
                    <a:pt x="121" y="15"/>
                  </a:cubicBezTo>
                  <a:cubicBezTo>
                    <a:pt x="120" y="15"/>
                    <a:pt x="119" y="16"/>
                    <a:pt x="118" y="16"/>
                  </a:cubicBezTo>
                  <a:cubicBezTo>
                    <a:pt x="105" y="26"/>
                    <a:pt x="105" y="26"/>
                    <a:pt x="105" y="26"/>
                  </a:cubicBezTo>
                  <a:cubicBezTo>
                    <a:pt x="104" y="26"/>
                    <a:pt x="104" y="26"/>
                    <a:pt x="103" y="27"/>
                  </a:cubicBezTo>
                  <a:cubicBezTo>
                    <a:pt x="99" y="25"/>
                    <a:pt x="96" y="23"/>
                    <a:pt x="92" y="22"/>
                  </a:cubicBezTo>
                  <a:cubicBezTo>
                    <a:pt x="92" y="21"/>
                    <a:pt x="91" y="21"/>
                    <a:pt x="91" y="20"/>
                  </a:cubicBezTo>
                  <a:cubicBezTo>
                    <a:pt x="89" y="4"/>
                    <a:pt x="89" y="4"/>
                    <a:pt x="89" y="4"/>
                  </a:cubicBezTo>
                  <a:cubicBezTo>
                    <a:pt x="88" y="2"/>
                    <a:pt x="86" y="0"/>
                    <a:pt x="84" y="0"/>
                  </a:cubicBezTo>
                  <a:cubicBezTo>
                    <a:pt x="68" y="0"/>
                    <a:pt x="68" y="0"/>
                    <a:pt x="68" y="0"/>
                  </a:cubicBezTo>
                  <a:cubicBezTo>
                    <a:pt x="66" y="0"/>
                    <a:pt x="64" y="2"/>
                    <a:pt x="63" y="4"/>
                  </a:cubicBezTo>
                  <a:cubicBezTo>
                    <a:pt x="61" y="20"/>
                    <a:pt x="61" y="20"/>
                    <a:pt x="61" y="20"/>
                  </a:cubicBezTo>
                  <a:cubicBezTo>
                    <a:pt x="61" y="21"/>
                    <a:pt x="60" y="21"/>
                    <a:pt x="60" y="22"/>
                  </a:cubicBezTo>
                  <a:cubicBezTo>
                    <a:pt x="56" y="23"/>
                    <a:pt x="53" y="25"/>
                    <a:pt x="49" y="27"/>
                  </a:cubicBezTo>
                  <a:cubicBezTo>
                    <a:pt x="48" y="26"/>
                    <a:pt x="48" y="26"/>
                    <a:pt x="47" y="26"/>
                  </a:cubicBezTo>
                  <a:cubicBezTo>
                    <a:pt x="34" y="16"/>
                    <a:pt x="34" y="16"/>
                    <a:pt x="34" y="16"/>
                  </a:cubicBezTo>
                  <a:cubicBezTo>
                    <a:pt x="33" y="16"/>
                    <a:pt x="32" y="15"/>
                    <a:pt x="31" y="15"/>
                  </a:cubicBezTo>
                  <a:cubicBezTo>
                    <a:pt x="30" y="15"/>
                    <a:pt x="29" y="16"/>
                    <a:pt x="28" y="17"/>
                  </a:cubicBezTo>
                  <a:cubicBezTo>
                    <a:pt x="17" y="28"/>
                    <a:pt x="17" y="28"/>
                    <a:pt x="17" y="28"/>
                  </a:cubicBezTo>
                  <a:cubicBezTo>
                    <a:pt x="15" y="29"/>
                    <a:pt x="15" y="32"/>
                    <a:pt x="16" y="34"/>
                  </a:cubicBezTo>
                  <a:cubicBezTo>
                    <a:pt x="26" y="47"/>
                    <a:pt x="26" y="47"/>
                    <a:pt x="26" y="47"/>
                  </a:cubicBezTo>
                  <a:cubicBezTo>
                    <a:pt x="26" y="48"/>
                    <a:pt x="26" y="48"/>
                    <a:pt x="27" y="49"/>
                  </a:cubicBezTo>
                  <a:cubicBezTo>
                    <a:pt x="25" y="53"/>
                    <a:pt x="23" y="56"/>
                    <a:pt x="22" y="60"/>
                  </a:cubicBezTo>
                  <a:cubicBezTo>
                    <a:pt x="21" y="60"/>
                    <a:pt x="21" y="61"/>
                    <a:pt x="20" y="61"/>
                  </a:cubicBezTo>
                  <a:cubicBezTo>
                    <a:pt x="4" y="63"/>
                    <a:pt x="4" y="63"/>
                    <a:pt x="4" y="63"/>
                  </a:cubicBezTo>
                  <a:cubicBezTo>
                    <a:pt x="2" y="64"/>
                    <a:pt x="0" y="66"/>
                    <a:pt x="0" y="68"/>
                  </a:cubicBezTo>
                  <a:cubicBezTo>
                    <a:pt x="0" y="84"/>
                    <a:pt x="0" y="84"/>
                    <a:pt x="0" y="84"/>
                  </a:cubicBezTo>
                  <a:cubicBezTo>
                    <a:pt x="0" y="86"/>
                    <a:pt x="1" y="87"/>
                    <a:pt x="2" y="88"/>
                  </a:cubicBezTo>
                  <a:cubicBezTo>
                    <a:pt x="25" y="88"/>
                    <a:pt x="25" y="88"/>
                    <a:pt x="25" y="88"/>
                  </a:cubicBezTo>
                  <a:cubicBezTo>
                    <a:pt x="25" y="88"/>
                    <a:pt x="25" y="88"/>
                    <a:pt x="25" y="88"/>
                  </a:cubicBezTo>
                  <a:cubicBezTo>
                    <a:pt x="23" y="88"/>
                    <a:pt x="23" y="88"/>
                    <a:pt x="23" y="88"/>
                  </a:cubicBezTo>
                  <a:cubicBezTo>
                    <a:pt x="22" y="88"/>
                    <a:pt x="21" y="87"/>
                    <a:pt x="21" y="87"/>
                  </a:cubicBezTo>
                  <a:cubicBezTo>
                    <a:pt x="5" y="85"/>
                    <a:pt x="5" y="85"/>
                    <a:pt x="5" y="85"/>
                  </a:cubicBezTo>
                  <a:cubicBezTo>
                    <a:pt x="4" y="85"/>
                    <a:pt x="4" y="84"/>
                    <a:pt x="4" y="84"/>
                  </a:cubicBezTo>
                  <a:cubicBezTo>
                    <a:pt x="4" y="68"/>
                    <a:pt x="4" y="68"/>
                    <a:pt x="4" y="68"/>
                  </a:cubicBezTo>
                  <a:cubicBezTo>
                    <a:pt x="4" y="68"/>
                    <a:pt x="4" y="67"/>
                    <a:pt x="5" y="67"/>
                  </a:cubicBezTo>
                  <a:cubicBezTo>
                    <a:pt x="21" y="65"/>
                    <a:pt x="21" y="65"/>
                    <a:pt x="21" y="65"/>
                  </a:cubicBezTo>
                  <a:cubicBezTo>
                    <a:pt x="21" y="65"/>
                    <a:pt x="22" y="64"/>
                    <a:pt x="23" y="64"/>
                  </a:cubicBezTo>
                  <a:cubicBezTo>
                    <a:pt x="25" y="64"/>
                    <a:pt x="25" y="64"/>
                    <a:pt x="25" y="64"/>
                  </a:cubicBezTo>
                  <a:cubicBezTo>
                    <a:pt x="26" y="61"/>
                    <a:pt x="26" y="61"/>
                    <a:pt x="26" y="61"/>
                  </a:cubicBezTo>
                  <a:cubicBezTo>
                    <a:pt x="27" y="58"/>
                    <a:pt x="29" y="54"/>
                    <a:pt x="30" y="51"/>
                  </a:cubicBezTo>
                  <a:cubicBezTo>
                    <a:pt x="32" y="49"/>
                    <a:pt x="32" y="49"/>
                    <a:pt x="32" y="49"/>
                  </a:cubicBezTo>
                  <a:cubicBezTo>
                    <a:pt x="30" y="47"/>
                    <a:pt x="30" y="47"/>
                    <a:pt x="30" y="47"/>
                  </a:cubicBezTo>
                  <a:cubicBezTo>
                    <a:pt x="30" y="46"/>
                    <a:pt x="29" y="45"/>
                    <a:pt x="29" y="45"/>
                  </a:cubicBezTo>
                  <a:cubicBezTo>
                    <a:pt x="19" y="32"/>
                    <a:pt x="19" y="32"/>
                    <a:pt x="19" y="32"/>
                  </a:cubicBezTo>
                  <a:cubicBezTo>
                    <a:pt x="19" y="31"/>
                    <a:pt x="19" y="31"/>
                    <a:pt x="19" y="31"/>
                  </a:cubicBezTo>
                  <a:cubicBezTo>
                    <a:pt x="31" y="19"/>
                    <a:pt x="31" y="19"/>
                    <a:pt x="31" y="19"/>
                  </a:cubicBezTo>
                  <a:cubicBezTo>
                    <a:pt x="31" y="19"/>
                    <a:pt x="31" y="19"/>
                    <a:pt x="31" y="19"/>
                  </a:cubicBezTo>
                  <a:cubicBezTo>
                    <a:pt x="31" y="19"/>
                    <a:pt x="32" y="19"/>
                    <a:pt x="32" y="19"/>
                  </a:cubicBezTo>
                  <a:cubicBezTo>
                    <a:pt x="45" y="29"/>
                    <a:pt x="45" y="29"/>
                    <a:pt x="45" y="29"/>
                  </a:cubicBezTo>
                  <a:cubicBezTo>
                    <a:pt x="45" y="29"/>
                    <a:pt x="46" y="30"/>
                    <a:pt x="47" y="30"/>
                  </a:cubicBezTo>
                  <a:cubicBezTo>
                    <a:pt x="49" y="32"/>
                    <a:pt x="49" y="32"/>
                    <a:pt x="49" y="32"/>
                  </a:cubicBezTo>
                  <a:cubicBezTo>
                    <a:pt x="51" y="30"/>
                    <a:pt x="51" y="30"/>
                    <a:pt x="51" y="30"/>
                  </a:cubicBezTo>
                  <a:cubicBezTo>
                    <a:pt x="54" y="29"/>
                    <a:pt x="58" y="27"/>
                    <a:pt x="61" y="26"/>
                  </a:cubicBezTo>
                  <a:cubicBezTo>
                    <a:pt x="64" y="25"/>
                    <a:pt x="64" y="25"/>
                    <a:pt x="64" y="25"/>
                  </a:cubicBezTo>
                  <a:cubicBezTo>
                    <a:pt x="64" y="23"/>
                    <a:pt x="64" y="23"/>
                    <a:pt x="64" y="23"/>
                  </a:cubicBezTo>
                  <a:cubicBezTo>
                    <a:pt x="64" y="22"/>
                    <a:pt x="65" y="21"/>
                    <a:pt x="65" y="21"/>
                  </a:cubicBezTo>
                  <a:cubicBezTo>
                    <a:pt x="67" y="5"/>
                    <a:pt x="67" y="5"/>
                    <a:pt x="67" y="5"/>
                  </a:cubicBezTo>
                  <a:cubicBezTo>
                    <a:pt x="67" y="4"/>
                    <a:pt x="68" y="4"/>
                    <a:pt x="68" y="4"/>
                  </a:cubicBezTo>
                  <a:cubicBezTo>
                    <a:pt x="84" y="4"/>
                    <a:pt x="84" y="4"/>
                    <a:pt x="84" y="4"/>
                  </a:cubicBezTo>
                  <a:cubicBezTo>
                    <a:pt x="84" y="4"/>
                    <a:pt x="85" y="4"/>
                    <a:pt x="85" y="5"/>
                  </a:cubicBezTo>
                  <a:cubicBezTo>
                    <a:pt x="87" y="21"/>
                    <a:pt x="87" y="21"/>
                    <a:pt x="87" y="21"/>
                  </a:cubicBezTo>
                  <a:cubicBezTo>
                    <a:pt x="87" y="21"/>
                    <a:pt x="88" y="22"/>
                    <a:pt x="88" y="23"/>
                  </a:cubicBezTo>
                  <a:cubicBezTo>
                    <a:pt x="88" y="25"/>
                    <a:pt x="88" y="25"/>
                    <a:pt x="88" y="25"/>
                  </a:cubicBezTo>
                  <a:cubicBezTo>
                    <a:pt x="91" y="26"/>
                    <a:pt x="91" y="26"/>
                    <a:pt x="91" y="26"/>
                  </a:cubicBezTo>
                  <a:cubicBezTo>
                    <a:pt x="94" y="27"/>
                    <a:pt x="98" y="29"/>
                    <a:pt x="101" y="30"/>
                  </a:cubicBezTo>
                  <a:cubicBezTo>
                    <a:pt x="103" y="32"/>
                    <a:pt x="103" y="32"/>
                    <a:pt x="103" y="32"/>
                  </a:cubicBezTo>
                  <a:cubicBezTo>
                    <a:pt x="105" y="30"/>
                    <a:pt x="105" y="30"/>
                    <a:pt x="105" y="30"/>
                  </a:cubicBezTo>
                  <a:cubicBezTo>
                    <a:pt x="106" y="30"/>
                    <a:pt x="107" y="29"/>
                    <a:pt x="107" y="29"/>
                  </a:cubicBezTo>
                  <a:cubicBezTo>
                    <a:pt x="120" y="19"/>
                    <a:pt x="120" y="19"/>
                    <a:pt x="120" y="19"/>
                  </a:cubicBezTo>
                  <a:cubicBezTo>
                    <a:pt x="120" y="19"/>
                    <a:pt x="121" y="19"/>
                    <a:pt x="121" y="19"/>
                  </a:cubicBezTo>
                  <a:cubicBezTo>
                    <a:pt x="121" y="19"/>
                    <a:pt x="121" y="19"/>
                    <a:pt x="121" y="19"/>
                  </a:cubicBezTo>
                  <a:cubicBezTo>
                    <a:pt x="133" y="31"/>
                    <a:pt x="133" y="31"/>
                    <a:pt x="133" y="31"/>
                  </a:cubicBezTo>
                  <a:cubicBezTo>
                    <a:pt x="133" y="31"/>
                    <a:pt x="133" y="31"/>
                    <a:pt x="133" y="32"/>
                  </a:cubicBezTo>
                  <a:cubicBezTo>
                    <a:pt x="123" y="45"/>
                    <a:pt x="123" y="45"/>
                    <a:pt x="123" y="45"/>
                  </a:cubicBezTo>
                  <a:cubicBezTo>
                    <a:pt x="123" y="45"/>
                    <a:pt x="122" y="46"/>
                    <a:pt x="122" y="47"/>
                  </a:cubicBezTo>
                  <a:cubicBezTo>
                    <a:pt x="120" y="49"/>
                    <a:pt x="120" y="49"/>
                    <a:pt x="120" y="49"/>
                  </a:cubicBezTo>
                  <a:cubicBezTo>
                    <a:pt x="122" y="51"/>
                    <a:pt x="122" y="51"/>
                    <a:pt x="122" y="51"/>
                  </a:cubicBezTo>
                  <a:cubicBezTo>
                    <a:pt x="123" y="54"/>
                    <a:pt x="125" y="58"/>
                    <a:pt x="126" y="61"/>
                  </a:cubicBezTo>
                  <a:cubicBezTo>
                    <a:pt x="127" y="64"/>
                    <a:pt x="127" y="64"/>
                    <a:pt x="127" y="64"/>
                  </a:cubicBezTo>
                  <a:cubicBezTo>
                    <a:pt x="129" y="64"/>
                    <a:pt x="129" y="64"/>
                    <a:pt x="129" y="64"/>
                  </a:cubicBezTo>
                  <a:cubicBezTo>
                    <a:pt x="130" y="64"/>
                    <a:pt x="131" y="65"/>
                    <a:pt x="131" y="65"/>
                  </a:cubicBezTo>
                  <a:cubicBezTo>
                    <a:pt x="147" y="67"/>
                    <a:pt x="147" y="67"/>
                    <a:pt x="147" y="67"/>
                  </a:cubicBezTo>
                  <a:cubicBezTo>
                    <a:pt x="148" y="67"/>
                    <a:pt x="148" y="68"/>
                    <a:pt x="148" y="68"/>
                  </a:cubicBezTo>
                  <a:cubicBezTo>
                    <a:pt x="148" y="84"/>
                    <a:pt x="148" y="84"/>
                    <a:pt x="148" y="84"/>
                  </a:cubicBezTo>
                  <a:cubicBezTo>
                    <a:pt x="148" y="84"/>
                    <a:pt x="148" y="85"/>
                    <a:pt x="147" y="85"/>
                  </a:cubicBezTo>
                  <a:cubicBezTo>
                    <a:pt x="131" y="87"/>
                    <a:pt x="131" y="87"/>
                    <a:pt x="131" y="87"/>
                  </a:cubicBezTo>
                  <a:cubicBezTo>
                    <a:pt x="131" y="87"/>
                    <a:pt x="130" y="88"/>
                    <a:pt x="129" y="88"/>
                  </a:cubicBezTo>
                  <a:cubicBezTo>
                    <a:pt x="127" y="88"/>
                    <a:pt x="127" y="88"/>
                    <a:pt x="127" y="88"/>
                  </a:cubicBezTo>
                  <a:cubicBezTo>
                    <a:pt x="127" y="88"/>
                    <a:pt x="127" y="88"/>
                    <a:pt x="127" y="88"/>
                  </a:cubicBezTo>
                  <a:cubicBezTo>
                    <a:pt x="150" y="88"/>
                    <a:pt x="150" y="88"/>
                    <a:pt x="150" y="88"/>
                  </a:cubicBezTo>
                  <a:cubicBezTo>
                    <a:pt x="151" y="87"/>
                    <a:pt x="152" y="86"/>
                    <a:pt x="152" y="84"/>
                  </a:cubicBezTo>
                  <a:cubicBezTo>
                    <a:pt x="152" y="68"/>
                    <a:pt x="152" y="68"/>
                    <a:pt x="152" y="68"/>
                  </a:cubicBezTo>
                  <a:cubicBezTo>
                    <a:pt x="152" y="66"/>
                    <a:pt x="150" y="64"/>
                    <a:pt x="148" y="63"/>
                  </a:cubicBezTo>
                  <a:cubicBezTo>
                    <a:pt x="132" y="61"/>
                    <a:pt x="132" y="61"/>
                    <a:pt x="132" y="61"/>
                  </a:cubicBezTo>
                  <a:cubicBezTo>
                    <a:pt x="131" y="61"/>
                    <a:pt x="131" y="60"/>
                    <a:pt x="130" y="60"/>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4" name="Rectangle 200">
              <a:extLst>
                <a:ext uri="{FF2B5EF4-FFF2-40B4-BE49-F238E27FC236}">
                  <a16:creationId xmlns:a16="http://schemas.microsoft.com/office/drawing/2014/main" id="{0F3EDDEC-0AD2-490A-A134-0E3650DC9B0A}"/>
                </a:ext>
              </a:extLst>
            </p:cNvPr>
            <p:cNvSpPr>
              <a:spLocks noChangeArrowheads="1"/>
            </p:cNvSpPr>
            <p:nvPr/>
          </p:nvSpPr>
          <p:spPr bwMode="auto">
            <a:xfrm>
              <a:off x="3695701" y="1682750"/>
              <a:ext cx="157163" cy="11113"/>
            </a:xfrm>
            <a:prstGeom prst="rect">
              <a:avLst/>
            </a:prstGeom>
            <a:grpFill/>
            <a:ln>
              <a:noFill/>
            </a:ln>
          </p:spPr>
          <p:txBody>
            <a:bodyPr vert="horz" wrap="square" lIns="68580" tIns="34290" rIns="68580" bIns="34290" numCol="1" anchor="t" anchorCtr="0" compatLnSpc="1">
              <a:prstTxWarp prst="textNoShape">
                <a:avLst/>
              </a:prstTxWarp>
            </a:bodyPr>
            <a:lstStyle/>
            <a:p>
              <a:endParaRPr lang="en-US" sz="1050"/>
            </a:p>
          </p:txBody>
        </p:sp>
      </p:grpSp>
      <p:grpSp>
        <p:nvGrpSpPr>
          <p:cNvPr id="57" name="Group 56">
            <a:extLst>
              <a:ext uri="{FF2B5EF4-FFF2-40B4-BE49-F238E27FC236}">
                <a16:creationId xmlns:a16="http://schemas.microsoft.com/office/drawing/2014/main" id="{C04AE069-FC51-765C-243A-010BE779B870}"/>
              </a:ext>
            </a:extLst>
          </p:cNvPr>
          <p:cNvGrpSpPr/>
          <p:nvPr/>
        </p:nvGrpSpPr>
        <p:grpSpPr>
          <a:xfrm>
            <a:off x="2970290" y="3612874"/>
            <a:ext cx="444787" cy="444787"/>
            <a:chOff x="4387076" y="2564386"/>
            <a:chExt cx="593049" cy="593049"/>
          </a:xfrm>
          <a:solidFill>
            <a:srgbClr val="170C59"/>
          </a:solidFill>
        </p:grpSpPr>
        <p:sp>
          <p:nvSpPr>
            <p:cNvPr id="58" name="Freeform 524">
              <a:extLst>
                <a:ext uri="{FF2B5EF4-FFF2-40B4-BE49-F238E27FC236}">
                  <a16:creationId xmlns:a16="http://schemas.microsoft.com/office/drawing/2014/main" id="{D4BB1991-E80D-10D6-2B43-40A21FD89CCD}"/>
                </a:ext>
              </a:extLst>
            </p:cNvPr>
            <p:cNvSpPr>
              <a:spLocks noEditPoints="1"/>
            </p:cNvSpPr>
            <p:nvPr/>
          </p:nvSpPr>
          <p:spPr bwMode="auto">
            <a:xfrm>
              <a:off x="4387076" y="2564386"/>
              <a:ext cx="593049" cy="593049"/>
            </a:xfrm>
            <a:custGeom>
              <a:avLst/>
              <a:gdLst>
                <a:gd name="T0" fmla="*/ 196 w 216"/>
                <a:gd name="T1" fmla="*/ 78 h 214"/>
                <a:gd name="T2" fmla="*/ 148 w 216"/>
                <a:gd name="T3" fmla="*/ 43 h 214"/>
                <a:gd name="T4" fmla="*/ 68 w 216"/>
                <a:gd name="T5" fmla="*/ 36 h 214"/>
                <a:gd name="T6" fmla="*/ 21 w 216"/>
                <a:gd name="T7" fmla="*/ 87 h 214"/>
                <a:gd name="T8" fmla="*/ 0 w 216"/>
                <a:gd name="T9" fmla="*/ 146 h 214"/>
                <a:gd name="T10" fmla="*/ 191 w 216"/>
                <a:gd name="T11" fmla="*/ 162 h 214"/>
                <a:gd name="T12" fmla="*/ 192 w 216"/>
                <a:gd name="T13" fmla="*/ 78 h 214"/>
                <a:gd name="T14" fmla="*/ 154 w 216"/>
                <a:gd name="T15" fmla="*/ 57 h 214"/>
                <a:gd name="T16" fmla="*/ 192 w 216"/>
                <a:gd name="T17" fmla="*/ 78 h 214"/>
                <a:gd name="T18" fmla="*/ 160 w 216"/>
                <a:gd name="T19" fmla="*/ 112 h 214"/>
                <a:gd name="T20" fmla="*/ 145 w 216"/>
                <a:gd name="T21" fmla="*/ 141 h 214"/>
                <a:gd name="T22" fmla="*/ 152 w 216"/>
                <a:gd name="T23" fmla="*/ 125 h 214"/>
                <a:gd name="T24" fmla="*/ 145 w 216"/>
                <a:gd name="T25" fmla="*/ 141 h 214"/>
                <a:gd name="T26" fmla="*/ 126 w 216"/>
                <a:gd name="T27" fmla="*/ 135 h 214"/>
                <a:gd name="T28" fmla="*/ 64 w 216"/>
                <a:gd name="T29" fmla="*/ 125 h 214"/>
                <a:gd name="T30" fmla="*/ 71 w 216"/>
                <a:gd name="T31" fmla="*/ 141 h 214"/>
                <a:gd name="T32" fmla="*/ 108 w 216"/>
                <a:gd name="T33" fmla="*/ 137 h 214"/>
                <a:gd name="T34" fmla="*/ 128 w 216"/>
                <a:gd name="T35" fmla="*/ 109 h 214"/>
                <a:gd name="T36" fmla="*/ 144 w 216"/>
                <a:gd name="T37" fmla="*/ 76 h 214"/>
                <a:gd name="T38" fmla="*/ 148 w 216"/>
                <a:gd name="T39" fmla="*/ 78 h 214"/>
                <a:gd name="T40" fmla="*/ 135 w 216"/>
                <a:gd name="T41" fmla="*/ 115 h 214"/>
                <a:gd name="T42" fmla="*/ 190 w 216"/>
                <a:gd name="T43" fmla="*/ 53 h 214"/>
                <a:gd name="T44" fmla="*/ 154 w 216"/>
                <a:gd name="T45" fmla="*/ 53 h 214"/>
                <a:gd name="T46" fmla="*/ 129 w 216"/>
                <a:gd name="T47" fmla="*/ 11 h 214"/>
                <a:gd name="T48" fmla="*/ 144 w 216"/>
                <a:gd name="T49" fmla="*/ 39 h 214"/>
                <a:gd name="T50" fmla="*/ 100 w 216"/>
                <a:gd name="T51" fmla="*/ 36 h 214"/>
                <a:gd name="T52" fmla="*/ 72 w 216"/>
                <a:gd name="T53" fmla="*/ 40 h 214"/>
                <a:gd name="T54" fmla="*/ 70 w 216"/>
                <a:gd name="T55" fmla="*/ 57 h 214"/>
                <a:gd name="T56" fmla="*/ 100 w 216"/>
                <a:gd name="T57" fmla="*/ 40 h 214"/>
                <a:gd name="T58" fmla="*/ 146 w 216"/>
                <a:gd name="T59" fmla="*/ 57 h 214"/>
                <a:gd name="T60" fmla="*/ 144 w 216"/>
                <a:gd name="T61" fmla="*/ 72 h 214"/>
                <a:gd name="T62" fmla="*/ 76 w 216"/>
                <a:gd name="T63" fmla="*/ 76 h 214"/>
                <a:gd name="T64" fmla="*/ 68 w 216"/>
                <a:gd name="T65" fmla="*/ 69 h 214"/>
                <a:gd name="T66" fmla="*/ 70 w 216"/>
                <a:gd name="T67" fmla="*/ 76 h 214"/>
                <a:gd name="T68" fmla="*/ 84 w 216"/>
                <a:gd name="T69" fmla="*/ 114 h 214"/>
                <a:gd name="T70" fmla="*/ 68 w 216"/>
                <a:gd name="T71" fmla="*/ 81 h 214"/>
                <a:gd name="T72" fmla="*/ 16 w 216"/>
                <a:gd name="T73" fmla="*/ 58 h 214"/>
                <a:gd name="T74" fmla="*/ 58 w 216"/>
                <a:gd name="T75" fmla="*/ 50 h 214"/>
                <a:gd name="T76" fmla="*/ 24 w 216"/>
                <a:gd name="T77" fmla="*/ 70 h 214"/>
                <a:gd name="T78" fmla="*/ 64 w 216"/>
                <a:gd name="T79" fmla="*/ 58 h 214"/>
                <a:gd name="T80" fmla="*/ 52 w 216"/>
                <a:gd name="T81" fmla="*/ 108 h 214"/>
                <a:gd name="T82" fmla="*/ 36 w 216"/>
                <a:gd name="T83" fmla="*/ 108 h 214"/>
                <a:gd name="T84" fmla="*/ 4 w 216"/>
                <a:gd name="T85" fmla="*/ 121 h 214"/>
                <a:gd name="T86" fmla="*/ 56 w 216"/>
                <a:gd name="T87" fmla="*/ 117 h 214"/>
                <a:gd name="T88" fmla="*/ 60 w 216"/>
                <a:gd name="T89" fmla="*/ 124 h 214"/>
                <a:gd name="T90" fmla="*/ 24 w 216"/>
                <a:gd name="T91" fmla="*/ 157 h 214"/>
                <a:gd name="T92" fmla="*/ 41 w 216"/>
                <a:gd name="T93" fmla="*/ 132 h 214"/>
                <a:gd name="T94" fmla="*/ 62 w 216"/>
                <a:gd name="T95" fmla="*/ 146 h 214"/>
                <a:gd name="T96" fmla="*/ 29 w 216"/>
                <a:gd name="T97" fmla="*/ 149 h 214"/>
                <a:gd name="T98" fmla="*/ 154 w 216"/>
                <a:gd name="T99" fmla="*/ 146 h 214"/>
                <a:gd name="T100" fmla="*/ 175 w 216"/>
                <a:gd name="T101" fmla="*/ 132 h 214"/>
                <a:gd name="T102" fmla="*/ 212 w 216"/>
                <a:gd name="T103" fmla="*/ 144 h 214"/>
                <a:gd name="T104" fmla="*/ 176 w 216"/>
                <a:gd name="T105" fmla="*/ 128 h 214"/>
                <a:gd name="T106" fmla="*/ 156 w 216"/>
                <a:gd name="T107" fmla="*/ 114 h 214"/>
                <a:gd name="T108" fmla="*/ 188 w 216"/>
                <a:gd name="T109" fmla="*/ 1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6" h="214">
                  <a:moveTo>
                    <a:pt x="216" y="118"/>
                  </a:moveTo>
                  <a:cubicBezTo>
                    <a:pt x="216" y="118"/>
                    <a:pt x="204" y="113"/>
                    <a:pt x="188" y="110"/>
                  </a:cubicBezTo>
                  <a:cubicBezTo>
                    <a:pt x="188" y="101"/>
                    <a:pt x="188" y="101"/>
                    <a:pt x="188" y="101"/>
                  </a:cubicBezTo>
                  <a:cubicBezTo>
                    <a:pt x="193" y="94"/>
                    <a:pt x="196" y="86"/>
                    <a:pt x="196" y="78"/>
                  </a:cubicBezTo>
                  <a:cubicBezTo>
                    <a:pt x="196" y="78"/>
                    <a:pt x="196" y="78"/>
                    <a:pt x="196" y="78"/>
                  </a:cubicBezTo>
                  <a:cubicBezTo>
                    <a:pt x="198" y="74"/>
                    <a:pt x="200" y="67"/>
                    <a:pt x="200" y="62"/>
                  </a:cubicBezTo>
                  <a:cubicBezTo>
                    <a:pt x="200" y="43"/>
                    <a:pt x="192" y="30"/>
                    <a:pt x="172" y="30"/>
                  </a:cubicBezTo>
                  <a:cubicBezTo>
                    <a:pt x="160" y="30"/>
                    <a:pt x="152" y="35"/>
                    <a:pt x="148" y="43"/>
                  </a:cubicBezTo>
                  <a:cubicBezTo>
                    <a:pt x="148" y="41"/>
                    <a:pt x="148" y="39"/>
                    <a:pt x="148" y="36"/>
                  </a:cubicBezTo>
                  <a:cubicBezTo>
                    <a:pt x="148" y="25"/>
                    <a:pt x="146" y="8"/>
                    <a:pt x="132" y="8"/>
                  </a:cubicBezTo>
                  <a:cubicBezTo>
                    <a:pt x="126" y="2"/>
                    <a:pt x="116" y="0"/>
                    <a:pt x="104" y="0"/>
                  </a:cubicBezTo>
                  <a:cubicBezTo>
                    <a:pt x="74" y="0"/>
                    <a:pt x="68" y="18"/>
                    <a:pt x="68" y="36"/>
                  </a:cubicBezTo>
                  <a:cubicBezTo>
                    <a:pt x="68" y="39"/>
                    <a:pt x="68" y="41"/>
                    <a:pt x="68" y="43"/>
                  </a:cubicBezTo>
                  <a:cubicBezTo>
                    <a:pt x="64" y="35"/>
                    <a:pt x="56" y="30"/>
                    <a:pt x="44" y="30"/>
                  </a:cubicBezTo>
                  <a:cubicBezTo>
                    <a:pt x="24" y="30"/>
                    <a:pt x="12" y="39"/>
                    <a:pt x="12" y="58"/>
                  </a:cubicBezTo>
                  <a:cubicBezTo>
                    <a:pt x="12" y="73"/>
                    <a:pt x="18" y="83"/>
                    <a:pt x="21" y="87"/>
                  </a:cubicBezTo>
                  <a:cubicBezTo>
                    <a:pt x="23" y="94"/>
                    <a:pt x="27" y="101"/>
                    <a:pt x="32" y="105"/>
                  </a:cubicBezTo>
                  <a:cubicBezTo>
                    <a:pt x="32" y="111"/>
                    <a:pt x="32" y="111"/>
                    <a:pt x="32" y="111"/>
                  </a:cubicBezTo>
                  <a:cubicBezTo>
                    <a:pt x="12" y="113"/>
                    <a:pt x="0" y="118"/>
                    <a:pt x="0" y="118"/>
                  </a:cubicBezTo>
                  <a:cubicBezTo>
                    <a:pt x="0" y="146"/>
                    <a:pt x="0" y="146"/>
                    <a:pt x="0" y="146"/>
                  </a:cubicBezTo>
                  <a:cubicBezTo>
                    <a:pt x="25" y="162"/>
                    <a:pt x="25" y="162"/>
                    <a:pt x="25" y="162"/>
                  </a:cubicBezTo>
                  <a:cubicBezTo>
                    <a:pt x="25" y="162"/>
                    <a:pt x="25" y="162"/>
                    <a:pt x="25" y="162"/>
                  </a:cubicBezTo>
                  <a:cubicBezTo>
                    <a:pt x="108" y="214"/>
                    <a:pt x="108" y="214"/>
                    <a:pt x="108" y="214"/>
                  </a:cubicBezTo>
                  <a:cubicBezTo>
                    <a:pt x="191" y="162"/>
                    <a:pt x="191" y="162"/>
                    <a:pt x="191" y="162"/>
                  </a:cubicBezTo>
                  <a:cubicBezTo>
                    <a:pt x="191" y="162"/>
                    <a:pt x="191" y="162"/>
                    <a:pt x="191" y="162"/>
                  </a:cubicBezTo>
                  <a:cubicBezTo>
                    <a:pt x="216" y="146"/>
                    <a:pt x="216" y="146"/>
                    <a:pt x="216" y="146"/>
                  </a:cubicBezTo>
                  <a:lnTo>
                    <a:pt x="216" y="118"/>
                  </a:lnTo>
                  <a:close/>
                  <a:moveTo>
                    <a:pt x="192" y="78"/>
                  </a:moveTo>
                  <a:cubicBezTo>
                    <a:pt x="192" y="90"/>
                    <a:pt x="182" y="106"/>
                    <a:pt x="172" y="106"/>
                  </a:cubicBezTo>
                  <a:cubicBezTo>
                    <a:pt x="162" y="106"/>
                    <a:pt x="152" y="90"/>
                    <a:pt x="152" y="78"/>
                  </a:cubicBezTo>
                  <a:cubicBezTo>
                    <a:pt x="152" y="58"/>
                    <a:pt x="152" y="58"/>
                    <a:pt x="152" y="58"/>
                  </a:cubicBezTo>
                  <a:cubicBezTo>
                    <a:pt x="152" y="57"/>
                    <a:pt x="153" y="57"/>
                    <a:pt x="154" y="57"/>
                  </a:cubicBezTo>
                  <a:cubicBezTo>
                    <a:pt x="156" y="57"/>
                    <a:pt x="161" y="62"/>
                    <a:pt x="172" y="62"/>
                  </a:cubicBezTo>
                  <a:cubicBezTo>
                    <a:pt x="183" y="62"/>
                    <a:pt x="188" y="57"/>
                    <a:pt x="190" y="57"/>
                  </a:cubicBezTo>
                  <a:cubicBezTo>
                    <a:pt x="191" y="57"/>
                    <a:pt x="192" y="57"/>
                    <a:pt x="192" y="58"/>
                  </a:cubicBezTo>
                  <a:lnTo>
                    <a:pt x="192" y="78"/>
                  </a:lnTo>
                  <a:close/>
                  <a:moveTo>
                    <a:pt x="184" y="105"/>
                  </a:moveTo>
                  <a:cubicBezTo>
                    <a:pt x="184" y="112"/>
                    <a:pt x="184" y="112"/>
                    <a:pt x="184" y="112"/>
                  </a:cubicBezTo>
                  <a:cubicBezTo>
                    <a:pt x="172" y="117"/>
                    <a:pt x="172" y="117"/>
                    <a:pt x="172" y="117"/>
                  </a:cubicBezTo>
                  <a:cubicBezTo>
                    <a:pt x="160" y="112"/>
                    <a:pt x="160" y="112"/>
                    <a:pt x="160" y="112"/>
                  </a:cubicBezTo>
                  <a:cubicBezTo>
                    <a:pt x="160" y="105"/>
                    <a:pt x="160" y="105"/>
                    <a:pt x="160" y="105"/>
                  </a:cubicBezTo>
                  <a:cubicBezTo>
                    <a:pt x="164" y="108"/>
                    <a:pt x="168" y="110"/>
                    <a:pt x="172" y="110"/>
                  </a:cubicBezTo>
                  <a:cubicBezTo>
                    <a:pt x="176" y="110"/>
                    <a:pt x="180" y="108"/>
                    <a:pt x="184" y="105"/>
                  </a:cubicBezTo>
                  <a:close/>
                  <a:moveTo>
                    <a:pt x="145" y="141"/>
                  </a:moveTo>
                  <a:cubicBezTo>
                    <a:pt x="149" y="146"/>
                    <a:pt x="149" y="146"/>
                    <a:pt x="149" y="146"/>
                  </a:cubicBezTo>
                  <a:cubicBezTo>
                    <a:pt x="114" y="191"/>
                    <a:pt x="114" y="191"/>
                    <a:pt x="114" y="191"/>
                  </a:cubicBezTo>
                  <a:cubicBezTo>
                    <a:pt x="135" y="119"/>
                    <a:pt x="135" y="119"/>
                    <a:pt x="135" y="119"/>
                  </a:cubicBezTo>
                  <a:cubicBezTo>
                    <a:pt x="152" y="125"/>
                    <a:pt x="152" y="125"/>
                    <a:pt x="152" y="125"/>
                  </a:cubicBezTo>
                  <a:cubicBezTo>
                    <a:pt x="152" y="132"/>
                    <a:pt x="152" y="132"/>
                    <a:pt x="152" y="132"/>
                  </a:cubicBezTo>
                  <a:cubicBezTo>
                    <a:pt x="146" y="135"/>
                    <a:pt x="146" y="135"/>
                    <a:pt x="146" y="135"/>
                  </a:cubicBezTo>
                  <a:cubicBezTo>
                    <a:pt x="142" y="137"/>
                    <a:pt x="142" y="137"/>
                    <a:pt x="142" y="137"/>
                  </a:cubicBezTo>
                  <a:lnTo>
                    <a:pt x="145" y="141"/>
                  </a:lnTo>
                  <a:close/>
                  <a:moveTo>
                    <a:pt x="108" y="197"/>
                  </a:moveTo>
                  <a:cubicBezTo>
                    <a:pt x="90" y="135"/>
                    <a:pt x="90" y="135"/>
                    <a:pt x="90" y="135"/>
                  </a:cubicBezTo>
                  <a:cubicBezTo>
                    <a:pt x="94" y="138"/>
                    <a:pt x="100" y="141"/>
                    <a:pt x="108" y="141"/>
                  </a:cubicBezTo>
                  <a:cubicBezTo>
                    <a:pt x="116" y="141"/>
                    <a:pt x="122" y="138"/>
                    <a:pt x="126" y="135"/>
                  </a:cubicBezTo>
                  <a:lnTo>
                    <a:pt x="108" y="197"/>
                  </a:lnTo>
                  <a:close/>
                  <a:moveTo>
                    <a:pt x="70" y="135"/>
                  </a:moveTo>
                  <a:cubicBezTo>
                    <a:pt x="64" y="132"/>
                    <a:pt x="64" y="132"/>
                    <a:pt x="64" y="132"/>
                  </a:cubicBezTo>
                  <a:cubicBezTo>
                    <a:pt x="64" y="125"/>
                    <a:pt x="64" y="125"/>
                    <a:pt x="64" y="125"/>
                  </a:cubicBezTo>
                  <a:cubicBezTo>
                    <a:pt x="81" y="119"/>
                    <a:pt x="81" y="119"/>
                    <a:pt x="81" y="119"/>
                  </a:cubicBezTo>
                  <a:cubicBezTo>
                    <a:pt x="102" y="191"/>
                    <a:pt x="102" y="191"/>
                    <a:pt x="102" y="191"/>
                  </a:cubicBezTo>
                  <a:cubicBezTo>
                    <a:pt x="67" y="146"/>
                    <a:pt x="67" y="146"/>
                    <a:pt x="67" y="146"/>
                  </a:cubicBezTo>
                  <a:cubicBezTo>
                    <a:pt x="71" y="141"/>
                    <a:pt x="71" y="141"/>
                    <a:pt x="71" y="141"/>
                  </a:cubicBezTo>
                  <a:cubicBezTo>
                    <a:pt x="74" y="137"/>
                    <a:pt x="74" y="137"/>
                    <a:pt x="74" y="137"/>
                  </a:cubicBezTo>
                  <a:lnTo>
                    <a:pt x="70" y="135"/>
                  </a:lnTo>
                  <a:close/>
                  <a:moveTo>
                    <a:pt x="128" y="128"/>
                  </a:moveTo>
                  <a:cubicBezTo>
                    <a:pt x="126" y="130"/>
                    <a:pt x="119" y="137"/>
                    <a:pt x="108" y="137"/>
                  </a:cubicBezTo>
                  <a:cubicBezTo>
                    <a:pt x="97" y="137"/>
                    <a:pt x="90" y="130"/>
                    <a:pt x="88" y="128"/>
                  </a:cubicBezTo>
                  <a:cubicBezTo>
                    <a:pt x="88" y="109"/>
                    <a:pt x="88" y="109"/>
                    <a:pt x="88" y="109"/>
                  </a:cubicBezTo>
                  <a:cubicBezTo>
                    <a:pt x="94" y="115"/>
                    <a:pt x="101" y="118"/>
                    <a:pt x="108" y="118"/>
                  </a:cubicBezTo>
                  <a:cubicBezTo>
                    <a:pt x="115" y="118"/>
                    <a:pt x="122" y="115"/>
                    <a:pt x="128" y="109"/>
                  </a:cubicBezTo>
                  <a:lnTo>
                    <a:pt x="128" y="128"/>
                  </a:lnTo>
                  <a:close/>
                  <a:moveTo>
                    <a:pt x="132" y="114"/>
                  </a:moveTo>
                  <a:cubicBezTo>
                    <a:pt x="132" y="105"/>
                    <a:pt x="132" y="105"/>
                    <a:pt x="132" y="105"/>
                  </a:cubicBezTo>
                  <a:cubicBezTo>
                    <a:pt x="139" y="97"/>
                    <a:pt x="143" y="86"/>
                    <a:pt x="144" y="76"/>
                  </a:cubicBezTo>
                  <a:cubicBezTo>
                    <a:pt x="144" y="76"/>
                    <a:pt x="144" y="76"/>
                    <a:pt x="144" y="76"/>
                  </a:cubicBezTo>
                  <a:cubicBezTo>
                    <a:pt x="145" y="76"/>
                    <a:pt x="146" y="76"/>
                    <a:pt x="147" y="75"/>
                  </a:cubicBezTo>
                  <a:cubicBezTo>
                    <a:pt x="147" y="75"/>
                    <a:pt x="147" y="75"/>
                    <a:pt x="147" y="75"/>
                  </a:cubicBezTo>
                  <a:cubicBezTo>
                    <a:pt x="147" y="76"/>
                    <a:pt x="148" y="77"/>
                    <a:pt x="148" y="78"/>
                  </a:cubicBezTo>
                  <a:cubicBezTo>
                    <a:pt x="148" y="78"/>
                    <a:pt x="148" y="78"/>
                    <a:pt x="148" y="78"/>
                  </a:cubicBezTo>
                  <a:cubicBezTo>
                    <a:pt x="148" y="86"/>
                    <a:pt x="151" y="94"/>
                    <a:pt x="156" y="101"/>
                  </a:cubicBezTo>
                  <a:cubicBezTo>
                    <a:pt x="156" y="110"/>
                    <a:pt x="156" y="110"/>
                    <a:pt x="156" y="110"/>
                  </a:cubicBezTo>
                  <a:cubicBezTo>
                    <a:pt x="148" y="111"/>
                    <a:pt x="140" y="114"/>
                    <a:pt x="135" y="115"/>
                  </a:cubicBezTo>
                  <a:lnTo>
                    <a:pt x="132" y="114"/>
                  </a:lnTo>
                  <a:close/>
                  <a:moveTo>
                    <a:pt x="172" y="34"/>
                  </a:moveTo>
                  <a:cubicBezTo>
                    <a:pt x="187" y="34"/>
                    <a:pt x="194" y="42"/>
                    <a:pt x="196" y="57"/>
                  </a:cubicBezTo>
                  <a:cubicBezTo>
                    <a:pt x="194" y="53"/>
                    <a:pt x="192" y="53"/>
                    <a:pt x="190" y="53"/>
                  </a:cubicBezTo>
                  <a:cubicBezTo>
                    <a:pt x="189" y="53"/>
                    <a:pt x="187" y="54"/>
                    <a:pt x="185" y="55"/>
                  </a:cubicBezTo>
                  <a:cubicBezTo>
                    <a:pt x="182" y="56"/>
                    <a:pt x="178" y="58"/>
                    <a:pt x="172" y="58"/>
                  </a:cubicBezTo>
                  <a:cubicBezTo>
                    <a:pt x="166" y="58"/>
                    <a:pt x="162" y="56"/>
                    <a:pt x="159" y="55"/>
                  </a:cubicBezTo>
                  <a:cubicBezTo>
                    <a:pt x="157" y="54"/>
                    <a:pt x="155" y="53"/>
                    <a:pt x="154" y="53"/>
                  </a:cubicBezTo>
                  <a:cubicBezTo>
                    <a:pt x="152" y="53"/>
                    <a:pt x="150" y="53"/>
                    <a:pt x="148" y="57"/>
                  </a:cubicBezTo>
                  <a:cubicBezTo>
                    <a:pt x="150" y="42"/>
                    <a:pt x="157" y="34"/>
                    <a:pt x="172" y="34"/>
                  </a:cubicBezTo>
                  <a:close/>
                  <a:moveTo>
                    <a:pt x="104" y="4"/>
                  </a:moveTo>
                  <a:cubicBezTo>
                    <a:pt x="116" y="4"/>
                    <a:pt x="124" y="5"/>
                    <a:pt x="129" y="11"/>
                  </a:cubicBezTo>
                  <a:cubicBezTo>
                    <a:pt x="130" y="12"/>
                    <a:pt x="130" y="12"/>
                    <a:pt x="130" y="12"/>
                  </a:cubicBezTo>
                  <a:cubicBezTo>
                    <a:pt x="132" y="12"/>
                    <a:pt x="132" y="12"/>
                    <a:pt x="132" y="12"/>
                  </a:cubicBezTo>
                  <a:cubicBezTo>
                    <a:pt x="135" y="12"/>
                    <a:pt x="144" y="12"/>
                    <a:pt x="144" y="36"/>
                  </a:cubicBezTo>
                  <a:cubicBezTo>
                    <a:pt x="144" y="37"/>
                    <a:pt x="144" y="38"/>
                    <a:pt x="144" y="39"/>
                  </a:cubicBezTo>
                  <a:cubicBezTo>
                    <a:pt x="143" y="37"/>
                    <a:pt x="141" y="34"/>
                    <a:pt x="139" y="30"/>
                  </a:cubicBezTo>
                  <a:cubicBezTo>
                    <a:pt x="137" y="27"/>
                    <a:pt x="134" y="26"/>
                    <a:pt x="132" y="26"/>
                  </a:cubicBezTo>
                  <a:cubicBezTo>
                    <a:pt x="129" y="26"/>
                    <a:pt x="126" y="27"/>
                    <a:pt x="123" y="29"/>
                  </a:cubicBezTo>
                  <a:cubicBezTo>
                    <a:pt x="117" y="33"/>
                    <a:pt x="110" y="36"/>
                    <a:pt x="100" y="36"/>
                  </a:cubicBezTo>
                  <a:cubicBezTo>
                    <a:pt x="90" y="36"/>
                    <a:pt x="85" y="34"/>
                    <a:pt x="82" y="33"/>
                  </a:cubicBezTo>
                  <a:cubicBezTo>
                    <a:pt x="81" y="32"/>
                    <a:pt x="79" y="31"/>
                    <a:pt x="78" y="31"/>
                  </a:cubicBezTo>
                  <a:cubicBezTo>
                    <a:pt x="78" y="31"/>
                    <a:pt x="78" y="31"/>
                    <a:pt x="78" y="31"/>
                  </a:cubicBezTo>
                  <a:cubicBezTo>
                    <a:pt x="73" y="31"/>
                    <a:pt x="72" y="36"/>
                    <a:pt x="72" y="40"/>
                  </a:cubicBezTo>
                  <a:cubicBezTo>
                    <a:pt x="72" y="39"/>
                    <a:pt x="72" y="38"/>
                    <a:pt x="72" y="36"/>
                  </a:cubicBezTo>
                  <a:cubicBezTo>
                    <a:pt x="72" y="14"/>
                    <a:pt x="82" y="4"/>
                    <a:pt x="104" y="4"/>
                  </a:cubicBezTo>
                  <a:close/>
                  <a:moveTo>
                    <a:pt x="68" y="60"/>
                  </a:moveTo>
                  <a:cubicBezTo>
                    <a:pt x="68" y="59"/>
                    <a:pt x="69" y="58"/>
                    <a:pt x="70" y="57"/>
                  </a:cubicBezTo>
                  <a:cubicBezTo>
                    <a:pt x="71" y="64"/>
                    <a:pt x="72" y="68"/>
                    <a:pt x="72" y="68"/>
                  </a:cubicBezTo>
                  <a:cubicBezTo>
                    <a:pt x="72" y="57"/>
                    <a:pt x="75" y="51"/>
                    <a:pt x="76" y="40"/>
                  </a:cubicBezTo>
                  <a:cubicBezTo>
                    <a:pt x="76" y="37"/>
                    <a:pt x="77" y="35"/>
                    <a:pt x="78" y="35"/>
                  </a:cubicBezTo>
                  <a:cubicBezTo>
                    <a:pt x="80" y="35"/>
                    <a:pt x="85" y="40"/>
                    <a:pt x="100" y="40"/>
                  </a:cubicBezTo>
                  <a:cubicBezTo>
                    <a:pt x="117" y="40"/>
                    <a:pt x="127" y="30"/>
                    <a:pt x="132" y="30"/>
                  </a:cubicBezTo>
                  <a:cubicBezTo>
                    <a:pt x="134" y="30"/>
                    <a:pt x="135" y="31"/>
                    <a:pt x="136" y="32"/>
                  </a:cubicBezTo>
                  <a:cubicBezTo>
                    <a:pt x="144" y="46"/>
                    <a:pt x="144" y="54"/>
                    <a:pt x="144" y="68"/>
                  </a:cubicBezTo>
                  <a:cubicBezTo>
                    <a:pt x="144" y="68"/>
                    <a:pt x="145" y="64"/>
                    <a:pt x="146" y="57"/>
                  </a:cubicBezTo>
                  <a:cubicBezTo>
                    <a:pt x="147" y="58"/>
                    <a:pt x="148" y="59"/>
                    <a:pt x="148" y="60"/>
                  </a:cubicBezTo>
                  <a:cubicBezTo>
                    <a:pt x="148" y="69"/>
                    <a:pt x="148" y="69"/>
                    <a:pt x="148" y="69"/>
                  </a:cubicBezTo>
                  <a:cubicBezTo>
                    <a:pt x="148" y="69"/>
                    <a:pt x="148" y="69"/>
                    <a:pt x="148" y="70"/>
                  </a:cubicBezTo>
                  <a:cubicBezTo>
                    <a:pt x="147" y="71"/>
                    <a:pt x="146" y="72"/>
                    <a:pt x="144" y="72"/>
                  </a:cubicBezTo>
                  <a:cubicBezTo>
                    <a:pt x="144" y="72"/>
                    <a:pt x="144" y="72"/>
                    <a:pt x="144" y="72"/>
                  </a:cubicBezTo>
                  <a:cubicBezTo>
                    <a:pt x="142" y="72"/>
                    <a:pt x="140" y="74"/>
                    <a:pt x="140" y="76"/>
                  </a:cubicBezTo>
                  <a:cubicBezTo>
                    <a:pt x="139" y="95"/>
                    <a:pt x="122" y="114"/>
                    <a:pt x="108" y="114"/>
                  </a:cubicBezTo>
                  <a:cubicBezTo>
                    <a:pt x="94" y="114"/>
                    <a:pt x="77" y="95"/>
                    <a:pt x="76" y="76"/>
                  </a:cubicBezTo>
                  <a:cubicBezTo>
                    <a:pt x="76" y="74"/>
                    <a:pt x="74" y="72"/>
                    <a:pt x="72" y="72"/>
                  </a:cubicBezTo>
                  <a:cubicBezTo>
                    <a:pt x="72" y="72"/>
                    <a:pt x="72" y="72"/>
                    <a:pt x="72" y="72"/>
                  </a:cubicBezTo>
                  <a:cubicBezTo>
                    <a:pt x="70" y="72"/>
                    <a:pt x="69" y="71"/>
                    <a:pt x="68" y="70"/>
                  </a:cubicBezTo>
                  <a:cubicBezTo>
                    <a:pt x="68" y="70"/>
                    <a:pt x="68" y="69"/>
                    <a:pt x="68" y="69"/>
                  </a:cubicBezTo>
                  <a:lnTo>
                    <a:pt x="68" y="60"/>
                  </a:lnTo>
                  <a:close/>
                  <a:moveTo>
                    <a:pt x="68" y="82"/>
                  </a:moveTo>
                  <a:cubicBezTo>
                    <a:pt x="68" y="82"/>
                    <a:pt x="69" y="79"/>
                    <a:pt x="70" y="76"/>
                  </a:cubicBezTo>
                  <a:cubicBezTo>
                    <a:pt x="70" y="76"/>
                    <a:pt x="70" y="76"/>
                    <a:pt x="70" y="76"/>
                  </a:cubicBezTo>
                  <a:cubicBezTo>
                    <a:pt x="71" y="76"/>
                    <a:pt x="71" y="76"/>
                    <a:pt x="72" y="76"/>
                  </a:cubicBezTo>
                  <a:cubicBezTo>
                    <a:pt x="72" y="76"/>
                    <a:pt x="72" y="76"/>
                    <a:pt x="72" y="76"/>
                  </a:cubicBezTo>
                  <a:cubicBezTo>
                    <a:pt x="73" y="86"/>
                    <a:pt x="77" y="97"/>
                    <a:pt x="84" y="105"/>
                  </a:cubicBezTo>
                  <a:cubicBezTo>
                    <a:pt x="84" y="114"/>
                    <a:pt x="84" y="114"/>
                    <a:pt x="84" y="114"/>
                  </a:cubicBezTo>
                  <a:cubicBezTo>
                    <a:pt x="80" y="116"/>
                    <a:pt x="80" y="116"/>
                    <a:pt x="80" y="116"/>
                  </a:cubicBezTo>
                  <a:cubicBezTo>
                    <a:pt x="75" y="114"/>
                    <a:pt x="66" y="112"/>
                    <a:pt x="56" y="111"/>
                  </a:cubicBezTo>
                  <a:cubicBezTo>
                    <a:pt x="56" y="105"/>
                    <a:pt x="56" y="105"/>
                    <a:pt x="56" y="105"/>
                  </a:cubicBezTo>
                  <a:cubicBezTo>
                    <a:pt x="62" y="99"/>
                    <a:pt x="67" y="90"/>
                    <a:pt x="68" y="81"/>
                  </a:cubicBezTo>
                  <a:cubicBezTo>
                    <a:pt x="68" y="82"/>
                    <a:pt x="68" y="82"/>
                    <a:pt x="68" y="82"/>
                  </a:cubicBezTo>
                  <a:close/>
                  <a:moveTo>
                    <a:pt x="20" y="69"/>
                  </a:moveTo>
                  <a:cubicBezTo>
                    <a:pt x="20" y="71"/>
                    <a:pt x="19" y="73"/>
                    <a:pt x="19" y="74"/>
                  </a:cubicBezTo>
                  <a:cubicBezTo>
                    <a:pt x="17" y="70"/>
                    <a:pt x="16" y="65"/>
                    <a:pt x="16" y="58"/>
                  </a:cubicBezTo>
                  <a:cubicBezTo>
                    <a:pt x="16" y="42"/>
                    <a:pt x="25" y="34"/>
                    <a:pt x="44" y="34"/>
                  </a:cubicBezTo>
                  <a:cubicBezTo>
                    <a:pt x="56" y="34"/>
                    <a:pt x="64" y="39"/>
                    <a:pt x="67" y="50"/>
                  </a:cubicBezTo>
                  <a:cubicBezTo>
                    <a:pt x="65" y="49"/>
                    <a:pt x="63" y="49"/>
                    <a:pt x="63" y="49"/>
                  </a:cubicBezTo>
                  <a:cubicBezTo>
                    <a:pt x="61" y="49"/>
                    <a:pt x="60" y="49"/>
                    <a:pt x="58" y="50"/>
                  </a:cubicBezTo>
                  <a:cubicBezTo>
                    <a:pt x="55" y="52"/>
                    <a:pt x="51" y="54"/>
                    <a:pt x="44" y="54"/>
                  </a:cubicBezTo>
                  <a:cubicBezTo>
                    <a:pt x="31" y="54"/>
                    <a:pt x="24" y="59"/>
                    <a:pt x="20" y="69"/>
                  </a:cubicBezTo>
                  <a:close/>
                  <a:moveTo>
                    <a:pt x="24" y="78"/>
                  </a:moveTo>
                  <a:cubicBezTo>
                    <a:pt x="24" y="70"/>
                    <a:pt x="24" y="70"/>
                    <a:pt x="24" y="70"/>
                  </a:cubicBezTo>
                  <a:cubicBezTo>
                    <a:pt x="26" y="65"/>
                    <a:pt x="30" y="58"/>
                    <a:pt x="44" y="58"/>
                  </a:cubicBezTo>
                  <a:cubicBezTo>
                    <a:pt x="55" y="58"/>
                    <a:pt x="61" y="53"/>
                    <a:pt x="63" y="53"/>
                  </a:cubicBezTo>
                  <a:cubicBezTo>
                    <a:pt x="63" y="53"/>
                    <a:pt x="63" y="53"/>
                    <a:pt x="63" y="53"/>
                  </a:cubicBezTo>
                  <a:cubicBezTo>
                    <a:pt x="64" y="54"/>
                    <a:pt x="64" y="56"/>
                    <a:pt x="64" y="58"/>
                  </a:cubicBezTo>
                  <a:cubicBezTo>
                    <a:pt x="64" y="78"/>
                    <a:pt x="64" y="78"/>
                    <a:pt x="64" y="78"/>
                  </a:cubicBezTo>
                  <a:cubicBezTo>
                    <a:pt x="64" y="90"/>
                    <a:pt x="54" y="106"/>
                    <a:pt x="44" y="106"/>
                  </a:cubicBezTo>
                  <a:cubicBezTo>
                    <a:pt x="34" y="106"/>
                    <a:pt x="24" y="90"/>
                    <a:pt x="24" y="78"/>
                  </a:cubicBezTo>
                  <a:close/>
                  <a:moveTo>
                    <a:pt x="52" y="108"/>
                  </a:moveTo>
                  <a:cubicBezTo>
                    <a:pt x="52" y="114"/>
                    <a:pt x="52" y="114"/>
                    <a:pt x="52" y="114"/>
                  </a:cubicBezTo>
                  <a:cubicBezTo>
                    <a:pt x="44" y="117"/>
                    <a:pt x="44" y="117"/>
                    <a:pt x="44" y="117"/>
                  </a:cubicBezTo>
                  <a:cubicBezTo>
                    <a:pt x="36" y="114"/>
                    <a:pt x="36" y="114"/>
                    <a:pt x="36" y="114"/>
                  </a:cubicBezTo>
                  <a:cubicBezTo>
                    <a:pt x="36" y="108"/>
                    <a:pt x="36" y="108"/>
                    <a:pt x="36" y="108"/>
                  </a:cubicBezTo>
                  <a:cubicBezTo>
                    <a:pt x="39" y="109"/>
                    <a:pt x="41" y="110"/>
                    <a:pt x="44" y="110"/>
                  </a:cubicBezTo>
                  <a:cubicBezTo>
                    <a:pt x="47" y="110"/>
                    <a:pt x="49" y="109"/>
                    <a:pt x="52" y="108"/>
                  </a:cubicBezTo>
                  <a:close/>
                  <a:moveTo>
                    <a:pt x="4" y="144"/>
                  </a:moveTo>
                  <a:cubicBezTo>
                    <a:pt x="4" y="121"/>
                    <a:pt x="4" y="121"/>
                    <a:pt x="4" y="121"/>
                  </a:cubicBezTo>
                  <a:cubicBezTo>
                    <a:pt x="8" y="119"/>
                    <a:pt x="18" y="116"/>
                    <a:pt x="32" y="115"/>
                  </a:cubicBezTo>
                  <a:cubicBezTo>
                    <a:pt x="32" y="117"/>
                    <a:pt x="32" y="117"/>
                    <a:pt x="32" y="117"/>
                  </a:cubicBezTo>
                  <a:cubicBezTo>
                    <a:pt x="44" y="121"/>
                    <a:pt x="44" y="121"/>
                    <a:pt x="44" y="121"/>
                  </a:cubicBezTo>
                  <a:cubicBezTo>
                    <a:pt x="56" y="117"/>
                    <a:pt x="56" y="117"/>
                    <a:pt x="56" y="117"/>
                  </a:cubicBezTo>
                  <a:cubicBezTo>
                    <a:pt x="56" y="115"/>
                    <a:pt x="56" y="115"/>
                    <a:pt x="56" y="115"/>
                  </a:cubicBezTo>
                  <a:cubicBezTo>
                    <a:pt x="63" y="116"/>
                    <a:pt x="69" y="117"/>
                    <a:pt x="73" y="118"/>
                  </a:cubicBezTo>
                  <a:cubicBezTo>
                    <a:pt x="60" y="122"/>
                    <a:pt x="60" y="122"/>
                    <a:pt x="60" y="122"/>
                  </a:cubicBezTo>
                  <a:cubicBezTo>
                    <a:pt x="60" y="124"/>
                    <a:pt x="60" y="124"/>
                    <a:pt x="60" y="124"/>
                  </a:cubicBezTo>
                  <a:cubicBezTo>
                    <a:pt x="40" y="128"/>
                    <a:pt x="40" y="128"/>
                    <a:pt x="40" y="128"/>
                  </a:cubicBezTo>
                  <a:cubicBezTo>
                    <a:pt x="33" y="129"/>
                    <a:pt x="27" y="136"/>
                    <a:pt x="26" y="142"/>
                  </a:cubicBezTo>
                  <a:cubicBezTo>
                    <a:pt x="25" y="148"/>
                    <a:pt x="25" y="148"/>
                    <a:pt x="25" y="148"/>
                  </a:cubicBezTo>
                  <a:cubicBezTo>
                    <a:pt x="25" y="150"/>
                    <a:pt x="24" y="154"/>
                    <a:pt x="24" y="157"/>
                  </a:cubicBezTo>
                  <a:lnTo>
                    <a:pt x="4" y="144"/>
                  </a:lnTo>
                  <a:close/>
                  <a:moveTo>
                    <a:pt x="29" y="149"/>
                  </a:moveTo>
                  <a:cubicBezTo>
                    <a:pt x="30" y="143"/>
                    <a:pt x="30" y="143"/>
                    <a:pt x="30" y="143"/>
                  </a:cubicBezTo>
                  <a:cubicBezTo>
                    <a:pt x="31" y="138"/>
                    <a:pt x="36" y="133"/>
                    <a:pt x="41" y="132"/>
                  </a:cubicBezTo>
                  <a:cubicBezTo>
                    <a:pt x="60" y="128"/>
                    <a:pt x="60" y="128"/>
                    <a:pt x="60" y="128"/>
                  </a:cubicBezTo>
                  <a:cubicBezTo>
                    <a:pt x="60" y="134"/>
                    <a:pt x="60" y="134"/>
                    <a:pt x="60" y="134"/>
                  </a:cubicBezTo>
                  <a:cubicBezTo>
                    <a:pt x="68" y="138"/>
                    <a:pt x="68" y="138"/>
                    <a:pt x="68" y="138"/>
                  </a:cubicBezTo>
                  <a:cubicBezTo>
                    <a:pt x="62" y="146"/>
                    <a:pt x="62" y="146"/>
                    <a:pt x="62" y="146"/>
                  </a:cubicBezTo>
                  <a:cubicBezTo>
                    <a:pt x="106" y="203"/>
                    <a:pt x="106" y="203"/>
                    <a:pt x="106" y="203"/>
                  </a:cubicBezTo>
                  <a:cubicBezTo>
                    <a:pt x="105" y="208"/>
                    <a:pt x="105" y="208"/>
                    <a:pt x="105" y="208"/>
                  </a:cubicBezTo>
                  <a:cubicBezTo>
                    <a:pt x="29" y="160"/>
                    <a:pt x="29" y="160"/>
                    <a:pt x="29" y="160"/>
                  </a:cubicBezTo>
                  <a:cubicBezTo>
                    <a:pt x="28" y="156"/>
                    <a:pt x="29" y="151"/>
                    <a:pt x="29" y="149"/>
                  </a:cubicBezTo>
                  <a:close/>
                  <a:moveTo>
                    <a:pt x="187" y="160"/>
                  </a:moveTo>
                  <a:cubicBezTo>
                    <a:pt x="108" y="210"/>
                    <a:pt x="108" y="210"/>
                    <a:pt x="108" y="210"/>
                  </a:cubicBezTo>
                  <a:cubicBezTo>
                    <a:pt x="106" y="208"/>
                    <a:pt x="106" y="208"/>
                    <a:pt x="106" y="208"/>
                  </a:cubicBezTo>
                  <a:cubicBezTo>
                    <a:pt x="154" y="146"/>
                    <a:pt x="154" y="146"/>
                    <a:pt x="154" y="146"/>
                  </a:cubicBezTo>
                  <a:cubicBezTo>
                    <a:pt x="148" y="138"/>
                    <a:pt x="148" y="138"/>
                    <a:pt x="148" y="138"/>
                  </a:cubicBezTo>
                  <a:cubicBezTo>
                    <a:pt x="156" y="134"/>
                    <a:pt x="156" y="134"/>
                    <a:pt x="156" y="134"/>
                  </a:cubicBezTo>
                  <a:cubicBezTo>
                    <a:pt x="156" y="128"/>
                    <a:pt x="156" y="128"/>
                    <a:pt x="156" y="128"/>
                  </a:cubicBezTo>
                  <a:cubicBezTo>
                    <a:pt x="175" y="132"/>
                    <a:pt x="175" y="132"/>
                    <a:pt x="175" y="132"/>
                  </a:cubicBezTo>
                  <a:cubicBezTo>
                    <a:pt x="180" y="133"/>
                    <a:pt x="185" y="138"/>
                    <a:pt x="186" y="143"/>
                  </a:cubicBezTo>
                  <a:cubicBezTo>
                    <a:pt x="187" y="149"/>
                    <a:pt x="187" y="149"/>
                    <a:pt x="187" y="149"/>
                  </a:cubicBezTo>
                  <a:cubicBezTo>
                    <a:pt x="187" y="151"/>
                    <a:pt x="188" y="156"/>
                    <a:pt x="187" y="160"/>
                  </a:cubicBezTo>
                  <a:close/>
                  <a:moveTo>
                    <a:pt x="212" y="144"/>
                  </a:moveTo>
                  <a:cubicBezTo>
                    <a:pt x="192" y="157"/>
                    <a:pt x="192" y="157"/>
                    <a:pt x="192" y="157"/>
                  </a:cubicBezTo>
                  <a:cubicBezTo>
                    <a:pt x="192" y="154"/>
                    <a:pt x="191" y="150"/>
                    <a:pt x="191" y="148"/>
                  </a:cubicBezTo>
                  <a:cubicBezTo>
                    <a:pt x="190" y="145"/>
                    <a:pt x="190" y="142"/>
                    <a:pt x="190" y="142"/>
                  </a:cubicBezTo>
                  <a:cubicBezTo>
                    <a:pt x="189" y="136"/>
                    <a:pt x="183" y="129"/>
                    <a:pt x="176" y="128"/>
                  </a:cubicBezTo>
                  <a:cubicBezTo>
                    <a:pt x="156" y="124"/>
                    <a:pt x="156" y="124"/>
                    <a:pt x="156" y="124"/>
                  </a:cubicBezTo>
                  <a:cubicBezTo>
                    <a:pt x="156" y="122"/>
                    <a:pt x="156" y="122"/>
                    <a:pt x="156" y="122"/>
                  </a:cubicBezTo>
                  <a:cubicBezTo>
                    <a:pt x="142" y="118"/>
                    <a:pt x="142" y="118"/>
                    <a:pt x="142" y="118"/>
                  </a:cubicBezTo>
                  <a:cubicBezTo>
                    <a:pt x="146" y="116"/>
                    <a:pt x="151" y="115"/>
                    <a:pt x="156" y="114"/>
                  </a:cubicBezTo>
                  <a:cubicBezTo>
                    <a:pt x="156" y="115"/>
                    <a:pt x="156" y="115"/>
                    <a:pt x="156" y="115"/>
                  </a:cubicBezTo>
                  <a:cubicBezTo>
                    <a:pt x="172" y="121"/>
                    <a:pt x="172" y="121"/>
                    <a:pt x="172" y="121"/>
                  </a:cubicBezTo>
                  <a:cubicBezTo>
                    <a:pt x="188" y="115"/>
                    <a:pt x="188" y="115"/>
                    <a:pt x="188" y="115"/>
                  </a:cubicBezTo>
                  <a:cubicBezTo>
                    <a:pt x="188" y="114"/>
                    <a:pt x="188" y="114"/>
                    <a:pt x="188" y="114"/>
                  </a:cubicBezTo>
                  <a:cubicBezTo>
                    <a:pt x="199" y="116"/>
                    <a:pt x="208" y="119"/>
                    <a:pt x="212" y="121"/>
                  </a:cubicBezTo>
                  <a:lnTo>
                    <a:pt x="21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50"/>
            </a:p>
          </p:txBody>
        </p:sp>
        <p:sp>
          <p:nvSpPr>
            <p:cNvPr id="59" name="Freeform 525">
              <a:extLst>
                <a:ext uri="{FF2B5EF4-FFF2-40B4-BE49-F238E27FC236}">
                  <a16:creationId xmlns:a16="http://schemas.microsoft.com/office/drawing/2014/main" id="{BBD59107-FD49-DA5B-B070-0D73863C5EBE}"/>
                </a:ext>
              </a:extLst>
            </p:cNvPr>
            <p:cNvSpPr>
              <a:spLocks noEditPoints="1"/>
            </p:cNvSpPr>
            <p:nvPr/>
          </p:nvSpPr>
          <p:spPr bwMode="auto">
            <a:xfrm>
              <a:off x="4589966" y="2720451"/>
              <a:ext cx="187279" cy="46825"/>
            </a:xfrm>
            <a:custGeom>
              <a:avLst/>
              <a:gdLst>
                <a:gd name="T0" fmla="*/ 67 w 72"/>
                <a:gd name="T1" fmla="*/ 3 h 19"/>
                <a:gd name="T2" fmla="*/ 58 w 72"/>
                <a:gd name="T3" fmla="*/ 0 h 19"/>
                <a:gd name="T4" fmla="*/ 50 w 72"/>
                <a:gd name="T5" fmla="*/ 0 h 19"/>
                <a:gd name="T6" fmla="*/ 39 w 72"/>
                <a:gd name="T7" fmla="*/ 3 h 19"/>
                <a:gd name="T8" fmla="*/ 30 w 72"/>
                <a:gd name="T9" fmla="*/ 1 h 19"/>
                <a:gd name="T10" fmla="*/ 18 w 72"/>
                <a:gd name="T11" fmla="*/ 0 h 19"/>
                <a:gd name="T12" fmla="*/ 8 w 72"/>
                <a:gd name="T13" fmla="*/ 1 h 19"/>
                <a:gd name="T14" fmla="*/ 0 w 72"/>
                <a:gd name="T15" fmla="*/ 3 h 19"/>
                <a:gd name="T16" fmla="*/ 5 w 72"/>
                <a:gd name="T17" fmla="*/ 7 h 19"/>
                <a:gd name="T18" fmla="*/ 10 w 72"/>
                <a:gd name="T19" fmla="*/ 18 h 19"/>
                <a:gd name="T20" fmla="*/ 19 w 72"/>
                <a:gd name="T21" fmla="*/ 19 h 19"/>
                <a:gd name="T22" fmla="*/ 26 w 72"/>
                <a:gd name="T23" fmla="*/ 18 h 19"/>
                <a:gd name="T24" fmla="*/ 33 w 72"/>
                <a:gd name="T25" fmla="*/ 7 h 19"/>
                <a:gd name="T26" fmla="*/ 39 w 72"/>
                <a:gd name="T27" fmla="*/ 7 h 19"/>
                <a:gd name="T28" fmla="*/ 46 w 72"/>
                <a:gd name="T29" fmla="*/ 19 h 19"/>
                <a:gd name="T30" fmla="*/ 53 w 72"/>
                <a:gd name="T31" fmla="*/ 19 h 19"/>
                <a:gd name="T32" fmla="*/ 62 w 72"/>
                <a:gd name="T33" fmla="*/ 18 h 19"/>
                <a:gd name="T34" fmla="*/ 68 w 72"/>
                <a:gd name="T35" fmla="*/ 7 h 19"/>
                <a:gd name="T36" fmla="*/ 72 w 72"/>
                <a:gd name="T37" fmla="*/ 3 h 19"/>
                <a:gd name="T38" fmla="*/ 29 w 72"/>
                <a:gd name="T39" fmla="*/ 13 h 19"/>
                <a:gd name="T40" fmla="*/ 24 w 72"/>
                <a:gd name="T41" fmla="*/ 17 h 19"/>
                <a:gd name="T42" fmla="*/ 16 w 72"/>
                <a:gd name="T43" fmla="*/ 17 h 19"/>
                <a:gd name="T44" fmla="*/ 7 w 72"/>
                <a:gd name="T45" fmla="*/ 13 h 19"/>
                <a:gd name="T46" fmla="*/ 8 w 72"/>
                <a:gd name="T47" fmla="*/ 3 h 19"/>
                <a:gd name="T48" fmla="*/ 18 w 72"/>
                <a:gd name="T49" fmla="*/ 2 h 19"/>
                <a:gd name="T50" fmla="*/ 30 w 72"/>
                <a:gd name="T51" fmla="*/ 3 h 19"/>
                <a:gd name="T52" fmla="*/ 31 w 72"/>
                <a:gd name="T53" fmla="*/ 5 h 19"/>
                <a:gd name="T54" fmla="*/ 62 w 72"/>
                <a:gd name="T55" fmla="*/ 16 h 19"/>
                <a:gd name="T56" fmla="*/ 53 w 72"/>
                <a:gd name="T57" fmla="*/ 17 h 19"/>
                <a:gd name="T58" fmla="*/ 46 w 72"/>
                <a:gd name="T59" fmla="*/ 16 h 19"/>
                <a:gd name="T60" fmla="*/ 41 w 72"/>
                <a:gd name="T61" fmla="*/ 5 h 19"/>
                <a:gd name="T62" fmla="*/ 42 w 72"/>
                <a:gd name="T63" fmla="*/ 3 h 19"/>
                <a:gd name="T64" fmla="*/ 54 w 72"/>
                <a:gd name="T65" fmla="*/ 2 h 19"/>
                <a:gd name="T66" fmla="*/ 64 w 72"/>
                <a:gd name="T67" fmla="*/ 3 h 19"/>
                <a:gd name="T68" fmla="*/ 65 w 72"/>
                <a:gd name="T69"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19">
                  <a:moveTo>
                    <a:pt x="72" y="3"/>
                  </a:moveTo>
                  <a:cubicBezTo>
                    <a:pt x="67" y="3"/>
                    <a:pt x="67" y="3"/>
                    <a:pt x="67" y="3"/>
                  </a:cubicBezTo>
                  <a:cubicBezTo>
                    <a:pt x="67" y="2"/>
                    <a:pt x="66" y="1"/>
                    <a:pt x="64" y="1"/>
                  </a:cubicBezTo>
                  <a:cubicBezTo>
                    <a:pt x="58" y="0"/>
                    <a:pt x="58" y="0"/>
                    <a:pt x="58" y="0"/>
                  </a:cubicBezTo>
                  <a:cubicBezTo>
                    <a:pt x="57" y="0"/>
                    <a:pt x="55" y="0"/>
                    <a:pt x="54" y="0"/>
                  </a:cubicBezTo>
                  <a:cubicBezTo>
                    <a:pt x="52" y="0"/>
                    <a:pt x="51" y="0"/>
                    <a:pt x="50" y="0"/>
                  </a:cubicBezTo>
                  <a:cubicBezTo>
                    <a:pt x="42" y="1"/>
                    <a:pt x="42" y="1"/>
                    <a:pt x="42" y="1"/>
                  </a:cubicBezTo>
                  <a:cubicBezTo>
                    <a:pt x="40" y="1"/>
                    <a:pt x="39" y="2"/>
                    <a:pt x="39" y="3"/>
                  </a:cubicBezTo>
                  <a:cubicBezTo>
                    <a:pt x="33" y="3"/>
                    <a:pt x="33" y="3"/>
                    <a:pt x="33" y="3"/>
                  </a:cubicBezTo>
                  <a:cubicBezTo>
                    <a:pt x="33" y="2"/>
                    <a:pt x="32" y="1"/>
                    <a:pt x="30" y="1"/>
                  </a:cubicBezTo>
                  <a:cubicBezTo>
                    <a:pt x="22" y="0"/>
                    <a:pt x="22" y="0"/>
                    <a:pt x="22" y="0"/>
                  </a:cubicBezTo>
                  <a:cubicBezTo>
                    <a:pt x="21" y="0"/>
                    <a:pt x="20" y="0"/>
                    <a:pt x="18" y="0"/>
                  </a:cubicBezTo>
                  <a:cubicBezTo>
                    <a:pt x="17" y="0"/>
                    <a:pt x="15" y="0"/>
                    <a:pt x="14" y="0"/>
                  </a:cubicBezTo>
                  <a:cubicBezTo>
                    <a:pt x="8" y="1"/>
                    <a:pt x="8" y="1"/>
                    <a:pt x="8" y="1"/>
                  </a:cubicBezTo>
                  <a:cubicBezTo>
                    <a:pt x="6" y="1"/>
                    <a:pt x="5" y="2"/>
                    <a:pt x="5" y="3"/>
                  </a:cubicBezTo>
                  <a:cubicBezTo>
                    <a:pt x="0" y="3"/>
                    <a:pt x="0" y="3"/>
                    <a:pt x="0" y="3"/>
                  </a:cubicBezTo>
                  <a:cubicBezTo>
                    <a:pt x="0" y="7"/>
                    <a:pt x="0" y="7"/>
                    <a:pt x="0" y="7"/>
                  </a:cubicBezTo>
                  <a:cubicBezTo>
                    <a:pt x="5" y="7"/>
                    <a:pt x="5" y="7"/>
                    <a:pt x="5" y="7"/>
                  </a:cubicBezTo>
                  <a:cubicBezTo>
                    <a:pt x="6" y="14"/>
                    <a:pt x="6" y="14"/>
                    <a:pt x="6" y="14"/>
                  </a:cubicBezTo>
                  <a:cubicBezTo>
                    <a:pt x="6" y="17"/>
                    <a:pt x="8" y="18"/>
                    <a:pt x="10" y="18"/>
                  </a:cubicBezTo>
                  <a:cubicBezTo>
                    <a:pt x="16" y="19"/>
                    <a:pt x="16" y="19"/>
                    <a:pt x="16" y="19"/>
                  </a:cubicBezTo>
                  <a:cubicBezTo>
                    <a:pt x="17" y="19"/>
                    <a:pt x="18" y="19"/>
                    <a:pt x="19" y="19"/>
                  </a:cubicBezTo>
                  <a:cubicBezTo>
                    <a:pt x="21" y="19"/>
                    <a:pt x="23" y="19"/>
                    <a:pt x="24" y="19"/>
                  </a:cubicBezTo>
                  <a:cubicBezTo>
                    <a:pt x="26" y="18"/>
                    <a:pt x="26" y="18"/>
                    <a:pt x="26" y="18"/>
                  </a:cubicBezTo>
                  <a:cubicBezTo>
                    <a:pt x="28" y="18"/>
                    <a:pt x="30" y="17"/>
                    <a:pt x="31" y="14"/>
                  </a:cubicBezTo>
                  <a:cubicBezTo>
                    <a:pt x="33" y="7"/>
                    <a:pt x="33" y="7"/>
                    <a:pt x="33" y="7"/>
                  </a:cubicBezTo>
                  <a:cubicBezTo>
                    <a:pt x="33" y="7"/>
                    <a:pt x="33" y="5"/>
                    <a:pt x="36" y="5"/>
                  </a:cubicBezTo>
                  <a:cubicBezTo>
                    <a:pt x="39" y="5"/>
                    <a:pt x="39" y="7"/>
                    <a:pt x="39" y="7"/>
                  </a:cubicBezTo>
                  <a:cubicBezTo>
                    <a:pt x="41" y="14"/>
                    <a:pt x="41" y="14"/>
                    <a:pt x="41" y="14"/>
                  </a:cubicBezTo>
                  <a:cubicBezTo>
                    <a:pt x="42" y="17"/>
                    <a:pt x="44" y="18"/>
                    <a:pt x="46" y="19"/>
                  </a:cubicBezTo>
                  <a:cubicBezTo>
                    <a:pt x="48" y="19"/>
                    <a:pt x="48" y="19"/>
                    <a:pt x="48" y="19"/>
                  </a:cubicBezTo>
                  <a:cubicBezTo>
                    <a:pt x="49" y="19"/>
                    <a:pt x="51" y="19"/>
                    <a:pt x="53" y="19"/>
                  </a:cubicBezTo>
                  <a:cubicBezTo>
                    <a:pt x="54" y="19"/>
                    <a:pt x="55" y="19"/>
                    <a:pt x="56" y="19"/>
                  </a:cubicBezTo>
                  <a:cubicBezTo>
                    <a:pt x="62" y="18"/>
                    <a:pt x="62" y="18"/>
                    <a:pt x="62" y="18"/>
                  </a:cubicBezTo>
                  <a:cubicBezTo>
                    <a:pt x="64" y="18"/>
                    <a:pt x="66" y="17"/>
                    <a:pt x="66" y="14"/>
                  </a:cubicBezTo>
                  <a:cubicBezTo>
                    <a:pt x="68" y="7"/>
                    <a:pt x="68" y="7"/>
                    <a:pt x="68" y="7"/>
                  </a:cubicBezTo>
                  <a:cubicBezTo>
                    <a:pt x="72" y="7"/>
                    <a:pt x="72" y="7"/>
                    <a:pt x="72" y="7"/>
                  </a:cubicBezTo>
                  <a:lnTo>
                    <a:pt x="72" y="3"/>
                  </a:lnTo>
                  <a:close/>
                  <a:moveTo>
                    <a:pt x="31" y="5"/>
                  </a:moveTo>
                  <a:cubicBezTo>
                    <a:pt x="29" y="13"/>
                    <a:pt x="29" y="13"/>
                    <a:pt x="29" y="13"/>
                  </a:cubicBezTo>
                  <a:cubicBezTo>
                    <a:pt x="29" y="14"/>
                    <a:pt x="27" y="16"/>
                    <a:pt x="26" y="16"/>
                  </a:cubicBezTo>
                  <a:cubicBezTo>
                    <a:pt x="24" y="17"/>
                    <a:pt x="24" y="17"/>
                    <a:pt x="24" y="17"/>
                  </a:cubicBezTo>
                  <a:cubicBezTo>
                    <a:pt x="22" y="17"/>
                    <a:pt x="21" y="17"/>
                    <a:pt x="19" y="17"/>
                  </a:cubicBezTo>
                  <a:cubicBezTo>
                    <a:pt x="18" y="17"/>
                    <a:pt x="17" y="17"/>
                    <a:pt x="16" y="17"/>
                  </a:cubicBezTo>
                  <a:cubicBezTo>
                    <a:pt x="10" y="16"/>
                    <a:pt x="10" y="16"/>
                    <a:pt x="10" y="16"/>
                  </a:cubicBezTo>
                  <a:cubicBezTo>
                    <a:pt x="9" y="16"/>
                    <a:pt x="8" y="14"/>
                    <a:pt x="7" y="13"/>
                  </a:cubicBezTo>
                  <a:cubicBezTo>
                    <a:pt x="6" y="5"/>
                    <a:pt x="6" y="5"/>
                    <a:pt x="6" y="5"/>
                  </a:cubicBezTo>
                  <a:cubicBezTo>
                    <a:pt x="6" y="4"/>
                    <a:pt x="7" y="3"/>
                    <a:pt x="8" y="3"/>
                  </a:cubicBezTo>
                  <a:cubicBezTo>
                    <a:pt x="14" y="2"/>
                    <a:pt x="14" y="2"/>
                    <a:pt x="14" y="2"/>
                  </a:cubicBezTo>
                  <a:cubicBezTo>
                    <a:pt x="15" y="2"/>
                    <a:pt x="17" y="2"/>
                    <a:pt x="18" y="2"/>
                  </a:cubicBezTo>
                  <a:cubicBezTo>
                    <a:pt x="20" y="2"/>
                    <a:pt x="21" y="2"/>
                    <a:pt x="22" y="2"/>
                  </a:cubicBezTo>
                  <a:cubicBezTo>
                    <a:pt x="30" y="3"/>
                    <a:pt x="30" y="3"/>
                    <a:pt x="30" y="3"/>
                  </a:cubicBezTo>
                  <a:cubicBezTo>
                    <a:pt x="30" y="3"/>
                    <a:pt x="31" y="3"/>
                    <a:pt x="31" y="3"/>
                  </a:cubicBezTo>
                  <a:cubicBezTo>
                    <a:pt x="31" y="4"/>
                    <a:pt x="31" y="4"/>
                    <a:pt x="31" y="5"/>
                  </a:cubicBezTo>
                  <a:close/>
                  <a:moveTo>
                    <a:pt x="65" y="13"/>
                  </a:moveTo>
                  <a:cubicBezTo>
                    <a:pt x="64" y="14"/>
                    <a:pt x="63" y="16"/>
                    <a:pt x="62" y="16"/>
                  </a:cubicBezTo>
                  <a:cubicBezTo>
                    <a:pt x="56" y="17"/>
                    <a:pt x="56" y="17"/>
                    <a:pt x="56" y="17"/>
                  </a:cubicBezTo>
                  <a:cubicBezTo>
                    <a:pt x="55" y="17"/>
                    <a:pt x="54" y="17"/>
                    <a:pt x="53" y="17"/>
                  </a:cubicBezTo>
                  <a:cubicBezTo>
                    <a:pt x="51" y="17"/>
                    <a:pt x="50" y="17"/>
                    <a:pt x="48" y="17"/>
                  </a:cubicBezTo>
                  <a:cubicBezTo>
                    <a:pt x="46" y="16"/>
                    <a:pt x="46" y="16"/>
                    <a:pt x="46" y="16"/>
                  </a:cubicBezTo>
                  <a:cubicBezTo>
                    <a:pt x="45" y="16"/>
                    <a:pt x="43" y="14"/>
                    <a:pt x="43" y="13"/>
                  </a:cubicBezTo>
                  <a:cubicBezTo>
                    <a:pt x="41" y="5"/>
                    <a:pt x="41" y="5"/>
                    <a:pt x="41" y="5"/>
                  </a:cubicBezTo>
                  <a:cubicBezTo>
                    <a:pt x="41" y="4"/>
                    <a:pt x="41" y="4"/>
                    <a:pt x="41" y="3"/>
                  </a:cubicBezTo>
                  <a:cubicBezTo>
                    <a:pt x="41" y="3"/>
                    <a:pt x="42" y="3"/>
                    <a:pt x="42" y="3"/>
                  </a:cubicBezTo>
                  <a:cubicBezTo>
                    <a:pt x="50" y="2"/>
                    <a:pt x="50" y="2"/>
                    <a:pt x="50" y="2"/>
                  </a:cubicBezTo>
                  <a:cubicBezTo>
                    <a:pt x="51" y="2"/>
                    <a:pt x="52" y="2"/>
                    <a:pt x="54" y="2"/>
                  </a:cubicBezTo>
                  <a:cubicBezTo>
                    <a:pt x="55" y="2"/>
                    <a:pt x="57" y="2"/>
                    <a:pt x="58" y="2"/>
                  </a:cubicBezTo>
                  <a:cubicBezTo>
                    <a:pt x="64" y="3"/>
                    <a:pt x="64" y="3"/>
                    <a:pt x="64" y="3"/>
                  </a:cubicBezTo>
                  <a:cubicBezTo>
                    <a:pt x="65" y="3"/>
                    <a:pt x="66" y="4"/>
                    <a:pt x="66" y="5"/>
                  </a:cubicBezTo>
                  <a:lnTo>
                    <a:pt x="65"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50"/>
            </a:p>
          </p:txBody>
        </p:sp>
      </p:grpSp>
    </p:spTree>
    <p:extLst>
      <p:ext uri="{BB962C8B-B14F-4D97-AF65-F5344CB8AC3E}">
        <p14:creationId xmlns:p14="http://schemas.microsoft.com/office/powerpoint/2010/main" val="1485816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3E9D4-B7EC-5428-E7DE-0B9B9B4BEAAF}"/>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F9DF1A4F-0553-B5AB-4067-F41088D27F85}"/>
              </a:ext>
            </a:extLst>
          </p:cNvPr>
          <p:cNvSpPr>
            <a:spLocks noGrp="1"/>
          </p:cNvSpPr>
          <p:nvPr>
            <p:ph type="body" sz="quarter" idx="11"/>
          </p:nvPr>
        </p:nvSpPr>
        <p:spPr>
          <a:xfrm>
            <a:off x="561200" y="629327"/>
            <a:ext cx="7241450" cy="685800"/>
          </a:xfrm>
        </p:spPr>
        <p:txBody>
          <a:bodyPr>
            <a:normAutofit/>
          </a:bodyPr>
          <a:lstStyle/>
          <a:p>
            <a:pPr>
              <a:spcBef>
                <a:spcPts val="450"/>
              </a:spcBef>
            </a:pP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How the inspection will be structured: Day 1 </a:t>
            </a:r>
          </a:p>
        </p:txBody>
      </p:sp>
      <p:sp>
        <p:nvSpPr>
          <p:cNvPr id="9" name="Text Placeholder 8">
            <a:extLst>
              <a:ext uri="{FF2B5EF4-FFF2-40B4-BE49-F238E27FC236}">
                <a16:creationId xmlns:a16="http://schemas.microsoft.com/office/drawing/2014/main" id="{B114F6C1-FD36-5B8F-7A73-989CDDC3110D}"/>
              </a:ext>
            </a:extLst>
          </p:cNvPr>
          <p:cNvSpPr>
            <a:spLocks noGrp="1"/>
          </p:cNvSpPr>
          <p:nvPr>
            <p:ph type="body" sz="quarter" idx="12"/>
          </p:nvPr>
        </p:nvSpPr>
        <p:spPr>
          <a:xfrm>
            <a:off x="402657" y="1009293"/>
            <a:ext cx="5239541" cy="1864160"/>
          </a:xfrm>
        </p:spPr>
        <p:txBody>
          <a:bodyPr spcFirstLastPara="1" vert="horz" wrap="square" lIns="68580" tIns="34290" rIns="68580" bIns="34290" rtlCol="0" anchor="t" anchorCtr="0">
            <a:noAutofit/>
          </a:bodyPr>
          <a:lstStyle/>
          <a:p>
            <a:pPr lvl="1">
              <a:buFont typeface="Arial" panose="020B0604020202020204" pitchFamily="34" charset="0"/>
              <a:buChar char="•"/>
            </a:pPr>
            <a:endParaRPr lang="en-GB" sz="1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spcBef>
                <a:spcPts val="450"/>
              </a:spcBef>
              <a:buClr>
                <a:srgbClr val="170C59"/>
              </a:buClr>
              <a:buSzPct val="140000"/>
              <a:buFont typeface="Arial" panose="020B0604020202020204" pitchFamily="34" charset="0"/>
              <a:buChar char="•"/>
            </a:pP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Single central record will be checked early on day 1.</a:t>
            </a:r>
          </a:p>
          <a:p>
            <a:pPr>
              <a:spcBef>
                <a:spcPts val="450"/>
              </a:spcBef>
              <a:buClr>
                <a:srgbClr val="170C59"/>
              </a:buClr>
              <a:buSzPct val="140000"/>
              <a:buFont typeface="Arial" panose="020B0604020202020204" pitchFamily="34" charset="0"/>
              <a:buChar char="•"/>
            </a:pP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spcBef>
                <a:spcPts val="450"/>
              </a:spcBef>
              <a:buClr>
                <a:srgbClr val="170C59"/>
              </a:buClr>
              <a:buSzPct val="140000"/>
              <a:buNone/>
            </a:pPr>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Gathering first-hand evidence of pupils’ experiences through:</a:t>
            </a:r>
          </a:p>
          <a:p>
            <a:pPr lvl="1">
              <a:spcBef>
                <a:spcPts val="450"/>
              </a:spcBef>
              <a:buClr>
                <a:srgbClr val="170C59"/>
              </a:buClr>
              <a:buFont typeface="Courier New" panose="02070309020205020404" pitchFamily="49" charset="0"/>
              <a:buChar char="o"/>
            </a:pPr>
            <a:r>
              <a:rPr lang="en-GB" sz="1800" dirty="0">
                <a:solidFill>
                  <a:schemeClr val="tx1"/>
                </a:solidFill>
                <a:latin typeface="Calibri" panose="020F0502020204030204" pitchFamily="34" charset="0"/>
                <a:ea typeface="Calibri" panose="020F0502020204030204" pitchFamily="34" charset="0"/>
                <a:cs typeface="Calibri" panose="020F0502020204030204" pitchFamily="34" charset="0"/>
              </a:rPr>
              <a:t>discussions with pupils at the start of the day and social times</a:t>
            </a:r>
          </a:p>
          <a:p>
            <a:pPr lvl="1">
              <a:spcBef>
                <a:spcPts val="450"/>
              </a:spcBef>
              <a:buClr>
                <a:srgbClr val="170C59"/>
              </a:buClr>
              <a:buFont typeface="Courier New" panose="02070309020205020404" pitchFamily="49" charset="0"/>
              <a:buChar char="o"/>
            </a:pPr>
            <a:r>
              <a:rPr lang="en-GB" sz="1800" dirty="0">
                <a:solidFill>
                  <a:schemeClr val="tx1"/>
                </a:solidFill>
                <a:latin typeface="Calibri" panose="020F0502020204030204" pitchFamily="34" charset="0"/>
                <a:ea typeface="Calibri" panose="020F0502020204030204" pitchFamily="34" charset="0"/>
                <a:cs typeface="Calibri" panose="020F0502020204030204" pitchFamily="34" charset="0"/>
              </a:rPr>
              <a:t>learning walks with leaders (including discussions with pupils and looking at their work)</a:t>
            </a:r>
          </a:p>
          <a:p>
            <a:pPr lvl="1">
              <a:spcBef>
                <a:spcPts val="450"/>
              </a:spcBef>
              <a:buClr>
                <a:srgbClr val="170C59"/>
              </a:buClr>
              <a:buFont typeface="Courier New" panose="02070309020205020404" pitchFamily="49" charset="0"/>
              <a:buChar char="o"/>
            </a:pPr>
            <a:r>
              <a:rPr lang="en-GB" sz="1800" dirty="0">
                <a:solidFill>
                  <a:schemeClr val="tx1"/>
                </a:solidFill>
                <a:latin typeface="Calibri" panose="020F0502020204030204" pitchFamily="34" charset="0"/>
                <a:ea typeface="Calibri" panose="020F0502020204030204" pitchFamily="34" charset="0"/>
                <a:cs typeface="Calibri" panose="020F0502020204030204" pitchFamily="34" charset="0"/>
              </a:rPr>
              <a:t>considering, in detail, the experiences of pupils identified for case sampling. </a:t>
            </a:r>
          </a:p>
          <a:p>
            <a:pPr marL="342900" lvl="1" indent="0">
              <a:spcBef>
                <a:spcPts val="450"/>
              </a:spcBef>
              <a:buClr>
                <a:srgbClr val="170C59"/>
              </a:buClr>
              <a:buNone/>
            </a:pPr>
            <a:endParaRPr lang="en-GB" sz="1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spcBef>
                <a:spcPts val="450"/>
              </a:spcBef>
              <a:buClr>
                <a:srgbClr val="170C59"/>
              </a:buClr>
              <a:buSzPct val="140000"/>
              <a:buFont typeface="Arial" panose="020B0604020202020204" pitchFamily="34" charset="0"/>
              <a:buChar char="•"/>
            </a:pP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Learning walks.</a:t>
            </a:r>
          </a:p>
          <a:p>
            <a:pPr>
              <a:spcBef>
                <a:spcPts val="450"/>
              </a:spcBef>
              <a:buClr>
                <a:srgbClr val="170C59"/>
              </a:buClr>
              <a:buSzPct val="140000"/>
              <a:buFont typeface="Arial" panose="020B0604020202020204" pitchFamily="34" charset="0"/>
              <a:buChar char="•"/>
            </a:pP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Dedicated reflection meetings with leaders.</a:t>
            </a:r>
          </a:p>
          <a:p>
            <a:pPr>
              <a:spcBef>
                <a:spcPts val="450"/>
              </a:spcBef>
              <a:buClr>
                <a:srgbClr val="170C59"/>
              </a:buClr>
              <a:buSzPct val="140000"/>
              <a:buFont typeface="Arial" panose="020B0604020202020204" pitchFamily="34" charset="0"/>
              <a:buChar char="•"/>
            </a:pP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Focused leadership meetings, including safeguarding.</a:t>
            </a:r>
          </a:p>
          <a:p>
            <a:endParaRPr lang="en-GB" sz="1350" dirty="0"/>
          </a:p>
        </p:txBody>
      </p:sp>
      <p:sp>
        <p:nvSpPr>
          <p:cNvPr id="2" name="Text Placeholder 8">
            <a:extLst>
              <a:ext uri="{FF2B5EF4-FFF2-40B4-BE49-F238E27FC236}">
                <a16:creationId xmlns:a16="http://schemas.microsoft.com/office/drawing/2014/main" id="{5058F804-6523-67A5-944A-73D13C4497C8}"/>
              </a:ext>
            </a:extLst>
          </p:cNvPr>
          <p:cNvSpPr txBox="1">
            <a:spLocks/>
          </p:cNvSpPr>
          <p:nvPr/>
        </p:nvSpPr>
        <p:spPr>
          <a:xfrm>
            <a:off x="192853" y="4788453"/>
            <a:ext cx="7257491" cy="2620291"/>
          </a:xfrm>
          <a:prstGeom prst="rect">
            <a:avLst/>
          </a:prstGeom>
        </p:spPr>
        <p:txBody>
          <a:bodyPr/>
          <a:lstStyle>
            <a:lvl1pPr marL="228600" indent="-228600" algn="l" rtl="0" fontAlgn="base">
              <a:lnSpc>
                <a:spcPct val="90000"/>
              </a:lnSpc>
              <a:spcBef>
                <a:spcPts val="10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685800" indent="-228600" algn="l" rtl="0" fontAlgn="base">
              <a:lnSpc>
                <a:spcPct val="90000"/>
              </a:lnSpc>
              <a:spcBef>
                <a:spcPts val="500"/>
              </a:spcBef>
              <a:spcAft>
                <a:spcPct val="0"/>
              </a:spcAft>
              <a:buFont typeface="Wingdings" panose="05000000000000000000" pitchFamily="2" charset="2"/>
              <a:buChar char="§"/>
              <a:defRPr sz="2000" kern="12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1143000" indent="-228600" algn="l" rtl="0" fontAlgn="base">
              <a:lnSpc>
                <a:spcPct val="90000"/>
              </a:lnSpc>
              <a:spcBef>
                <a:spcPts val="5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600200" indent="-228600" algn="l" rtl="0" fontAlgn="base">
              <a:lnSpc>
                <a:spcPct val="90000"/>
              </a:lnSpc>
              <a:spcBef>
                <a:spcPts val="5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2057400" indent="-228600" algn="l" rtl="0" fontAlgn="base">
              <a:lnSpc>
                <a:spcPct val="90000"/>
              </a:lnSpc>
              <a:spcBef>
                <a:spcPts val="5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800"/>
          </a:p>
        </p:txBody>
      </p:sp>
      <p:grpSp>
        <p:nvGrpSpPr>
          <p:cNvPr id="30" name="Group 29">
            <a:extLst>
              <a:ext uri="{FF2B5EF4-FFF2-40B4-BE49-F238E27FC236}">
                <a16:creationId xmlns:a16="http://schemas.microsoft.com/office/drawing/2014/main" id="{2949C922-903C-1973-91CA-50BA1AC8DB48}"/>
              </a:ext>
            </a:extLst>
          </p:cNvPr>
          <p:cNvGrpSpPr/>
          <p:nvPr/>
        </p:nvGrpSpPr>
        <p:grpSpPr>
          <a:xfrm>
            <a:off x="5806907" y="1454386"/>
            <a:ext cx="3510000" cy="3510000"/>
            <a:chOff x="416628" y="-43252"/>
            <a:chExt cx="4680000" cy="4680000"/>
          </a:xfrm>
        </p:grpSpPr>
        <p:sp>
          <p:nvSpPr>
            <p:cNvPr id="31" name="Flowchart: Connector 30">
              <a:extLst>
                <a:ext uri="{FF2B5EF4-FFF2-40B4-BE49-F238E27FC236}">
                  <a16:creationId xmlns:a16="http://schemas.microsoft.com/office/drawing/2014/main" id="{58CE1AA1-2003-BEF9-9440-EAEF87774AC1}"/>
                </a:ext>
              </a:extLst>
            </p:cNvPr>
            <p:cNvSpPr>
              <a:spLocks noChangeAspect="1"/>
            </p:cNvSpPr>
            <p:nvPr/>
          </p:nvSpPr>
          <p:spPr>
            <a:xfrm>
              <a:off x="416628" y="-43252"/>
              <a:ext cx="4680000" cy="4680000"/>
            </a:xfrm>
            <a:prstGeom prst="flowChartConnector">
              <a:avLst/>
            </a:prstGeom>
            <a:solidFill>
              <a:schemeClr val="bg2"/>
            </a:solidFill>
            <a:ln>
              <a:noFill/>
            </a:ln>
            <a:effectLst>
              <a:softEdge rad="635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32" name="Oval 31">
              <a:extLst>
                <a:ext uri="{FF2B5EF4-FFF2-40B4-BE49-F238E27FC236}">
                  <a16:creationId xmlns:a16="http://schemas.microsoft.com/office/drawing/2014/main" id="{86493123-ABF8-B8D7-A7F7-3BB2F9B5592C}"/>
                </a:ext>
              </a:extLst>
            </p:cNvPr>
            <p:cNvSpPr/>
            <p:nvPr/>
          </p:nvSpPr>
          <p:spPr>
            <a:xfrm>
              <a:off x="2090558" y="1576748"/>
              <a:ext cx="1476000" cy="1440000"/>
            </a:xfrm>
            <a:prstGeom prst="ellipse">
              <a:avLst/>
            </a:prstGeom>
            <a:noFill/>
            <a:ln w="57150">
              <a:solidFill>
                <a:schemeClr val="bg1">
                  <a:lumMod val="8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33" name="Oval 32">
              <a:extLst>
                <a:ext uri="{FF2B5EF4-FFF2-40B4-BE49-F238E27FC236}">
                  <a16:creationId xmlns:a16="http://schemas.microsoft.com/office/drawing/2014/main" id="{7DA698AB-79B6-3B49-5BE2-5CEC0EA4F1EB}"/>
                </a:ext>
              </a:extLst>
            </p:cNvPr>
            <p:cNvSpPr/>
            <p:nvPr/>
          </p:nvSpPr>
          <p:spPr>
            <a:xfrm>
              <a:off x="2340047" y="1049143"/>
              <a:ext cx="977022" cy="977021"/>
            </a:xfrm>
            <a:prstGeom prst="ellipse">
              <a:avLst/>
            </a:prstGeom>
            <a:solidFill>
              <a:srgbClr val="2092B6"/>
            </a:solidFill>
            <a:ln w="50800" cap="flat" cmpd="sng" algn="ctr">
              <a:solidFill>
                <a:sysClr val="window" lastClr="FFFFFF"/>
              </a:solidFill>
              <a:prstDash val="solid"/>
              <a:miter lim="800000"/>
            </a:ln>
            <a:effectLst>
              <a:outerShdw blurRad="444500" dist="38100" dir="5400000" algn="t" rotWithShape="0">
                <a:prstClr val="black">
                  <a:alpha val="10000"/>
                </a:prstClr>
              </a:outerShdw>
            </a:effectLst>
          </p:spPr>
          <p:txBody>
            <a:bodyPr rtlCol="0" anchor="ctr"/>
            <a:lstStyle/>
            <a:p>
              <a:pPr algn="ctr" defTabSz="685800">
                <a:buClrTx/>
                <a:defRPr/>
              </a:pPr>
              <a:endParaRPr lang="id-ID" sz="1350">
                <a:solidFill>
                  <a:prstClr val="white"/>
                </a:solidFill>
                <a:latin typeface="Calibri" panose="020F0502020204030204"/>
                <a:ea typeface="+mn-ea"/>
                <a:cs typeface="+mn-cs"/>
              </a:endParaRPr>
            </a:p>
          </p:txBody>
        </p:sp>
        <p:sp>
          <p:nvSpPr>
            <p:cNvPr id="34" name="Oval 33">
              <a:extLst>
                <a:ext uri="{FF2B5EF4-FFF2-40B4-BE49-F238E27FC236}">
                  <a16:creationId xmlns:a16="http://schemas.microsoft.com/office/drawing/2014/main" id="{22BC39E5-317F-2D9A-F856-79E3DCA87C59}"/>
                </a:ext>
              </a:extLst>
            </p:cNvPr>
            <p:cNvSpPr/>
            <p:nvPr/>
          </p:nvSpPr>
          <p:spPr>
            <a:xfrm>
              <a:off x="1651406" y="2239702"/>
              <a:ext cx="977022" cy="977021"/>
            </a:xfrm>
            <a:prstGeom prst="ellipse">
              <a:avLst/>
            </a:prstGeom>
            <a:solidFill>
              <a:srgbClr val="002060"/>
            </a:solidFill>
            <a:ln w="50800" cap="flat" cmpd="sng" algn="ctr">
              <a:solidFill>
                <a:sysClr val="window" lastClr="FFFFFF"/>
              </a:solidFill>
              <a:prstDash val="solid"/>
              <a:miter lim="800000"/>
            </a:ln>
            <a:effectLst>
              <a:outerShdw blurRad="444500" dist="38100" dir="5400000" algn="t" rotWithShape="0">
                <a:prstClr val="black">
                  <a:alpha val="10000"/>
                </a:prstClr>
              </a:outerShdw>
            </a:effectLst>
          </p:spPr>
          <p:txBody>
            <a:bodyPr rtlCol="0" anchor="ctr"/>
            <a:lstStyle/>
            <a:p>
              <a:pPr algn="ctr" defTabSz="685800">
                <a:buClrTx/>
                <a:defRPr/>
              </a:pPr>
              <a:endParaRPr lang="id-ID" sz="1350">
                <a:solidFill>
                  <a:prstClr val="white"/>
                </a:solidFill>
                <a:latin typeface="Calibri" panose="020F0502020204030204"/>
                <a:ea typeface="+mn-ea"/>
                <a:cs typeface="+mn-cs"/>
              </a:endParaRPr>
            </a:p>
          </p:txBody>
        </p:sp>
        <p:sp>
          <p:nvSpPr>
            <p:cNvPr id="35" name="Oval 34">
              <a:extLst>
                <a:ext uri="{FF2B5EF4-FFF2-40B4-BE49-F238E27FC236}">
                  <a16:creationId xmlns:a16="http://schemas.microsoft.com/office/drawing/2014/main" id="{3758549A-BDFC-77A6-57F7-E636C0F364FC}"/>
                </a:ext>
              </a:extLst>
            </p:cNvPr>
            <p:cNvSpPr/>
            <p:nvPr/>
          </p:nvSpPr>
          <p:spPr>
            <a:xfrm>
              <a:off x="2999327" y="2239702"/>
              <a:ext cx="977022" cy="977021"/>
            </a:xfrm>
            <a:prstGeom prst="ellipse">
              <a:avLst/>
            </a:prstGeom>
            <a:solidFill>
              <a:srgbClr val="9B5BA5"/>
            </a:solidFill>
            <a:ln w="50800" cap="flat" cmpd="sng" algn="ctr">
              <a:solidFill>
                <a:sysClr val="window" lastClr="FFFFFF"/>
              </a:solidFill>
              <a:prstDash val="solid"/>
              <a:miter lim="800000"/>
            </a:ln>
            <a:effectLst>
              <a:outerShdw blurRad="444500" dist="38100" dir="5400000" algn="t" rotWithShape="0">
                <a:prstClr val="black">
                  <a:alpha val="10000"/>
                </a:prstClr>
              </a:outerShdw>
            </a:effectLst>
          </p:spPr>
          <p:txBody>
            <a:bodyPr rtlCol="0" anchor="ctr"/>
            <a:lstStyle/>
            <a:p>
              <a:pPr algn="ctr" defTabSz="685800">
                <a:buClrTx/>
                <a:defRPr/>
              </a:pPr>
              <a:endParaRPr lang="id-ID" sz="1350">
                <a:solidFill>
                  <a:prstClr val="white"/>
                </a:solidFill>
                <a:latin typeface="Calibri" panose="020F0502020204030204"/>
                <a:ea typeface="+mn-ea"/>
                <a:cs typeface="+mn-cs"/>
              </a:endParaRPr>
            </a:p>
          </p:txBody>
        </p:sp>
        <p:sp>
          <p:nvSpPr>
            <p:cNvPr id="36" name="Rectangle 35">
              <a:extLst>
                <a:ext uri="{FF2B5EF4-FFF2-40B4-BE49-F238E27FC236}">
                  <a16:creationId xmlns:a16="http://schemas.microsoft.com/office/drawing/2014/main" id="{E6B66CB9-6FE2-C2D7-EC1D-08A2E8E98BE9}"/>
                </a:ext>
              </a:extLst>
            </p:cNvPr>
            <p:cNvSpPr/>
            <p:nvPr/>
          </p:nvSpPr>
          <p:spPr>
            <a:xfrm>
              <a:off x="2091817" y="556700"/>
              <a:ext cx="1473481" cy="461665"/>
            </a:xfrm>
            <a:prstGeom prst="rect">
              <a:avLst/>
            </a:prstGeom>
            <a:noFill/>
          </p:spPr>
          <p:txBody>
            <a:bodyPr wrap="none" lIns="68580" tIns="34290" rIns="68580" bIns="34290">
              <a:spAutoFit/>
            </a:bodyPr>
            <a:lstStyle/>
            <a:p>
              <a:pPr algn="ctr"/>
              <a:r>
                <a:rPr lang="en-US" sz="1800">
                  <a:ln w="0"/>
                  <a:solidFill>
                    <a:srgbClr val="002060"/>
                  </a:solidFill>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Celebrate</a:t>
              </a:r>
            </a:p>
          </p:txBody>
        </p:sp>
        <p:sp>
          <p:nvSpPr>
            <p:cNvPr id="37" name="Rectangle 36">
              <a:extLst>
                <a:ext uri="{FF2B5EF4-FFF2-40B4-BE49-F238E27FC236}">
                  <a16:creationId xmlns:a16="http://schemas.microsoft.com/office/drawing/2014/main" id="{F5AE5A65-3A76-9FE2-2530-CFDB0EF139BA}"/>
                </a:ext>
              </a:extLst>
            </p:cNvPr>
            <p:cNvSpPr/>
            <p:nvPr/>
          </p:nvSpPr>
          <p:spPr>
            <a:xfrm>
              <a:off x="1126073" y="3264303"/>
              <a:ext cx="1270435" cy="461665"/>
            </a:xfrm>
            <a:prstGeom prst="rect">
              <a:avLst/>
            </a:prstGeom>
            <a:noFill/>
          </p:spPr>
          <p:txBody>
            <a:bodyPr wrap="none" lIns="68580" tIns="34290" rIns="68580" bIns="34290">
              <a:spAutoFit/>
            </a:bodyPr>
            <a:lstStyle/>
            <a:p>
              <a:pPr algn="ctr"/>
              <a:r>
                <a:rPr lang="en-US" sz="1800">
                  <a:ln w="0"/>
                  <a:solidFill>
                    <a:srgbClr val="002060"/>
                  </a:solidFill>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Validate</a:t>
              </a:r>
            </a:p>
          </p:txBody>
        </p:sp>
        <p:sp>
          <p:nvSpPr>
            <p:cNvPr id="38" name="Rectangle 37">
              <a:extLst>
                <a:ext uri="{FF2B5EF4-FFF2-40B4-BE49-F238E27FC236}">
                  <a16:creationId xmlns:a16="http://schemas.microsoft.com/office/drawing/2014/main" id="{AEF05E3D-9136-D90A-1A5D-0591898ADD1C}"/>
                </a:ext>
              </a:extLst>
            </p:cNvPr>
            <p:cNvSpPr/>
            <p:nvPr/>
          </p:nvSpPr>
          <p:spPr>
            <a:xfrm>
              <a:off x="3085145" y="3260859"/>
              <a:ext cx="1390124" cy="461665"/>
            </a:xfrm>
            <a:prstGeom prst="rect">
              <a:avLst/>
            </a:prstGeom>
            <a:noFill/>
          </p:spPr>
          <p:txBody>
            <a:bodyPr wrap="none" lIns="68580" tIns="34290" rIns="68580" bIns="34290">
              <a:spAutoFit/>
            </a:bodyPr>
            <a:lstStyle/>
            <a:p>
              <a:pPr algn="ctr"/>
              <a:r>
                <a:rPr lang="en-US" sz="1800">
                  <a:ln w="0"/>
                  <a:solidFill>
                    <a:srgbClr val="002060"/>
                  </a:solidFill>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Highlight</a:t>
              </a:r>
            </a:p>
          </p:txBody>
        </p:sp>
        <p:grpSp>
          <p:nvGrpSpPr>
            <p:cNvPr id="39" name="Group 38">
              <a:extLst>
                <a:ext uri="{FF2B5EF4-FFF2-40B4-BE49-F238E27FC236}">
                  <a16:creationId xmlns:a16="http://schemas.microsoft.com/office/drawing/2014/main" id="{849643CD-E438-E427-F158-EB2A994FE937}"/>
                </a:ext>
              </a:extLst>
            </p:cNvPr>
            <p:cNvGrpSpPr/>
            <p:nvPr/>
          </p:nvGrpSpPr>
          <p:grpSpPr>
            <a:xfrm>
              <a:off x="2573281" y="1289236"/>
              <a:ext cx="472067" cy="392978"/>
              <a:chOff x="5321301" y="1657350"/>
              <a:chExt cx="606425" cy="504826"/>
            </a:xfrm>
            <a:solidFill>
              <a:schemeClr val="bg1"/>
            </a:solidFill>
          </p:grpSpPr>
          <p:sp>
            <p:nvSpPr>
              <p:cNvPr id="48" name="Freeform 233">
                <a:extLst>
                  <a:ext uri="{FF2B5EF4-FFF2-40B4-BE49-F238E27FC236}">
                    <a16:creationId xmlns:a16="http://schemas.microsoft.com/office/drawing/2014/main" id="{6A7744AE-F1AC-0523-A914-EDB38C53F6CD}"/>
                  </a:ext>
                </a:extLst>
              </p:cNvPr>
              <p:cNvSpPr>
                <a:spLocks noEditPoints="1"/>
              </p:cNvSpPr>
              <p:nvPr/>
            </p:nvSpPr>
            <p:spPr bwMode="auto">
              <a:xfrm>
                <a:off x="5522913" y="1870075"/>
                <a:ext cx="55563" cy="258763"/>
              </a:xfrm>
              <a:custGeom>
                <a:avLst/>
                <a:gdLst>
                  <a:gd name="T0" fmla="*/ 35 w 35"/>
                  <a:gd name="T1" fmla="*/ 163 h 163"/>
                  <a:gd name="T2" fmla="*/ 0 w 35"/>
                  <a:gd name="T3" fmla="*/ 163 h 163"/>
                  <a:gd name="T4" fmla="*/ 0 w 35"/>
                  <a:gd name="T5" fmla="*/ 0 h 163"/>
                  <a:gd name="T6" fmla="*/ 35 w 35"/>
                  <a:gd name="T7" fmla="*/ 0 h 163"/>
                  <a:gd name="T8" fmla="*/ 35 w 35"/>
                  <a:gd name="T9" fmla="*/ 163 h 163"/>
                  <a:gd name="T10" fmla="*/ 7 w 35"/>
                  <a:gd name="T11" fmla="*/ 156 h 163"/>
                  <a:gd name="T12" fmla="*/ 28 w 35"/>
                  <a:gd name="T13" fmla="*/ 156 h 163"/>
                  <a:gd name="T14" fmla="*/ 28 w 35"/>
                  <a:gd name="T15" fmla="*/ 8 h 163"/>
                  <a:gd name="T16" fmla="*/ 7 w 35"/>
                  <a:gd name="T17" fmla="*/ 8 h 163"/>
                  <a:gd name="T18" fmla="*/ 7 w 35"/>
                  <a:gd name="T19" fmla="*/ 15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163">
                    <a:moveTo>
                      <a:pt x="35" y="163"/>
                    </a:moveTo>
                    <a:lnTo>
                      <a:pt x="0" y="163"/>
                    </a:lnTo>
                    <a:lnTo>
                      <a:pt x="0" y="0"/>
                    </a:lnTo>
                    <a:lnTo>
                      <a:pt x="35" y="0"/>
                    </a:lnTo>
                    <a:lnTo>
                      <a:pt x="35" y="163"/>
                    </a:lnTo>
                    <a:close/>
                    <a:moveTo>
                      <a:pt x="7" y="156"/>
                    </a:moveTo>
                    <a:lnTo>
                      <a:pt x="28" y="156"/>
                    </a:lnTo>
                    <a:lnTo>
                      <a:pt x="28" y="8"/>
                    </a:lnTo>
                    <a:lnTo>
                      <a:pt x="7" y="8"/>
                    </a:lnTo>
                    <a:lnTo>
                      <a:pt x="7"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50"/>
              </a:p>
            </p:txBody>
          </p:sp>
          <p:sp>
            <p:nvSpPr>
              <p:cNvPr id="49" name="Freeform 234">
                <a:extLst>
                  <a:ext uri="{FF2B5EF4-FFF2-40B4-BE49-F238E27FC236}">
                    <a16:creationId xmlns:a16="http://schemas.microsoft.com/office/drawing/2014/main" id="{A0996932-6125-0984-8300-FF75121C7B06}"/>
                  </a:ext>
                </a:extLst>
              </p:cNvPr>
              <p:cNvSpPr>
                <a:spLocks noEditPoints="1"/>
              </p:cNvSpPr>
              <p:nvPr/>
            </p:nvSpPr>
            <p:spPr bwMode="auto">
              <a:xfrm>
                <a:off x="5432426" y="2084388"/>
                <a:ext cx="46038" cy="44450"/>
              </a:xfrm>
              <a:custGeom>
                <a:avLst/>
                <a:gdLst>
                  <a:gd name="T0" fmla="*/ 8 w 16"/>
                  <a:gd name="T1" fmla="*/ 16 h 16"/>
                  <a:gd name="T2" fmla="*/ 0 w 16"/>
                  <a:gd name="T3" fmla="*/ 8 h 16"/>
                  <a:gd name="T4" fmla="*/ 8 w 16"/>
                  <a:gd name="T5" fmla="*/ 0 h 16"/>
                  <a:gd name="T6" fmla="*/ 16 w 16"/>
                  <a:gd name="T7" fmla="*/ 8 h 16"/>
                  <a:gd name="T8" fmla="*/ 8 w 16"/>
                  <a:gd name="T9" fmla="*/ 16 h 16"/>
                  <a:gd name="T10" fmla="*/ 8 w 16"/>
                  <a:gd name="T11" fmla="*/ 4 h 16"/>
                  <a:gd name="T12" fmla="*/ 4 w 16"/>
                  <a:gd name="T13" fmla="*/ 8 h 16"/>
                  <a:gd name="T14" fmla="*/ 8 w 16"/>
                  <a:gd name="T15" fmla="*/ 12 h 16"/>
                  <a:gd name="T16" fmla="*/ 12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8" y="16"/>
                    </a:moveTo>
                    <a:cubicBezTo>
                      <a:pt x="4" y="16"/>
                      <a:pt x="0" y="12"/>
                      <a:pt x="0" y="8"/>
                    </a:cubicBezTo>
                    <a:cubicBezTo>
                      <a:pt x="0" y="4"/>
                      <a:pt x="4" y="0"/>
                      <a:pt x="8" y="0"/>
                    </a:cubicBezTo>
                    <a:cubicBezTo>
                      <a:pt x="12" y="0"/>
                      <a:pt x="16" y="4"/>
                      <a:pt x="16" y="8"/>
                    </a:cubicBezTo>
                    <a:cubicBezTo>
                      <a:pt x="16" y="12"/>
                      <a:pt x="12" y="16"/>
                      <a:pt x="8" y="16"/>
                    </a:cubicBezTo>
                    <a:close/>
                    <a:moveTo>
                      <a:pt x="8" y="4"/>
                    </a:moveTo>
                    <a:cubicBezTo>
                      <a:pt x="6" y="4"/>
                      <a:pt x="4" y="6"/>
                      <a:pt x="4" y="8"/>
                    </a:cubicBezTo>
                    <a:cubicBezTo>
                      <a:pt x="4" y="10"/>
                      <a:pt x="6" y="12"/>
                      <a:pt x="8" y="12"/>
                    </a:cubicBezTo>
                    <a:cubicBezTo>
                      <a:pt x="10" y="12"/>
                      <a:pt x="12" y="10"/>
                      <a:pt x="12" y="8"/>
                    </a:cubicBezTo>
                    <a:cubicBezTo>
                      <a:pt x="12" y="6"/>
                      <a:pt x="10"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50"/>
              </a:p>
            </p:txBody>
          </p:sp>
          <p:sp>
            <p:nvSpPr>
              <p:cNvPr id="50" name="Freeform 235">
                <a:extLst>
                  <a:ext uri="{FF2B5EF4-FFF2-40B4-BE49-F238E27FC236}">
                    <a16:creationId xmlns:a16="http://schemas.microsoft.com/office/drawing/2014/main" id="{94B1E04D-D46B-04B5-B74A-B9D4222935EB}"/>
                  </a:ext>
                </a:extLst>
              </p:cNvPr>
              <p:cNvSpPr>
                <a:spLocks/>
              </p:cNvSpPr>
              <p:nvPr/>
            </p:nvSpPr>
            <p:spPr bwMode="auto">
              <a:xfrm>
                <a:off x="5321301" y="1858963"/>
                <a:ext cx="212725" cy="303213"/>
              </a:xfrm>
              <a:custGeom>
                <a:avLst/>
                <a:gdLst>
                  <a:gd name="T0" fmla="*/ 127 w 134"/>
                  <a:gd name="T1" fmla="*/ 0 h 191"/>
                  <a:gd name="T2" fmla="*/ 0 w 134"/>
                  <a:gd name="T3" fmla="*/ 0 h 191"/>
                  <a:gd name="T4" fmla="*/ 0 w 134"/>
                  <a:gd name="T5" fmla="*/ 7 h 191"/>
                  <a:gd name="T6" fmla="*/ 127 w 134"/>
                  <a:gd name="T7" fmla="*/ 7 h 191"/>
                  <a:gd name="T8" fmla="*/ 127 w 134"/>
                  <a:gd name="T9" fmla="*/ 184 h 191"/>
                  <a:gd name="T10" fmla="*/ 0 w 134"/>
                  <a:gd name="T11" fmla="*/ 184 h 191"/>
                  <a:gd name="T12" fmla="*/ 0 w 134"/>
                  <a:gd name="T13" fmla="*/ 191 h 191"/>
                  <a:gd name="T14" fmla="*/ 127 w 134"/>
                  <a:gd name="T15" fmla="*/ 191 h 191"/>
                  <a:gd name="T16" fmla="*/ 134 w 134"/>
                  <a:gd name="T17" fmla="*/ 191 h 191"/>
                  <a:gd name="T18" fmla="*/ 134 w 134"/>
                  <a:gd name="T19" fmla="*/ 184 h 191"/>
                  <a:gd name="T20" fmla="*/ 134 w 134"/>
                  <a:gd name="T21" fmla="*/ 7 h 191"/>
                  <a:gd name="T22" fmla="*/ 134 w 134"/>
                  <a:gd name="T23" fmla="*/ 0 h 191"/>
                  <a:gd name="T24" fmla="*/ 127 w 134"/>
                  <a:gd name="T2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4" h="191">
                    <a:moveTo>
                      <a:pt x="127" y="0"/>
                    </a:moveTo>
                    <a:lnTo>
                      <a:pt x="0" y="0"/>
                    </a:lnTo>
                    <a:lnTo>
                      <a:pt x="0" y="7"/>
                    </a:lnTo>
                    <a:lnTo>
                      <a:pt x="127" y="7"/>
                    </a:lnTo>
                    <a:lnTo>
                      <a:pt x="127" y="184"/>
                    </a:lnTo>
                    <a:lnTo>
                      <a:pt x="0" y="184"/>
                    </a:lnTo>
                    <a:lnTo>
                      <a:pt x="0" y="191"/>
                    </a:lnTo>
                    <a:lnTo>
                      <a:pt x="127" y="191"/>
                    </a:lnTo>
                    <a:lnTo>
                      <a:pt x="134" y="191"/>
                    </a:lnTo>
                    <a:lnTo>
                      <a:pt x="134" y="184"/>
                    </a:lnTo>
                    <a:lnTo>
                      <a:pt x="134" y="7"/>
                    </a:lnTo>
                    <a:lnTo>
                      <a:pt x="134" y="0"/>
                    </a:lnTo>
                    <a:lnTo>
                      <a:pt x="12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50"/>
              </a:p>
            </p:txBody>
          </p:sp>
          <p:sp>
            <p:nvSpPr>
              <p:cNvPr id="51" name="Freeform 236">
                <a:extLst>
                  <a:ext uri="{FF2B5EF4-FFF2-40B4-BE49-F238E27FC236}">
                    <a16:creationId xmlns:a16="http://schemas.microsoft.com/office/drawing/2014/main" id="{DE9CB85C-B190-C31F-172F-1AA02BA0DD9D}"/>
                  </a:ext>
                </a:extLst>
              </p:cNvPr>
              <p:cNvSpPr>
                <a:spLocks noEditPoints="1"/>
              </p:cNvSpPr>
              <p:nvPr/>
            </p:nvSpPr>
            <p:spPr bwMode="auto">
              <a:xfrm>
                <a:off x="5567363" y="1657350"/>
                <a:ext cx="360363" cy="471488"/>
              </a:xfrm>
              <a:custGeom>
                <a:avLst/>
                <a:gdLst>
                  <a:gd name="T0" fmla="*/ 117 w 128"/>
                  <a:gd name="T1" fmla="*/ 118 h 168"/>
                  <a:gd name="T2" fmla="*/ 128 w 128"/>
                  <a:gd name="T3" fmla="*/ 104 h 168"/>
                  <a:gd name="T4" fmla="*/ 117 w 128"/>
                  <a:gd name="T5" fmla="*/ 90 h 168"/>
                  <a:gd name="T6" fmla="*/ 124 w 128"/>
                  <a:gd name="T7" fmla="*/ 78 h 168"/>
                  <a:gd name="T8" fmla="*/ 110 w 128"/>
                  <a:gd name="T9" fmla="*/ 64 h 168"/>
                  <a:gd name="T10" fmla="*/ 56 w 128"/>
                  <a:gd name="T11" fmla="*/ 64 h 168"/>
                  <a:gd name="T12" fmla="*/ 62 w 128"/>
                  <a:gd name="T13" fmla="*/ 30 h 168"/>
                  <a:gd name="T14" fmla="*/ 40 w 128"/>
                  <a:gd name="T15" fmla="*/ 0 h 168"/>
                  <a:gd name="T16" fmla="*/ 33 w 128"/>
                  <a:gd name="T17" fmla="*/ 2 h 168"/>
                  <a:gd name="T18" fmla="*/ 32 w 128"/>
                  <a:gd name="T19" fmla="*/ 5 h 168"/>
                  <a:gd name="T20" fmla="*/ 32 w 128"/>
                  <a:gd name="T21" fmla="*/ 35 h 168"/>
                  <a:gd name="T22" fmla="*/ 0 w 128"/>
                  <a:gd name="T23" fmla="*/ 77 h 168"/>
                  <a:gd name="T24" fmla="*/ 0 w 128"/>
                  <a:gd name="T25" fmla="*/ 156 h 168"/>
                  <a:gd name="T26" fmla="*/ 6 w 128"/>
                  <a:gd name="T27" fmla="*/ 156 h 168"/>
                  <a:gd name="T28" fmla="*/ 13 w 128"/>
                  <a:gd name="T29" fmla="*/ 158 h 168"/>
                  <a:gd name="T30" fmla="*/ 28 w 128"/>
                  <a:gd name="T31" fmla="*/ 166 h 168"/>
                  <a:gd name="T32" fmla="*/ 36 w 128"/>
                  <a:gd name="T33" fmla="*/ 168 h 168"/>
                  <a:gd name="T34" fmla="*/ 102 w 128"/>
                  <a:gd name="T35" fmla="*/ 168 h 168"/>
                  <a:gd name="T36" fmla="*/ 116 w 128"/>
                  <a:gd name="T37" fmla="*/ 155 h 168"/>
                  <a:gd name="T38" fmla="*/ 110 w 128"/>
                  <a:gd name="T39" fmla="*/ 144 h 168"/>
                  <a:gd name="T40" fmla="*/ 110 w 128"/>
                  <a:gd name="T41" fmla="*/ 144 h 168"/>
                  <a:gd name="T42" fmla="*/ 124 w 128"/>
                  <a:gd name="T43" fmla="*/ 130 h 168"/>
                  <a:gd name="T44" fmla="*/ 117 w 128"/>
                  <a:gd name="T45" fmla="*/ 118 h 168"/>
                  <a:gd name="T46" fmla="*/ 110 w 128"/>
                  <a:gd name="T47" fmla="*/ 140 h 168"/>
                  <a:gd name="T48" fmla="*/ 103 w 128"/>
                  <a:gd name="T49" fmla="*/ 140 h 168"/>
                  <a:gd name="T50" fmla="*/ 100 w 128"/>
                  <a:gd name="T51" fmla="*/ 143 h 168"/>
                  <a:gd name="T52" fmla="*/ 103 w 128"/>
                  <a:gd name="T53" fmla="*/ 146 h 168"/>
                  <a:gd name="T54" fmla="*/ 112 w 128"/>
                  <a:gd name="T55" fmla="*/ 155 h 168"/>
                  <a:gd name="T56" fmla="*/ 102 w 128"/>
                  <a:gd name="T57" fmla="*/ 164 h 168"/>
                  <a:gd name="T58" fmla="*/ 36 w 128"/>
                  <a:gd name="T59" fmla="*/ 164 h 168"/>
                  <a:gd name="T60" fmla="*/ 29 w 128"/>
                  <a:gd name="T61" fmla="*/ 162 h 168"/>
                  <a:gd name="T62" fmla="*/ 14 w 128"/>
                  <a:gd name="T63" fmla="*/ 154 h 168"/>
                  <a:gd name="T64" fmla="*/ 6 w 128"/>
                  <a:gd name="T65" fmla="*/ 152 h 168"/>
                  <a:gd name="T66" fmla="*/ 2 w 128"/>
                  <a:gd name="T67" fmla="*/ 152 h 168"/>
                  <a:gd name="T68" fmla="*/ 2 w 128"/>
                  <a:gd name="T69" fmla="*/ 81 h 168"/>
                  <a:gd name="T70" fmla="*/ 36 w 128"/>
                  <a:gd name="T71" fmla="*/ 37 h 168"/>
                  <a:gd name="T72" fmla="*/ 36 w 128"/>
                  <a:gd name="T73" fmla="*/ 5 h 168"/>
                  <a:gd name="T74" fmla="*/ 40 w 128"/>
                  <a:gd name="T75" fmla="*/ 4 h 168"/>
                  <a:gd name="T76" fmla="*/ 58 w 128"/>
                  <a:gd name="T77" fmla="*/ 30 h 168"/>
                  <a:gd name="T78" fmla="*/ 51 w 128"/>
                  <a:gd name="T79" fmla="*/ 65 h 168"/>
                  <a:gd name="T80" fmla="*/ 50 w 128"/>
                  <a:gd name="T81" fmla="*/ 68 h 168"/>
                  <a:gd name="T82" fmla="*/ 110 w 128"/>
                  <a:gd name="T83" fmla="*/ 68 h 168"/>
                  <a:gd name="T84" fmla="*/ 120 w 128"/>
                  <a:gd name="T85" fmla="*/ 78 h 168"/>
                  <a:gd name="T86" fmla="*/ 111 w 128"/>
                  <a:gd name="T87" fmla="*/ 88 h 168"/>
                  <a:gd name="T88" fmla="*/ 108 w 128"/>
                  <a:gd name="T89" fmla="*/ 91 h 168"/>
                  <a:gd name="T90" fmla="*/ 111 w 128"/>
                  <a:gd name="T91" fmla="*/ 94 h 168"/>
                  <a:gd name="T92" fmla="*/ 114 w 128"/>
                  <a:gd name="T93" fmla="*/ 94 h 168"/>
                  <a:gd name="T94" fmla="*/ 124 w 128"/>
                  <a:gd name="T95" fmla="*/ 104 h 168"/>
                  <a:gd name="T96" fmla="*/ 114 w 128"/>
                  <a:gd name="T97" fmla="*/ 114 h 168"/>
                  <a:gd name="T98" fmla="*/ 111 w 128"/>
                  <a:gd name="T99" fmla="*/ 114 h 168"/>
                  <a:gd name="T100" fmla="*/ 108 w 128"/>
                  <a:gd name="T101" fmla="*/ 117 h 168"/>
                  <a:gd name="T102" fmla="*/ 111 w 128"/>
                  <a:gd name="T103" fmla="*/ 120 h 168"/>
                  <a:gd name="T104" fmla="*/ 120 w 128"/>
                  <a:gd name="T105" fmla="*/ 130 h 168"/>
                  <a:gd name="T106" fmla="*/ 110 w 128"/>
                  <a:gd name="T107" fmla="*/ 14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 h="168">
                    <a:moveTo>
                      <a:pt x="117" y="118"/>
                    </a:moveTo>
                    <a:cubicBezTo>
                      <a:pt x="123" y="116"/>
                      <a:pt x="128" y="111"/>
                      <a:pt x="128" y="104"/>
                    </a:cubicBezTo>
                    <a:cubicBezTo>
                      <a:pt x="128" y="97"/>
                      <a:pt x="123" y="92"/>
                      <a:pt x="117" y="90"/>
                    </a:cubicBezTo>
                    <a:cubicBezTo>
                      <a:pt x="121" y="88"/>
                      <a:pt x="124" y="83"/>
                      <a:pt x="124" y="78"/>
                    </a:cubicBezTo>
                    <a:cubicBezTo>
                      <a:pt x="124" y="70"/>
                      <a:pt x="118" y="64"/>
                      <a:pt x="110" y="64"/>
                    </a:cubicBezTo>
                    <a:cubicBezTo>
                      <a:pt x="56" y="64"/>
                      <a:pt x="56" y="64"/>
                      <a:pt x="56" y="64"/>
                    </a:cubicBezTo>
                    <a:cubicBezTo>
                      <a:pt x="59" y="58"/>
                      <a:pt x="63" y="46"/>
                      <a:pt x="62" y="30"/>
                    </a:cubicBezTo>
                    <a:cubicBezTo>
                      <a:pt x="60" y="8"/>
                      <a:pt x="49" y="0"/>
                      <a:pt x="40" y="0"/>
                    </a:cubicBezTo>
                    <a:cubicBezTo>
                      <a:pt x="36" y="0"/>
                      <a:pt x="34" y="1"/>
                      <a:pt x="33" y="2"/>
                    </a:cubicBezTo>
                    <a:cubicBezTo>
                      <a:pt x="32" y="3"/>
                      <a:pt x="32" y="4"/>
                      <a:pt x="32" y="5"/>
                    </a:cubicBezTo>
                    <a:cubicBezTo>
                      <a:pt x="32" y="35"/>
                      <a:pt x="32" y="35"/>
                      <a:pt x="32" y="35"/>
                    </a:cubicBezTo>
                    <a:cubicBezTo>
                      <a:pt x="0" y="77"/>
                      <a:pt x="0" y="77"/>
                      <a:pt x="0" y="77"/>
                    </a:cubicBezTo>
                    <a:cubicBezTo>
                      <a:pt x="0" y="156"/>
                      <a:pt x="0" y="156"/>
                      <a:pt x="0" y="156"/>
                    </a:cubicBezTo>
                    <a:cubicBezTo>
                      <a:pt x="6" y="156"/>
                      <a:pt x="6" y="156"/>
                      <a:pt x="6" y="156"/>
                    </a:cubicBezTo>
                    <a:cubicBezTo>
                      <a:pt x="8" y="156"/>
                      <a:pt x="11" y="157"/>
                      <a:pt x="13" y="158"/>
                    </a:cubicBezTo>
                    <a:cubicBezTo>
                      <a:pt x="28" y="166"/>
                      <a:pt x="28" y="166"/>
                      <a:pt x="28" y="166"/>
                    </a:cubicBezTo>
                    <a:cubicBezTo>
                      <a:pt x="30" y="167"/>
                      <a:pt x="33" y="168"/>
                      <a:pt x="36" y="168"/>
                    </a:cubicBezTo>
                    <a:cubicBezTo>
                      <a:pt x="102" y="168"/>
                      <a:pt x="102" y="168"/>
                      <a:pt x="102" y="168"/>
                    </a:cubicBezTo>
                    <a:cubicBezTo>
                      <a:pt x="110" y="168"/>
                      <a:pt x="116" y="162"/>
                      <a:pt x="116" y="155"/>
                    </a:cubicBezTo>
                    <a:cubicBezTo>
                      <a:pt x="116" y="150"/>
                      <a:pt x="114" y="146"/>
                      <a:pt x="110" y="144"/>
                    </a:cubicBezTo>
                    <a:cubicBezTo>
                      <a:pt x="110" y="144"/>
                      <a:pt x="110" y="144"/>
                      <a:pt x="110" y="144"/>
                    </a:cubicBezTo>
                    <a:cubicBezTo>
                      <a:pt x="118" y="144"/>
                      <a:pt x="124" y="138"/>
                      <a:pt x="124" y="130"/>
                    </a:cubicBezTo>
                    <a:cubicBezTo>
                      <a:pt x="124" y="125"/>
                      <a:pt x="121" y="120"/>
                      <a:pt x="117" y="118"/>
                    </a:cubicBezTo>
                    <a:close/>
                    <a:moveTo>
                      <a:pt x="110" y="140"/>
                    </a:moveTo>
                    <a:cubicBezTo>
                      <a:pt x="103" y="140"/>
                      <a:pt x="103" y="140"/>
                      <a:pt x="103" y="140"/>
                    </a:cubicBezTo>
                    <a:cubicBezTo>
                      <a:pt x="101" y="140"/>
                      <a:pt x="100" y="141"/>
                      <a:pt x="100" y="143"/>
                    </a:cubicBezTo>
                    <a:cubicBezTo>
                      <a:pt x="100" y="145"/>
                      <a:pt x="101" y="146"/>
                      <a:pt x="103" y="146"/>
                    </a:cubicBezTo>
                    <a:cubicBezTo>
                      <a:pt x="108" y="146"/>
                      <a:pt x="112" y="150"/>
                      <a:pt x="112" y="155"/>
                    </a:cubicBezTo>
                    <a:cubicBezTo>
                      <a:pt x="112" y="160"/>
                      <a:pt x="108" y="164"/>
                      <a:pt x="102" y="164"/>
                    </a:cubicBezTo>
                    <a:cubicBezTo>
                      <a:pt x="36" y="164"/>
                      <a:pt x="36" y="164"/>
                      <a:pt x="36" y="164"/>
                    </a:cubicBezTo>
                    <a:cubicBezTo>
                      <a:pt x="34" y="164"/>
                      <a:pt x="31" y="163"/>
                      <a:pt x="29" y="162"/>
                    </a:cubicBezTo>
                    <a:cubicBezTo>
                      <a:pt x="14" y="154"/>
                      <a:pt x="14" y="154"/>
                      <a:pt x="14" y="154"/>
                    </a:cubicBezTo>
                    <a:cubicBezTo>
                      <a:pt x="12" y="153"/>
                      <a:pt x="9" y="152"/>
                      <a:pt x="6" y="152"/>
                    </a:cubicBezTo>
                    <a:cubicBezTo>
                      <a:pt x="2" y="152"/>
                      <a:pt x="2" y="152"/>
                      <a:pt x="2" y="152"/>
                    </a:cubicBezTo>
                    <a:cubicBezTo>
                      <a:pt x="2" y="81"/>
                      <a:pt x="2" y="81"/>
                      <a:pt x="2" y="81"/>
                    </a:cubicBezTo>
                    <a:cubicBezTo>
                      <a:pt x="36" y="37"/>
                      <a:pt x="36" y="37"/>
                      <a:pt x="36" y="37"/>
                    </a:cubicBezTo>
                    <a:cubicBezTo>
                      <a:pt x="36" y="5"/>
                      <a:pt x="36" y="5"/>
                      <a:pt x="36" y="5"/>
                    </a:cubicBezTo>
                    <a:cubicBezTo>
                      <a:pt x="36" y="5"/>
                      <a:pt x="37" y="4"/>
                      <a:pt x="40" y="4"/>
                    </a:cubicBezTo>
                    <a:cubicBezTo>
                      <a:pt x="50" y="4"/>
                      <a:pt x="57" y="14"/>
                      <a:pt x="58" y="30"/>
                    </a:cubicBezTo>
                    <a:cubicBezTo>
                      <a:pt x="60" y="50"/>
                      <a:pt x="51" y="65"/>
                      <a:pt x="51" y="65"/>
                    </a:cubicBezTo>
                    <a:cubicBezTo>
                      <a:pt x="50" y="68"/>
                      <a:pt x="50" y="68"/>
                      <a:pt x="50" y="68"/>
                    </a:cubicBezTo>
                    <a:cubicBezTo>
                      <a:pt x="110" y="68"/>
                      <a:pt x="110" y="68"/>
                      <a:pt x="110" y="68"/>
                    </a:cubicBezTo>
                    <a:cubicBezTo>
                      <a:pt x="116" y="68"/>
                      <a:pt x="120" y="72"/>
                      <a:pt x="120" y="78"/>
                    </a:cubicBezTo>
                    <a:cubicBezTo>
                      <a:pt x="120" y="83"/>
                      <a:pt x="116" y="88"/>
                      <a:pt x="111" y="88"/>
                    </a:cubicBezTo>
                    <a:cubicBezTo>
                      <a:pt x="109" y="88"/>
                      <a:pt x="108" y="89"/>
                      <a:pt x="108" y="91"/>
                    </a:cubicBezTo>
                    <a:cubicBezTo>
                      <a:pt x="108" y="93"/>
                      <a:pt x="109" y="94"/>
                      <a:pt x="111" y="94"/>
                    </a:cubicBezTo>
                    <a:cubicBezTo>
                      <a:pt x="114" y="94"/>
                      <a:pt x="114" y="94"/>
                      <a:pt x="114" y="94"/>
                    </a:cubicBezTo>
                    <a:cubicBezTo>
                      <a:pt x="120" y="94"/>
                      <a:pt x="124" y="98"/>
                      <a:pt x="124" y="104"/>
                    </a:cubicBezTo>
                    <a:cubicBezTo>
                      <a:pt x="124" y="110"/>
                      <a:pt x="120" y="114"/>
                      <a:pt x="114" y="114"/>
                    </a:cubicBezTo>
                    <a:cubicBezTo>
                      <a:pt x="111" y="114"/>
                      <a:pt x="111" y="114"/>
                      <a:pt x="111" y="114"/>
                    </a:cubicBezTo>
                    <a:cubicBezTo>
                      <a:pt x="109" y="114"/>
                      <a:pt x="108" y="115"/>
                      <a:pt x="108" y="117"/>
                    </a:cubicBezTo>
                    <a:cubicBezTo>
                      <a:pt x="108" y="119"/>
                      <a:pt x="109" y="120"/>
                      <a:pt x="111" y="120"/>
                    </a:cubicBezTo>
                    <a:cubicBezTo>
                      <a:pt x="116" y="120"/>
                      <a:pt x="120" y="125"/>
                      <a:pt x="120" y="130"/>
                    </a:cubicBezTo>
                    <a:cubicBezTo>
                      <a:pt x="120" y="136"/>
                      <a:pt x="116" y="140"/>
                      <a:pt x="110" y="1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50"/>
              </a:p>
            </p:txBody>
          </p:sp>
        </p:grpSp>
        <p:grpSp>
          <p:nvGrpSpPr>
            <p:cNvPr id="40" name="Group 39">
              <a:extLst>
                <a:ext uri="{FF2B5EF4-FFF2-40B4-BE49-F238E27FC236}">
                  <a16:creationId xmlns:a16="http://schemas.microsoft.com/office/drawing/2014/main" id="{AA465307-57E6-E30D-041A-8092DF0CE28B}"/>
                </a:ext>
              </a:extLst>
            </p:cNvPr>
            <p:cNvGrpSpPr/>
            <p:nvPr/>
          </p:nvGrpSpPr>
          <p:grpSpPr>
            <a:xfrm>
              <a:off x="3248468" y="2485307"/>
              <a:ext cx="503785" cy="474075"/>
              <a:chOff x="8148638" y="2590800"/>
              <a:chExt cx="619125" cy="582613"/>
            </a:xfrm>
            <a:solidFill>
              <a:schemeClr val="bg1"/>
            </a:solidFill>
          </p:grpSpPr>
          <p:sp>
            <p:nvSpPr>
              <p:cNvPr id="45" name="Freeform 398">
                <a:extLst>
                  <a:ext uri="{FF2B5EF4-FFF2-40B4-BE49-F238E27FC236}">
                    <a16:creationId xmlns:a16="http://schemas.microsoft.com/office/drawing/2014/main" id="{57D871C6-D7D6-8505-4484-00E45400E693}"/>
                  </a:ext>
                </a:extLst>
              </p:cNvPr>
              <p:cNvSpPr>
                <a:spLocks/>
              </p:cNvSpPr>
              <p:nvPr/>
            </p:nvSpPr>
            <p:spPr bwMode="auto">
              <a:xfrm>
                <a:off x="8199438" y="3162300"/>
                <a:ext cx="539750" cy="11113"/>
              </a:xfrm>
              <a:custGeom>
                <a:avLst/>
                <a:gdLst>
                  <a:gd name="T0" fmla="*/ 333 w 340"/>
                  <a:gd name="T1" fmla="*/ 7 h 7"/>
                  <a:gd name="T2" fmla="*/ 0 w 340"/>
                  <a:gd name="T3" fmla="*/ 7 h 7"/>
                  <a:gd name="T4" fmla="*/ 0 w 340"/>
                  <a:gd name="T5" fmla="*/ 0 h 7"/>
                  <a:gd name="T6" fmla="*/ 340 w 340"/>
                  <a:gd name="T7" fmla="*/ 0 h 7"/>
                  <a:gd name="T8" fmla="*/ 333 w 340"/>
                  <a:gd name="T9" fmla="*/ 7 h 7"/>
                </a:gdLst>
                <a:ahLst/>
                <a:cxnLst>
                  <a:cxn ang="0">
                    <a:pos x="T0" y="T1"/>
                  </a:cxn>
                  <a:cxn ang="0">
                    <a:pos x="T2" y="T3"/>
                  </a:cxn>
                  <a:cxn ang="0">
                    <a:pos x="T4" y="T5"/>
                  </a:cxn>
                  <a:cxn ang="0">
                    <a:pos x="T6" y="T7"/>
                  </a:cxn>
                  <a:cxn ang="0">
                    <a:pos x="T8" y="T9"/>
                  </a:cxn>
                </a:cxnLst>
                <a:rect l="0" t="0" r="r" b="b"/>
                <a:pathLst>
                  <a:path w="340" h="7">
                    <a:moveTo>
                      <a:pt x="333" y="7"/>
                    </a:moveTo>
                    <a:lnTo>
                      <a:pt x="0" y="7"/>
                    </a:lnTo>
                    <a:lnTo>
                      <a:pt x="0" y="0"/>
                    </a:lnTo>
                    <a:lnTo>
                      <a:pt x="340" y="0"/>
                    </a:lnTo>
                    <a:lnTo>
                      <a:pt x="333" y="7"/>
                    </a:ln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6" name="Freeform 399">
                <a:extLst>
                  <a:ext uri="{FF2B5EF4-FFF2-40B4-BE49-F238E27FC236}">
                    <a16:creationId xmlns:a16="http://schemas.microsoft.com/office/drawing/2014/main" id="{C4F70C8A-C0F1-995C-9DFF-B80C32290607}"/>
                  </a:ext>
                </a:extLst>
              </p:cNvPr>
              <p:cNvSpPr>
                <a:spLocks noEditPoints="1"/>
              </p:cNvSpPr>
              <p:nvPr/>
            </p:nvSpPr>
            <p:spPr bwMode="auto">
              <a:xfrm>
                <a:off x="8148638" y="2590800"/>
                <a:ext cx="619125" cy="582613"/>
              </a:xfrm>
              <a:custGeom>
                <a:avLst/>
                <a:gdLst>
                  <a:gd name="T0" fmla="*/ 212 w 220"/>
                  <a:gd name="T1" fmla="*/ 34 h 208"/>
                  <a:gd name="T2" fmla="*/ 184 w 220"/>
                  <a:gd name="T3" fmla="*/ 6 h 208"/>
                  <a:gd name="T4" fmla="*/ 170 w 220"/>
                  <a:gd name="T5" fmla="*/ 0 h 208"/>
                  <a:gd name="T6" fmla="*/ 156 w 220"/>
                  <a:gd name="T7" fmla="*/ 6 h 208"/>
                  <a:gd name="T8" fmla="*/ 154 w 220"/>
                  <a:gd name="T9" fmla="*/ 8 h 208"/>
                  <a:gd name="T10" fmla="*/ 150 w 220"/>
                  <a:gd name="T11" fmla="*/ 12 h 208"/>
                  <a:gd name="T12" fmla="*/ 41 w 220"/>
                  <a:gd name="T13" fmla="*/ 121 h 208"/>
                  <a:gd name="T14" fmla="*/ 38 w 220"/>
                  <a:gd name="T15" fmla="*/ 124 h 208"/>
                  <a:gd name="T16" fmla="*/ 30 w 220"/>
                  <a:gd name="T17" fmla="*/ 132 h 208"/>
                  <a:gd name="T18" fmla="*/ 18 w 220"/>
                  <a:gd name="T19" fmla="*/ 180 h 208"/>
                  <a:gd name="T20" fmla="*/ 20 w 220"/>
                  <a:gd name="T21" fmla="*/ 182 h 208"/>
                  <a:gd name="T22" fmla="*/ 8 w 220"/>
                  <a:gd name="T23" fmla="*/ 194 h 208"/>
                  <a:gd name="T24" fmla="*/ 10 w 220"/>
                  <a:gd name="T25" fmla="*/ 208 h 208"/>
                  <a:gd name="T26" fmla="*/ 22 w 220"/>
                  <a:gd name="T27" fmla="*/ 208 h 208"/>
                  <a:gd name="T28" fmla="*/ 29 w 220"/>
                  <a:gd name="T29" fmla="*/ 205 h 208"/>
                  <a:gd name="T30" fmla="*/ 36 w 220"/>
                  <a:gd name="T31" fmla="*/ 198 h 208"/>
                  <a:gd name="T32" fmla="*/ 38 w 220"/>
                  <a:gd name="T33" fmla="*/ 200 h 208"/>
                  <a:gd name="T34" fmla="*/ 73 w 220"/>
                  <a:gd name="T35" fmla="*/ 186 h 208"/>
                  <a:gd name="T36" fmla="*/ 86 w 220"/>
                  <a:gd name="T37" fmla="*/ 188 h 208"/>
                  <a:gd name="T38" fmla="*/ 94 w 220"/>
                  <a:gd name="T39" fmla="*/ 180 h 208"/>
                  <a:gd name="T40" fmla="*/ 96 w 220"/>
                  <a:gd name="T41" fmla="*/ 178 h 208"/>
                  <a:gd name="T42" fmla="*/ 207 w 220"/>
                  <a:gd name="T43" fmla="*/ 67 h 208"/>
                  <a:gd name="T44" fmla="*/ 210 w 220"/>
                  <a:gd name="T45" fmla="*/ 64 h 208"/>
                  <a:gd name="T46" fmla="*/ 212 w 220"/>
                  <a:gd name="T47" fmla="*/ 62 h 208"/>
                  <a:gd name="T48" fmla="*/ 212 w 220"/>
                  <a:gd name="T49" fmla="*/ 34 h 208"/>
                  <a:gd name="T50" fmla="*/ 26 w 220"/>
                  <a:gd name="T51" fmla="*/ 202 h 208"/>
                  <a:gd name="T52" fmla="*/ 22 w 220"/>
                  <a:gd name="T53" fmla="*/ 204 h 208"/>
                  <a:gd name="T54" fmla="*/ 10 w 220"/>
                  <a:gd name="T55" fmla="*/ 204 h 208"/>
                  <a:gd name="T56" fmla="*/ 7 w 220"/>
                  <a:gd name="T57" fmla="*/ 203 h 208"/>
                  <a:gd name="T58" fmla="*/ 11 w 220"/>
                  <a:gd name="T59" fmla="*/ 197 h 208"/>
                  <a:gd name="T60" fmla="*/ 22 w 220"/>
                  <a:gd name="T61" fmla="*/ 185 h 208"/>
                  <a:gd name="T62" fmla="*/ 32 w 220"/>
                  <a:gd name="T63" fmla="*/ 196 h 208"/>
                  <a:gd name="T64" fmla="*/ 26 w 220"/>
                  <a:gd name="T65" fmla="*/ 202 h 208"/>
                  <a:gd name="T66" fmla="*/ 85 w 220"/>
                  <a:gd name="T67" fmla="*/ 183 h 208"/>
                  <a:gd name="T68" fmla="*/ 73 w 220"/>
                  <a:gd name="T69" fmla="*/ 182 h 208"/>
                  <a:gd name="T70" fmla="*/ 38 w 220"/>
                  <a:gd name="T71" fmla="*/ 194 h 208"/>
                  <a:gd name="T72" fmla="*/ 24 w 220"/>
                  <a:gd name="T73" fmla="*/ 180 h 208"/>
                  <a:gd name="T74" fmla="*/ 34 w 220"/>
                  <a:gd name="T75" fmla="*/ 133 h 208"/>
                  <a:gd name="T76" fmla="*/ 41 w 220"/>
                  <a:gd name="T77" fmla="*/ 127 h 208"/>
                  <a:gd name="T78" fmla="*/ 91 w 220"/>
                  <a:gd name="T79" fmla="*/ 177 h 208"/>
                  <a:gd name="T80" fmla="*/ 85 w 220"/>
                  <a:gd name="T81" fmla="*/ 183 h 208"/>
                  <a:gd name="T82" fmla="*/ 94 w 220"/>
                  <a:gd name="T83" fmla="*/ 174 h 208"/>
                  <a:gd name="T84" fmla="*/ 44 w 220"/>
                  <a:gd name="T85" fmla="*/ 124 h 208"/>
                  <a:gd name="T86" fmla="*/ 154 w 220"/>
                  <a:gd name="T87" fmla="*/ 13 h 208"/>
                  <a:gd name="T88" fmla="*/ 204 w 220"/>
                  <a:gd name="T89" fmla="*/ 64 h 208"/>
                  <a:gd name="T90" fmla="*/ 94 w 220"/>
                  <a:gd name="T91" fmla="*/ 174 h 208"/>
                  <a:gd name="T92" fmla="*/ 209 w 220"/>
                  <a:gd name="T93" fmla="*/ 59 h 208"/>
                  <a:gd name="T94" fmla="*/ 207 w 220"/>
                  <a:gd name="T95" fmla="*/ 61 h 208"/>
                  <a:gd name="T96" fmla="*/ 157 w 220"/>
                  <a:gd name="T97" fmla="*/ 11 h 208"/>
                  <a:gd name="T98" fmla="*/ 159 w 220"/>
                  <a:gd name="T99" fmla="*/ 9 h 208"/>
                  <a:gd name="T100" fmla="*/ 170 w 220"/>
                  <a:gd name="T101" fmla="*/ 4 h 208"/>
                  <a:gd name="T102" fmla="*/ 181 w 220"/>
                  <a:gd name="T103" fmla="*/ 9 h 208"/>
                  <a:gd name="T104" fmla="*/ 209 w 220"/>
                  <a:gd name="T105" fmla="*/ 36 h 208"/>
                  <a:gd name="T106" fmla="*/ 209 w 220"/>
                  <a:gd name="T107" fmla="*/ 59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0" h="208">
                    <a:moveTo>
                      <a:pt x="212" y="34"/>
                    </a:moveTo>
                    <a:cubicBezTo>
                      <a:pt x="184" y="6"/>
                      <a:pt x="184" y="6"/>
                      <a:pt x="184" y="6"/>
                    </a:cubicBezTo>
                    <a:cubicBezTo>
                      <a:pt x="180" y="2"/>
                      <a:pt x="175" y="0"/>
                      <a:pt x="170" y="0"/>
                    </a:cubicBezTo>
                    <a:cubicBezTo>
                      <a:pt x="165" y="0"/>
                      <a:pt x="160" y="2"/>
                      <a:pt x="156" y="6"/>
                    </a:cubicBezTo>
                    <a:cubicBezTo>
                      <a:pt x="154" y="8"/>
                      <a:pt x="154" y="8"/>
                      <a:pt x="154" y="8"/>
                    </a:cubicBezTo>
                    <a:cubicBezTo>
                      <a:pt x="150" y="12"/>
                      <a:pt x="150" y="12"/>
                      <a:pt x="150" y="12"/>
                    </a:cubicBezTo>
                    <a:cubicBezTo>
                      <a:pt x="41" y="121"/>
                      <a:pt x="41" y="121"/>
                      <a:pt x="41" y="121"/>
                    </a:cubicBezTo>
                    <a:cubicBezTo>
                      <a:pt x="38" y="124"/>
                      <a:pt x="38" y="124"/>
                      <a:pt x="38" y="124"/>
                    </a:cubicBezTo>
                    <a:cubicBezTo>
                      <a:pt x="30" y="132"/>
                      <a:pt x="30" y="132"/>
                      <a:pt x="30" y="132"/>
                    </a:cubicBezTo>
                    <a:cubicBezTo>
                      <a:pt x="30" y="132"/>
                      <a:pt x="38" y="160"/>
                      <a:pt x="18" y="180"/>
                    </a:cubicBezTo>
                    <a:cubicBezTo>
                      <a:pt x="20" y="182"/>
                      <a:pt x="20" y="182"/>
                      <a:pt x="20" y="182"/>
                    </a:cubicBezTo>
                    <a:cubicBezTo>
                      <a:pt x="8" y="194"/>
                      <a:pt x="8" y="194"/>
                      <a:pt x="8" y="194"/>
                    </a:cubicBezTo>
                    <a:cubicBezTo>
                      <a:pt x="0" y="201"/>
                      <a:pt x="1" y="208"/>
                      <a:pt x="10" y="208"/>
                    </a:cubicBezTo>
                    <a:cubicBezTo>
                      <a:pt x="15" y="208"/>
                      <a:pt x="19" y="208"/>
                      <a:pt x="22" y="208"/>
                    </a:cubicBezTo>
                    <a:cubicBezTo>
                      <a:pt x="24" y="208"/>
                      <a:pt x="27" y="206"/>
                      <a:pt x="29" y="205"/>
                    </a:cubicBezTo>
                    <a:cubicBezTo>
                      <a:pt x="36" y="198"/>
                      <a:pt x="36" y="198"/>
                      <a:pt x="36" y="198"/>
                    </a:cubicBezTo>
                    <a:cubicBezTo>
                      <a:pt x="38" y="200"/>
                      <a:pt x="38" y="200"/>
                      <a:pt x="38" y="200"/>
                    </a:cubicBezTo>
                    <a:cubicBezTo>
                      <a:pt x="49" y="189"/>
                      <a:pt x="63" y="186"/>
                      <a:pt x="73" y="186"/>
                    </a:cubicBezTo>
                    <a:cubicBezTo>
                      <a:pt x="81" y="186"/>
                      <a:pt x="86" y="188"/>
                      <a:pt x="86" y="188"/>
                    </a:cubicBezTo>
                    <a:cubicBezTo>
                      <a:pt x="94" y="180"/>
                      <a:pt x="94" y="180"/>
                      <a:pt x="94" y="180"/>
                    </a:cubicBezTo>
                    <a:cubicBezTo>
                      <a:pt x="96" y="178"/>
                      <a:pt x="96" y="178"/>
                      <a:pt x="96" y="178"/>
                    </a:cubicBezTo>
                    <a:cubicBezTo>
                      <a:pt x="207" y="67"/>
                      <a:pt x="207" y="67"/>
                      <a:pt x="207" y="67"/>
                    </a:cubicBezTo>
                    <a:cubicBezTo>
                      <a:pt x="210" y="64"/>
                      <a:pt x="210" y="64"/>
                      <a:pt x="210" y="64"/>
                    </a:cubicBezTo>
                    <a:cubicBezTo>
                      <a:pt x="212" y="62"/>
                      <a:pt x="212" y="62"/>
                      <a:pt x="212" y="62"/>
                    </a:cubicBezTo>
                    <a:cubicBezTo>
                      <a:pt x="220" y="54"/>
                      <a:pt x="220" y="41"/>
                      <a:pt x="212" y="34"/>
                    </a:cubicBezTo>
                    <a:close/>
                    <a:moveTo>
                      <a:pt x="26" y="202"/>
                    </a:moveTo>
                    <a:cubicBezTo>
                      <a:pt x="25" y="203"/>
                      <a:pt x="23" y="204"/>
                      <a:pt x="22" y="204"/>
                    </a:cubicBezTo>
                    <a:cubicBezTo>
                      <a:pt x="10" y="204"/>
                      <a:pt x="10" y="204"/>
                      <a:pt x="10" y="204"/>
                    </a:cubicBezTo>
                    <a:cubicBezTo>
                      <a:pt x="7" y="204"/>
                      <a:pt x="7" y="203"/>
                      <a:pt x="7" y="203"/>
                    </a:cubicBezTo>
                    <a:cubicBezTo>
                      <a:pt x="7" y="203"/>
                      <a:pt x="7" y="200"/>
                      <a:pt x="11" y="197"/>
                    </a:cubicBezTo>
                    <a:cubicBezTo>
                      <a:pt x="22" y="185"/>
                      <a:pt x="22" y="185"/>
                      <a:pt x="22" y="185"/>
                    </a:cubicBezTo>
                    <a:cubicBezTo>
                      <a:pt x="32" y="196"/>
                      <a:pt x="32" y="196"/>
                      <a:pt x="32" y="196"/>
                    </a:cubicBezTo>
                    <a:lnTo>
                      <a:pt x="26" y="202"/>
                    </a:lnTo>
                    <a:close/>
                    <a:moveTo>
                      <a:pt x="85" y="183"/>
                    </a:moveTo>
                    <a:cubicBezTo>
                      <a:pt x="82" y="183"/>
                      <a:pt x="78" y="182"/>
                      <a:pt x="73" y="182"/>
                    </a:cubicBezTo>
                    <a:cubicBezTo>
                      <a:pt x="63" y="182"/>
                      <a:pt x="50" y="184"/>
                      <a:pt x="38" y="194"/>
                    </a:cubicBezTo>
                    <a:cubicBezTo>
                      <a:pt x="24" y="180"/>
                      <a:pt x="24" y="180"/>
                      <a:pt x="24" y="180"/>
                    </a:cubicBezTo>
                    <a:cubicBezTo>
                      <a:pt x="38" y="162"/>
                      <a:pt x="36" y="140"/>
                      <a:pt x="34" y="133"/>
                    </a:cubicBezTo>
                    <a:cubicBezTo>
                      <a:pt x="41" y="127"/>
                      <a:pt x="41" y="127"/>
                      <a:pt x="41" y="127"/>
                    </a:cubicBezTo>
                    <a:cubicBezTo>
                      <a:pt x="91" y="177"/>
                      <a:pt x="91" y="177"/>
                      <a:pt x="91" y="177"/>
                    </a:cubicBezTo>
                    <a:lnTo>
                      <a:pt x="85" y="183"/>
                    </a:lnTo>
                    <a:close/>
                    <a:moveTo>
                      <a:pt x="94" y="174"/>
                    </a:moveTo>
                    <a:cubicBezTo>
                      <a:pt x="44" y="124"/>
                      <a:pt x="44" y="124"/>
                      <a:pt x="44" y="124"/>
                    </a:cubicBezTo>
                    <a:cubicBezTo>
                      <a:pt x="154" y="13"/>
                      <a:pt x="154" y="13"/>
                      <a:pt x="154" y="13"/>
                    </a:cubicBezTo>
                    <a:cubicBezTo>
                      <a:pt x="204" y="64"/>
                      <a:pt x="204" y="64"/>
                      <a:pt x="204" y="64"/>
                    </a:cubicBezTo>
                    <a:lnTo>
                      <a:pt x="94" y="174"/>
                    </a:lnTo>
                    <a:close/>
                    <a:moveTo>
                      <a:pt x="209" y="59"/>
                    </a:moveTo>
                    <a:cubicBezTo>
                      <a:pt x="207" y="61"/>
                      <a:pt x="207" y="61"/>
                      <a:pt x="207" y="61"/>
                    </a:cubicBezTo>
                    <a:cubicBezTo>
                      <a:pt x="157" y="11"/>
                      <a:pt x="157" y="11"/>
                      <a:pt x="157" y="11"/>
                    </a:cubicBezTo>
                    <a:cubicBezTo>
                      <a:pt x="159" y="9"/>
                      <a:pt x="159" y="9"/>
                      <a:pt x="159" y="9"/>
                    </a:cubicBezTo>
                    <a:cubicBezTo>
                      <a:pt x="162" y="6"/>
                      <a:pt x="166" y="4"/>
                      <a:pt x="170" y="4"/>
                    </a:cubicBezTo>
                    <a:cubicBezTo>
                      <a:pt x="174" y="4"/>
                      <a:pt x="178" y="6"/>
                      <a:pt x="181" y="9"/>
                    </a:cubicBezTo>
                    <a:cubicBezTo>
                      <a:pt x="209" y="36"/>
                      <a:pt x="209" y="36"/>
                      <a:pt x="209" y="36"/>
                    </a:cubicBezTo>
                    <a:cubicBezTo>
                      <a:pt x="215" y="43"/>
                      <a:pt x="215" y="53"/>
                      <a:pt x="209" y="59"/>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7" name="Freeform 400">
                <a:extLst>
                  <a:ext uri="{FF2B5EF4-FFF2-40B4-BE49-F238E27FC236}">
                    <a16:creationId xmlns:a16="http://schemas.microsoft.com/office/drawing/2014/main" id="{C66A2810-D6D4-98D7-346D-340791942AF9}"/>
                  </a:ext>
                </a:extLst>
              </p:cNvPr>
              <p:cNvSpPr>
                <a:spLocks/>
              </p:cNvSpPr>
              <p:nvPr/>
            </p:nvSpPr>
            <p:spPr bwMode="auto">
              <a:xfrm>
                <a:off x="8410576" y="2763838"/>
                <a:ext cx="288925" cy="288925"/>
              </a:xfrm>
              <a:custGeom>
                <a:avLst/>
                <a:gdLst>
                  <a:gd name="T0" fmla="*/ 177 w 182"/>
                  <a:gd name="T1" fmla="*/ 0 h 182"/>
                  <a:gd name="T2" fmla="*/ 0 w 182"/>
                  <a:gd name="T3" fmla="*/ 177 h 182"/>
                  <a:gd name="T4" fmla="*/ 5 w 182"/>
                  <a:gd name="T5" fmla="*/ 182 h 182"/>
                  <a:gd name="T6" fmla="*/ 182 w 182"/>
                  <a:gd name="T7" fmla="*/ 6 h 182"/>
                  <a:gd name="T8" fmla="*/ 177 w 182"/>
                  <a:gd name="T9" fmla="*/ 0 h 182"/>
                </a:gdLst>
                <a:ahLst/>
                <a:cxnLst>
                  <a:cxn ang="0">
                    <a:pos x="T0" y="T1"/>
                  </a:cxn>
                  <a:cxn ang="0">
                    <a:pos x="T2" y="T3"/>
                  </a:cxn>
                  <a:cxn ang="0">
                    <a:pos x="T4" y="T5"/>
                  </a:cxn>
                  <a:cxn ang="0">
                    <a:pos x="T6" y="T7"/>
                  </a:cxn>
                  <a:cxn ang="0">
                    <a:pos x="T8" y="T9"/>
                  </a:cxn>
                </a:cxnLst>
                <a:rect l="0" t="0" r="r" b="b"/>
                <a:pathLst>
                  <a:path w="182" h="182">
                    <a:moveTo>
                      <a:pt x="177" y="0"/>
                    </a:moveTo>
                    <a:lnTo>
                      <a:pt x="0" y="177"/>
                    </a:lnTo>
                    <a:lnTo>
                      <a:pt x="5" y="182"/>
                    </a:lnTo>
                    <a:lnTo>
                      <a:pt x="182" y="6"/>
                    </a:lnTo>
                    <a:lnTo>
                      <a:pt x="177" y="0"/>
                    </a:ln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grpSp>
        <p:grpSp>
          <p:nvGrpSpPr>
            <p:cNvPr id="41" name="Group 40">
              <a:extLst>
                <a:ext uri="{FF2B5EF4-FFF2-40B4-BE49-F238E27FC236}">
                  <a16:creationId xmlns:a16="http://schemas.microsoft.com/office/drawing/2014/main" id="{D06F4D59-DC4B-54DE-3A7B-BD9F11FBAC8E}"/>
                </a:ext>
              </a:extLst>
            </p:cNvPr>
            <p:cNvGrpSpPr/>
            <p:nvPr/>
          </p:nvGrpSpPr>
          <p:grpSpPr>
            <a:xfrm>
              <a:off x="1866749" y="2489167"/>
              <a:ext cx="503519" cy="500897"/>
              <a:chOff x="3438526" y="4441825"/>
              <a:chExt cx="609600" cy="606425"/>
            </a:xfrm>
            <a:solidFill>
              <a:schemeClr val="bg1"/>
            </a:solidFill>
          </p:grpSpPr>
          <p:sp>
            <p:nvSpPr>
              <p:cNvPr id="42" name="Freeform 379">
                <a:extLst>
                  <a:ext uri="{FF2B5EF4-FFF2-40B4-BE49-F238E27FC236}">
                    <a16:creationId xmlns:a16="http://schemas.microsoft.com/office/drawing/2014/main" id="{0883A3A6-88D4-2858-DA43-26B8BB05693D}"/>
                  </a:ext>
                </a:extLst>
              </p:cNvPr>
              <p:cNvSpPr>
                <a:spLocks noEditPoints="1"/>
              </p:cNvSpPr>
              <p:nvPr/>
            </p:nvSpPr>
            <p:spPr bwMode="auto">
              <a:xfrm>
                <a:off x="3438526" y="4441825"/>
                <a:ext cx="609600" cy="606425"/>
              </a:xfrm>
              <a:custGeom>
                <a:avLst/>
                <a:gdLst>
                  <a:gd name="T0" fmla="*/ 212 w 217"/>
                  <a:gd name="T1" fmla="*/ 188 h 216"/>
                  <a:gd name="T2" fmla="*/ 156 w 217"/>
                  <a:gd name="T3" fmla="*/ 132 h 216"/>
                  <a:gd name="T4" fmla="*/ 148 w 217"/>
                  <a:gd name="T5" fmla="*/ 129 h 216"/>
                  <a:gd name="T6" fmla="*/ 145 w 217"/>
                  <a:gd name="T7" fmla="*/ 129 h 216"/>
                  <a:gd name="T8" fmla="*/ 137 w 217"/>
                  <a:gd name="T9" fmla="*/ 121 h 216"/>
                  <a:gd name="T10" fmla="*/ 152 w 217"/>
                  <a:gd name="T11" fmla="*/ 76 h 216"/>
                  <a:gd name="T12" fmla="*/ 76 w 217"/>
                  <a:gd name="T13" fmla="*/ 0 h 216"/>
                  <a:gd name="T14" fmla="*/ 0 w 217"/>
                  <a:gd name="T15" fmla="*/ 76 h 216"/>
                  <a:gd name="T16" fmla="*/ 76 w 217"/>
                  <a:gd name="T17" fmla="*/ 152 h 216"/>
                  <a:gd name="T18" fmla="*/ 121 w 217"/>
                  <a:gd name="T19" fmla="*/ 137 h 216"/>
                  <a:gd name="T20" fmla="*/ 129 w 217"/>
                  <a:gd name="T21" fmla="*/ 145 h 216"/>
                  <a:gd name="T22" fmla="*/ 132 w 217"/>
                  <a:gd name="T23" fmla="*/ 156 h 216"/>
                  <a:gd name="T24" fmla="*/ 188 w 217"/>
                  <a:gd name="T25" fmla="*/ 212 h 216"/>
                  <a:gd name="T26" fmla="*/ 196 w 217"/>
                  <a:gd name="T27" fmla="*/ 216 h 216"/>
                  <a:gd name="T28" fmla="*/ 204 w 217"/>
                  <a:gd name="T29" fmla="*/ 212 h 216"/>
                  <a:gd name="T30" fmla="*/ 212 w 217"/>
                  <a:gd name="T31" fmla="*/ 204 h 216"/>
                  <a:gd name="T32" fmla="*/ 212 w 217"/>
                  <a:gd name="T33" fmla="*/ 188 h 216"/>
                  <a:gd name="T34" fmla="*/ 76 w 217"/>
                  <a:gd name="T35" fmla="*/ 148 h 216"/>
                  <a:gd name="T36" fmla="*/ 4 w 217"/>
                  <a:gd name="T37" fmla="*/ 76 h 216"/>
                  <a:gd name="T38" fmla="*/ 76 w 217"/>
                  <a:gd name="T39" fmla="*/ 4 h 216"/>
                  <a:gd name="T40" fmla="*/ 148 w 217"/>
                  <a:gd name="T41" fmla="*/ 76 h 216"/>
                  <a:gd name="T42" fmla="*/ 76 w 217"/>
                  <a:gd name="T43" fmla="*/ 148 h 216"/>
                  <a:gd name="T44" fmla="*/ 131 w 217"/>
                  <a:gd name="T45" fmla="*/ 141 h 216"/>
                  <a:gd name="T46" fmla="*/ 124 w 217"/>
                  <a:gd name="T47" fmla="*/ 135 h 216"/>
                  <a:gd name="T48" fmla="*/ 135 w 217"/>
                  <a:gd name="T49" fmla="*/ 124 h 216"/>
                  <a:gd name="T50" fmla="*/ 141 w 217"/>
                  <a:gd name="T51" fmla="*/ 131 h 216"/>
                  <a:gd name="T52" fmla="*/ 140 w 217"/>
                  <a:gd name="T53" fmla="*/ 132 h 216"/>
                  <a:gd name="T54" fmla="*/ 132 w 217"/>
                  <a:gd name="T55" fmla="*/ 140 h 216"/>
                  <a:gd name="T56" fmla="*/ 131 w 217"/>
                  <a:gd name="T57" fmla="*/ 141 h 216"/>
                  <a:gd name="T58" fmla="*/ 209 w 217"/>
                  <a:gd name="T59" fmla="*/ 201 h 216"/>
                  <a:gd name="T60" fmla="*/ 201 w 217"/>
                  <a:gd name="T61" fmla="*/ 209 h 216"/>
                  <a:gd name="T62" fmla="*/ 196 w 217"/>
                  <a:gd name="T63" fmla="*/ 212 h 216"/>
                  <a:gd name="T64" fmla="*/ 191 w 217"/>
                  <a:gd name="T65" fmla="*/ 209 h 216"/>
                  <a:gd name="T66" fmla="*/ 135 w 217"/>
                  <a:gd name="T67" fmla="*/ 153 h 216"/>
                  <a:gd name="T68" fmla="*/ 135 w 217"/>
                  <a:gd name="T69" fmla="*/ 143 h 216"/>
                  <a:gd name="T70" fmla="*/ 143 w 217"/>
                  <a:gd name="T71" fmla="*/ 135 h 216"/>
                  <a:gd name="T72" fmla="*/ 148 w 217"/>
                  <a:gd name="T73" fmla="*/ 133 h 216"/>
                  <a:gd name="T74" fmla="*/ 153 w 217"/>
                  <a:gd name="T75" fmla="*/ 135 h 216"/>
                  <a:gd name="T76" fmla="*/ 209 w 217"/>
                  <a:gd name="T77" fmla="*/ 191 h 216"/>
                  <a:gd name="T78" fmla="*/ 209 w 217"/>
                  <a:gd name="T79" fmla="*/ 201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 h="216">
                    <a:moveTo>
                      <a:pt x="212" y="188"/>
                    </a:moveTo>
                    <a:cubicBezTo>
                      <a:pt x="156" y="132"/>
                      <a:pt x="156" y="132"/>
                      <a:pt x="156" y="132"/>
                    </a:cubicBezTo>
                    <a:cubicBezTo>
                      <a:pt x="154" y="130"/>
                      <a:pt x="151" y="129"/>
                      <a:pt x="148" y="129"/>
                    </a:cubicBezTo>
                    <a:cubicBezTo>
                      <a:pt x="147" y="129"/>
                      <a:pt x="146" y="129"/>
                      <a:pt x="145" y="129"/>
                    </a:cubicBezTo>
                    <a:cubicBezTo>
                      <a:pt x="137" y="121"/>
                      <a:pt x="137" y="121"/>
                      <a:pt x="137" y="121"/>
                    </a:cubicBezTo>
                    <a:cubicBezTo>
                      <a:pt x="146" y="108"/>
                      <a:pt x="152" y="93"/>
                      <a:pt x="152" y="76"/>
                    </a:cubicBezTo>
                    <a:cubicBezTo>
                      <a:pt x="152" y="34"/>
                      <a:pt x="118" y="0"/>
                      <a:pt x="76" y="0"/>
                    </a:cubicBezTo>
                    <a:cubicBezTo>
                      <a:pt x="34" y="0"/>
                      <a:pt x="0" y="34"/>
                      <a:pt x="0" y="76"/>
                    </a:cubicBezTo>
                    <a:cubicBezTo>
                      <a:pt x="0" y="118"/>
                      <a:pt x="34" y="152"/>
                      <a:pt x="76" y="152"/>
                    </a:cubicBezTo>
                    <a:cubicBezTo>
                      <a:pt x="93" y="152"/>
                      <a:pt x="108" y="146"/>
                      <a:pt x="121" y="137"/>
                    </a:cubicBezTo>
                    <a:cubicBezTo>
                      <a:pt x="129" y="145"/>
                      <a:pt x="129" y="145"/>
                      <a:pt x="129" y="145"/>
                    </a:cubicBezTo>
                    <a:cubicBezTo>
                      <a:pt x="128" y="149"/>
                      <a:pt x="129" y="153"/>
                      <a:pt x="132" y="156"/>
                    </a:cubicBezTo>
                    <a:cubicBezTo>
                      <a:pt x="188" y="212"/>
                      <a:pt x="188" y="212"/>
                      <a:pt x="188" y="212"/>
                    </a:cubicBezTo>
                    <a:cubicBezTo>
                      <a:pt x="190" y="214"/>
                      <a:pt x="193" y="216"/>
                      <a:pt x="196" y="216"/>
                    </a:cubicBezTo>
                    <a:cubicBezTo>
                      <a:pt x="199" y="216"/>
                      <a:pt x="202" y="214"/>
                      <a:pt x="204" y="212"/>
                    </a:cubicBezTo>
                    <a:cubicBezTo>
                      <a:pt x="212" y="204"/>
                      <a:pt x="212" y="204"/>
                      <a:pt x="212" y="204"/>
                    </a:cubicBezTo>
                    <a:cubicBezTo>
                      <a:pt x="217" y="199"/>
                      <a:pt x="217" y="193"/>
                      <a:pt x="212" y="188"/>
                    </a:cubicBezTo>
                    <a:close/>
                    <a:moveTo>
                      <a:pt x="76" y="148"/>
                    </a:moveTo>
                    <a:cubicBezTo>
                      <a:pt x="36" y="148"/>
                      <a:pt x="4" y="116"/>
                      <a:pt x="4" y="76"/>
                    </a:cubicBezTo>
                    <a:cubicBezTo>
                      <a:pt x="4" y="36"/>
                      <a:pt x="36" y="4"/>
                      <a:pt x="76" y="4"/>
                    </a:cubicBezTo>
                    <a:cubicBezTo>
                      <a:pt x="116" y="4"/>
                      <a:pt x="148" y="36"/>
                      <a:pt x="148" y="76"/>
                    </a:cubicBezTo>
                    <a:cubicBezTo>
                      <a:pt x="148" y="116"/>
                      <a:pt x="116" y="148"/>
                      <a:pt x="76" y="148"/>
                    </a:cubicBezTo>
                    <a:close/>
                    <a:moveTo>
                      <a:pt x="131" y="141"/>
                    </a:moveTo>
                    <a:cubicBezTo>
                      <a:pt x="124" y="135"/>
                      <a:pt x="124" y="135"/>
                      <a:pt x="124" y="135"/>
                    </a:cubicBezTo>
                    <a:cubicBezTo>
                      <a:pt x="128" y="132"/>
                      <a:pt x="132" y="128"/>
                      <a:pt x="135" y="124"/>
                    </a:cubicBezTo>
                    <a:cubicBezTo>
                      <a:pt x="141" y="131"/>
                      <a:pt x="141" y="131"/>
                      <a:pt x="141" y="131"/>
                    </a:cubicBezTo>
                    <a:cubicBezTo>
                      <a:pt x="141" y="131"/>
                      <a:pt x="140" y="132"/>
                      <a:pt x="140" y="132"/>
                    </a:cubicBezTo>
                    <a:cubicBezTo>
                      <a:pt x="132" y="140"/>
                      <a:pt x="132" y="140"/>
                      <a:pt x="132" y="140"/>
                    </a:cubicBezTo>
                    <a:cubicBezTo>
                      <a:pt x="132" y="140"/>
                      <a:pt x="131" y="141"/>
                      <a:pt x="131" y="141"/>
                    </a:cubicBezTo>
                    <a:close/>
                    <a:moveTo>
                      <a:pt x="209" y="201"/>
                    </a:moveTo>
                    <a:cubicBezTo>
                      <a:pt x="201" y="209"/>
                      <a:pt x="201" y="209"/>
                      <a:pt x="201" y="209"/>
                    </a:cubicBezTo>
                    <a:cubicBezTo>
                      <a:pt x="200" y="211"/>
                      <a:pt x="198" y="212"/>
                      <a:pt x="196" y="212"/>
                    </a:cubicBezTo>
                    <a:cubicBezTo>
                      <a:pt x="194" y="212"/>
                      <a:pt x="192" y="211"/>
                      <a:pt x="191" y="209"/>
                    </a:cubicBezTo>
                    <a:cubicBezTo>
                      <a:pt x="135" y="153"/>
                      <a:pt x="135" y="153"/>
                      <a:pt x="135" y="153"/>
                    </a:cubicBezTo>
                    <a:cubicBezTo>
                      <a:pt x="132" y="150"/>
                      <a:pt x="132" y="146"/>
                      <a:pt x="135" y="143"/>
                    </a:cubicBezTo>
                    <a:cubicBezTo>
                      <a:pt x="143" y="135"/>
                      <a:pt x="143" y="135"/>
                      <a:pt x="143" y="135"/>
                    </a:cubicBezTo>
                    <a:cubicBezTo>
                      <a:pt x="144" y="133"/>
                      <a:pt x="146" y="133"/>
                      <a:pt x="148" y="133"/>
                    </a:cubicBezTo>
                    <a:cubicBezTo>
                      <a:pt x="150" y="133"/>
                      <a:pt x="152" y="133"/>
                      <a:pt x="153" y="135"/>
                    </a:cubicBezTo>
                    <a:cubicBezTo>
                      <a:pt x="209" y="191"/>
                      <a:pt x="209" y="191"/>
                      <a:pt x="209" y="191"/>
                    </a:cubicBezTo>
                    <a:cubicBezTo>
                      <a:pt x="212" y="194"/>
                      <a:pt x="212" y="198"/>
                      <a:pt x="209" y="20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3" name="Freeform 380">
                <a:extLst>
                  <a:ext uri="{FF2B5EF4-FFF2-40B4-BE49-F238E27FC236}">
                    <a16:creationId xmlns:a16="http://schemas.microsoft.com/office/drawing/2014/main" id="{5C489CF4-135C-51AB-FC70-B7E2E03C37ED}"/>
                  </a:ext>
                </a:extLst>
              </p:cNvPr>
              <p:cNvSpPr>
                <a:spLocks/>
              </p:cNvSpPr>
              <p:nvPr/>
            </p:nvSpPr>
            <p:spPr bwMode="auto">
              <a:xfrm>
                <a:off x="3543301" y="4546600"/>
                <a:ext cx="260350" cy="263525"/>
              </a:xfrm>
              <a:custGeom>
                <a:avLst/>
                <a:gdLst>
                  <a:gd name="T0" fmla="*/ 77 w 93"/>
                  <a:gd name="T1" fmla="*/ 1 h 94"/>
                  <a:gd name="T2" fmla="*/ 74 w 93"/>
                  <a:gd name="T3" fmla="*/ 1 h 94"/>
                  <a:gd name="T4" fmla="*/ 74 w 93"/>
                  <a:gd name="T5" fmla="*/ 4 h 94"/>
                  <a:gd name="T6" fmla="*/ 89 w 93"/>
                  <a:gd name="T7" fmla="*/ 39 h 94"/>
                  <a:gd name="T8" fmla="*/ 74 w 93"/>
                  <a:gd name="T9" fmla="*/ 74 h 94"/>
                  <a:gd name="T10" fmla="*/ 4 w 93"/>
                  <a:gd name="T11" fmla="*/ 74 h 94"/>
                  <a:gd name="T12" fmla="*/ 1 w 93"/>
                  <a:gd name="T13" fmla="*/ 74 h 94"/>
                  <a:gd name="T14" fmla="*/ 1 w 93"/>
                  <a:gd name="T15" fmla="*/ 77 h 94"/>
                  <a:gd name="T16" fmla="*/ 39 w 93"/>
                  <a:gd name="T17" fmla="*/ 93 h 94"/>
                  <a:gd name="T18" fmla="*/ 77 w 93"/>
                  <a:gd name="T19" fmla="*/ 77 h 94"/>
                  <a:gd name="T20" fmla="*/ 93 w 93"/>
                  <a:gd name="T21" fmla="*/ 39 h 94"/>
                  <a:gd name="T22" fmla="*/ 77 w 93"/>
                  <a:gd name="T23" fmla="*/ 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94">
                    <a:moveTo>
                      <a:pt x="77" y="1"/>
                    </a:moveTo>
                    <a:cubicBezTo>
                      <a:pt x="76" y="0"/>
                      <a:pt x="75" y="0"/>
                      <a:pt x="74" y="1"/>
                    </a:cubicBezTo>
                    <a:cubicBezTo>
                      <a:pt x="74" y="2"/>
                      <a:pt x="74" y="3"/>
                      <a:pt x="74" y="4"/>
                    </a:cubicBezTo>
                    <a:cubicBezTo>
                      <a:pt x="84" y="13"/>
                      <a:pt x="89" y="26"/>
                      <a:pt x="89" y="39"/>
                    </a:cubicBezTo>
                    <a:cubicBezTo>
                      <a:pt x="89" y="52"/>
                      <a:pt x="84" y="65"/>
                      <a:pt x="74" y="74"/>
                    </a:cubicBezTo>
                    <a:cubicBezTo>
                      <a:pt x="55" y="94"/>
                      <a:pt x="23" y="94"/>
                      <a:pt x="4" y="74"/>
                    </a:cubicBezTo>
                    <a:cubicBezTo>
                      <a:pt x="3" y="74"/>
                      <a:pt x="2" y="74"/>
                      <a:pt x="1" y="74"/>
                    </a:cubicBezTo>
                    <a:cubicBezTo>
                      <a:pt x="0" y="75"/>
                      <a:pt x="0" y="76"/>
                      <a:pt x="1" y="77"/>
                    </a:cubicBezTo>
                    <a:cubicBezTo>
                      <a:pt x="11" y="88"/>
                      <a:pt x="25" y="93"/>
                      <a:pt x="39" y="93"/>
                    </a:cubicBezTo>
                    <a:cubicBezTo>
                      <a:pt x="53" y="93"/>
                      <a:pt x="67" y="88"/>
                      <a:pt x="77" y="77"/>
                    </a:cubicBezTo>
                    <a:cubicBezTo>
                      <a:pt x="87" y="67"/>
                      <a:pt x="93" y="53"/>
                      <a:pt x="93" y="39"/>
                    </a:cubicBezTo>
                    <a:cubicBezTo>
                      <a:pt x="93" y="25"/>
                      <a:pt x="87" y="11"/>
                      <a:pt x="77" y="1"/>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sp>
            <p:nvSpPr>
              <p:cNvPr id="44" name="Freeform 381">
                <a:extLst>
                  <a:ext uri="{FF2B5EF4-FFF2-40B4-BE49-F238E27FC236}">
                    <a16:creationId xmlns:a16="http://schemas.microsoft.com/office/drawing/2014/main" id="{7F15C073-B3CE-1E0A-E602-EAECA3E4A514}"/>
                  </a:ext>
                </a:extLst>
              </p:cNvPr>
              <p:cNvSpPr>
                <a:spLocks noEditPoints="1"/>
              </p:cNvSpPr>
              <p:nvPr/>
            </p:nvSpPr>
            <p:spPr bwMode="auto">
              <a:xfrm>
                <a:off x="3471863" y="4475163"/>
                <a:ext cx="360363" cy="360363"/>
              </a:xfrm>
              <a:custGeom>
                <a:avLst/>
                <a:gdLst>
                  <a:gd name="T0" fmla="*/ 64 w 128"/>
                  <a:gd name="T1" fmla="*/ 0 h 128"/>
                  <a:gd name="T2" fmla="*/ 0 w 128"/>
                  <a:gd name="T3" fmla="*/ 64 h 128"/>
                  <a:gd name="T4" fmla="*/ 64 w 128"/>
                  <a:gd name="T5" fmla="*/ 128 h 128"/>
                  <a:gd name="T6" fmla="*/ 128 w 128"/>
                  <a:gd name="T7" fmla="*/ 64 h 128"/>
                  <a:gd name="T8" fmla="*/ 64 w 128"/>
                  <a:gd name="T9" fmla="*/ 0 h 128"/>
                  <a:gd name="T10" fmla="*/ 64 w 128"/>
                  <a:gd name="T11" fmla="*/ 124 h 128"/>
                  <a:gd name="T12" fmla="*/ 4 w 128"/>
                  <a:gd name="T13" fmla="*/ 64 h 128"/>
                  <a:gd name="T14" fmla="*/ 64 w 128"/>
                  <a:gd name="T15" fmla="*/ 4 h 128"/>
                  <a:gd name="T16" fmla="*/ 124 w 128"/>
                  <a:gd name="T17" fmla="*/ 64 h 128"/>
                  <a:gd name="T18" fmla="*/ 64 w 128"/>
                  <a:gd name="T19" fmla="*/ 1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64" y="124"/>
                    </a:moveTo>
                    <a:cubicBezTo>
                      <a:pt x="31" y="124"/>
                      <a:pt x="4" y="97"/>
                      <a:pt x="4" y="64"/>
                    </a:cubicBezTo>
                    <a:cubicBezTo>
                      <a:pt x="4" y="31"/>
                      <a:pt x="31" y="4"/>
                      <a:pt x="64" y="4"/>
                    </a:cubicBezTo>
                    <a:cubicBezTo>
                      <a:pt x="97" y="4"/>
                      <a:pt x="124" y="31"/>
                      <a:pt x="124" y="64"/>
                    </a:cubicBezTo>
                    <a:cubicBezTo>
                      <a:pt x="124" y="97"/>
                      <a:pt x="97" y="124"/>
                      <a:pt x="64" y="124"/>
                    </a:cubicBezTo>
                    <a:close/>
                  </a:path>
                </a:pathLst>
              </a:custGeom>
              <a:grpFill/>
              <a:ln>
                <a:noFill/>
              </a:ln>
            </p:spPr>
            <p:txBody>
              <a:bodyPr vert="horz" wrap="square" lIns="68580" tIns="34290" rIns="68580" bIns="34290" numCol="1" anchor="t" anchorCtr="0" compatLnSpc="1">
                <a:prstTxWarp prst="textNoShape">
                  <a:avLst/>
                </a:prstTxWarp>
              </a:bodyPr>
              <a:lstStyle/>
              <a:p>
                <a:endParaRPr lang="en-US" sz="1050"/>
              </a:p>
            </p:txBody>
          </p:sp>
        </p:grpSp>
      </p:grpSp>
    </p:spTree>
    <p:extLst>
      <p:ext uri="{BB962C8B-B14F-4D97-AF65-F5344CB8AC3E}">
        <p14:creationId xmlns:p14="http://schemas.microsoft.com/office/powerpoint/2010/main" val="2461845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D86C5-4302-34A5-5FE4-5D27880A4C92}"/>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77A3D102-4847-6CF6-F80F-9372C29F5FAE}"/>
              </a:ext>
            </a:extLst>
          </p:cNvPr>
          <p:cNvSpPr>
            <a:spLocks noGrp="1"/>
          </p:cNvSpPr>
          <p:nvPr>
            <p:ph type="body" sz="quarter" idx="11"/>
          </p:nvPr>
        </p:nvSpPr>
        <p:spPr>
          <a:xfrm>
            <a:off x="449250" y="488219"/>
            <a:ext cx="7506030" cy="685800"/>
          </a:xfrm>
        </p:spPr>
        <p:txBody>
          <a:bodyPr>
            <a:noAutofit/>
          </a:bodyPr>
          <a:lstStyle/>
          <a:p>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How the inspection will be structured: Day 2 </a:t>
            </a:r>
          </a:p>
        </p:txBody>
      </p:sp>
      <p:sp>
        <p:nvSpPr>
          <p:cNvPr id="9" name="Text Placeholder 8">
            <a:extLst>
              <a:ext uri="{FF2B5EF4-FFF2-40B4-BE49-F238E27FC236}">
                <a16:creationId xmlns:a16="http://schemas.microsoft.com/office/drawing/2014/main" id="{3C45F11A-3645-D457-940B-042AF7292625}"/>
              </a:ext>
            </a:extLst>
          </p:cNvPr>
          <p:cNvSpPr>
            <a:spLocks noGrp="1"/>
          </p:cNvSpPr>
          <p:nvPr>
            <p:ph type="body" sz="quarter" idx="12"/>
          </p:nvPr>
        </p:nvSpPr>
        <p:spPr>
          <a:xfrm>
            <a:off x="449250" y="1238027"/>
            <a:ext cx="8026046" cy="3062394"/>
          </a:xfrm>
        </p:spPr>
        <p:txBody>
          <a:bodyPr spcFirstLastPara="1" vert="horz" wrap="square" lIns="68580" tIns="34290" rIns="68580" bIns="34290" rtlCol="0" anchor="t" anchorCtr="0">
            <a:noAutofit/>
          </a:bodyPr>
          <a:lstStyle/>
          <a:p>
            <a:pPr marL="0" indent="0">
              <a:lnSpc>
                <a:spcPct val="110000"/>
              </a:lnSpc>
              <a:spcBef>
                <a:spcPts val="450"/>
              </a:spcBef>
              <a:buClr>
                <a:srgbClr val="170C59"/>
              </a:buClr>
              <a:buSzPct val="100000"/>
              <a:buNone/>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Begins with a reflection meeting with leaders and nominee.</a:t>
            </a:r>
          </a:p>
          <a:p>
            <a:pPr>
              <a:lnSpc>
                <a:spcPct val="110000"/>
              </a:lnSpc>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May continue to:</a:t>
            </a:r>
          </a:p>
          <a:p>
            <a:pPr lvl="1">
              <a:lnSpc>
                <a:spcPct val="110000"/>
              </a:lnSpc>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involve some focused meetings such as </a:t>
            </a:r>
            <a:r>
              <a:rPr lang="en-GB"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governance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or speaking to the </a:t>
            </a:r>
            <a:r>
              <a:rPr lang="en-GB"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local authority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or diocese</a:t>
            </a:r>
          </a:p>
          <a:p>
            <a:pPr lvl="1">
              <a:lnSpc>
                <a:spcPct val="110000"/>
              </a:lnSpc>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gather evidence as confirmed at the end of day 1</a:t>
            </a:r>
          </a:p>
          <a:p>
            <a:pPr lvl="1">
              <a:lnSpc>
                <a:spcPct val="110000"/>
              </a:lnSpc>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include reflection meetings with leaders/nominee</a:t>
            </a:r>
          </a:p>
          <a:p>
            <a:pPr lvl="1">
              <a:lnSpc>
                <a:spcPct val="110000"/>
              </a:lnSpc>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adapt inspection activity accordingly to explore further as/if required.</a:t>
            </a:r>
          </a:p>
          <a:p>
            <a:pPr>
              <a:lnSpc>
                <a:spcPct val="110000"/>
              </a:lnSpc>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Concludes with a grading meeting followed by a final feedback meeting.</a:t>
            </a:r>
          </a:p>
          <a:p>
            <a:pPr marL="0" indent="0">
              <a:lnSpc>
                <a:spcPct val="110000"/>
              </a:lnSpc>
              <a:spcBef>
                <a:spcPts val="450"/>
              </a:spcBef>
              <a:buClr>
                <a:srgbClr val="170C59"/>
              </a:buClr>
              <a:buSzPct val="100000"/>
              <a:buNone/>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nSpc>
                <a:spcPct val="110000"/>
              </a:lnSpc>
              <a:spcBef>
                <a:spcPts val="450"/>
              </a:spcBef>
              <a:buClr>
                <a:srgbClr val="170C59"/>
              </a:buClr>
              <a:buSzPct val="100000"/>
            </a:pP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Case sampling and learning walks will support throughout. </a:t>
            </a:r>
          </a:p>
          <a:p>
            <a:pPr lvl="1"/>
            <a:endParaRPr lang="en-GB" dirty="0"/>
          </a:p>
          <a:p>
            <a:endParaRPr lang="en-GB" sz="1500" dirty="0"/>
          </a:p>
        </p:txBody>
      </p:sp>
      <p:sp>
        <p:nvSpPr>
          <p:cNvPr id="2" name="Text Placeholder 8">
            <a:extLst>
              <a:ext uri="{FF2B5EF4-FFF2-40B4-BE49-F238E27FC236}">
                <a16:creationId xmlns:a16="http://schemas.microsoft.com/office/drawing/2014/main" id="{874984A1-04D9-1B1E-F163-E89F85AF9450}"/>
              </a:ext>
            </a:extLst>
          </p:cNvPr>
          <p:cNvSpPr txBox="1">
            <a:spLocks/>
          </p:cNvSpPr>
          <p:nvPr/>
        </p:nvSpPr>
        <p:spPr>
          <a:xfrm>
            <a:off x="192853" y="4788453"/>
            <a:ext cx="7257491" cy="2620291"/>
          </a:xfrm>
          <a:prstGeom prst="rect">
            <a:avLst/>
          </a:prstGeom>
        </p:spPr>
        <p:txBody>
          <a:bodyPr/>
          <a:lstStyle>
            <a:lvl1pPr marL="228600" indent="-228600" algn="l" rtl="0" fontAlgn="base">
              <a:lnSpc>
                <a:spcPct val="90000"/>
              </a:lnSpc>
              <a:spcBef>
                <a:spcPts val="10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685800" indent="-228600" algn="l" rtl="0" fontAlgn="base">
              <a:lnSpc>
                <a:spcPct val="90000"/>
              </a:lnSpc>
              <a:spcBef>
                <a:spcPts val="500"/>
              </a:spcBef>
              <a:spcAft>
                <a:spcPct val="0"/>
              </a:spcAft>
              <a:buFont typeface="Wingdings" panose="05000000000000000000" pitchFamily="2" charset="2"/>
              <a:buChar char="§"/>
              <a:defRPr sz="2000" kern="12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1143000" indent="-228600" algn="l" rtl="0" fontAlgn="base">
              <a:lnSpc>
                <a:spcPct val="90000"/>
              </a:lnSpc>
              <a:spcBef>
                <a:spcPts val="5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600200" indent="-228600" algn="l" rtl="0" fontAlgn="base">
              <a:lnSpc>
                <a:spcPct val="90000"/>
              </a:lnSpc>
              <a:spcBef>
                <a:spcPts val="5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2057400" indent="-228600" algn="l" rtl="0" fontAlgn="base">
              <a:lnSpc>
                <a:spcPct val="90000"/>
              </a:lnSpc>
              <a:spcBef>
                <a:spcPts val="500"/>
              </a:spcBef>
              <a:spcAft>
                <a:spcPct val="0"/>
              </a:spcAft>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800"/>
          </a:p>
        </p:txBody>
      </p:sp>
    </p:spTree>
    <p:extLst>
      <p:ext uri="{BB962C8B-B14F-4D97-AF65-F5344CB8AC3E}">
        <p14:creationId xmlns:p14="http://schemas.microsoft.com/office/powerpoint/2010/main" val="3286720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group of children sitting on the floor&#10;&#10;Description automatically generated">
            <a:extLst>
              <a:ext uri="{FF2B5EF4-FFF2-40B4-BE49-F238E27FC236}">
                <a16:creationId xmlns:a16="http://schemas.microsoft.com/office/drawing/2014/main" id="{B36C10F6-475C-2F7B-B0F9-A7B749AC1702}"/>
              </a:ext>
            </a:extLst>
          </p:cNvPr>
          <p:cNvPicPr>
            <a:picLocks noGrp="1" noChangeAspect="1"/>
          </p:cNvPicPr>
          <p:nvPr>
            <p:ph type="pic" sz="quarter" idx="10"/>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 r="2"/>
          <a:stretch/>
        </p:blipFill>
        <p:spPr/>
      </p:pic>
      <p:sp>
        <p:nvSpPr>
          <p:cNvPr id="2" name="Text Placeholder 1">
            <a:extLst>
              <a:ext uri="{FF2B5EF4-FFF2-40B4-BE49-F238E27FC236}">
                <a16:creationId xmlns:a16="http://schemas.microsoft.com/office/drawing/2014/main" id="{C4833BEC-5495-CF93-622F-CD51EED202D5}"/>
              </a:ext>
            </a:extLst>
          </p:cNvPr>
          <p:cNvSpPr>
            <a:spLocks noGrp="1"/>
          </p:cNvSpPr>
          <p:nvPr>
            <p:ph type="body" sz="quarter" idx="11"/>
          </p:nvPr>
        </p:nvSpPr>
        <p:spPr>
          <a:xfrm>
            <a:off x="2507588" y="431432"/>
            <a:ext cx="6288940" cy="685800"/>
          </a:xfrm>
        </p:spPr>
        <p:txBody>
          <a:bodyPr>
            <a:noAutofit/>
          </a:bodyPr>
          <a:lstStyle/>
          <a:p>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What will this look like for all primary schools?</a:t>
            </a:r>
          </a:p>
        </p:txBody>
      </p:sp>
      <p:sp>
        <p:nvSpPr>
          <p:cNvPr id="4" name="Text Placeholder 2">
            <a:extLst>
              <a:ext uri="{FF2B5EF4-FFF2-40B4-BE49-F238E27FC236}">
                <a16:creationId xmlns:a16="http://schemas.microsoft.com/office/drawing/2014/main" id="{E7E039A1-6092-9A05-D5F3-D5E1F42695F1}"/>
              </a:ext>
            </a:extLst>
          </p:cNvPr>
          <p:cNvSpPr txBox="1">
            <a:spLocks/>
          </p:cNvSpPr>
          <p:nvPr/>
        </p:nvSpPr>
        <p:spPr>
          <a:xfrm>
            <a:off x="3108061" y="1874516"/>
            <a:ext cx="5087993" cy="2689876"/>
          </a:xfrm>
          <a:prstGeom prst="rect">
            <a:avLst/>
          </a:prstGeom>
        </p:spPr>
        <p:txBody>
          <a:bodyPr vert="horz" lIns="68580" tIns="34290" rIns="68580" bIns="34290" rtlCol="0" anchor="t">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685800" indent="-228600" algn="l" defTabSz="914400" rtl="0" eaLnBrk="1" latinLnBrk="0" hangingPunct="1">
              <a:lnSpc>
                <a:spcPct val="90000"/>
              </a:lnSpc>
              <a:spcBef>
                <a:spcPts val="500"/>
              </a:spcBef>
              <a:buFont typeface="Wingdings" panose="05000000000000000000" pitchFamily="2" charset="2"/>
              <a:buChar char="§"/>
              <a:defRPr sz="2000" kern="12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1143000" indent="-228600" algn="l" defTabSz="914400" rtl="0" eaLnBrk="1" latinLnBrk="0" hangingPunct="1">
              <a:lnSpc>
                <a:spcPct val="90000"/>
              </a:lnSpc>
              <a:spcBef>
                <a:spcPts val="500"/>
              </a:spcBef>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600200" indent="-228600" algn="l" defTabSz="914400" rtl="0" eaLnBrk="1" latinLnBrk="0" hangingPunct="1">
              <a:lnSpc>
                <a:spcPct val="90000"/>
              </a:lnSpc>
              <a:spcBef>
                <a:spcPts val="500"/>
              </a:spcBef>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2057400" indent="-228600" algn="l" defTabSz="914400" rtl="0" eaLnBrk="1" latinLnBrk="0" hangingPunct="1">
              <a:lnSpc>
                <a:spcPct val="90000"/>
              </a:lnSpc>
              <a:spcBef>
                <a:spcPts val="500"/>
              </a:spcBef>
              <a:buFont typeface="Wingdings" panose="05000000000000000000" pitchFamily="2" charset="2"/>
              <a:buChar char="§"/>
              <a:defRPr sz="2400" kern="1200">
                <a:solidFill>
                  <a:srgbClr val="170C59"/>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85800" fontAlgn="base">
              <a:lnSpc>
                <a:spcPct val="100000"/>
              </a:lnSpc>
              <a:spcBef>
                <a:spcPts val="450"/>
              </a:spcBef>
              <a:spcAft>
                <a:spcPct val="0"/>
              </a:spcAft>
              <a:buClr>
                <a:srgbClr val="170C59"/>
              </a:buClr>
              <a:buSzPct val="100000"/>
              <a:buFont typeface="Arial" panose="020B0604020202020204" pitchFamily="34" charset="0"/>
              <a:buChar char="•"/>
              <a:defRP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Inspectors will prioritise learning walks in EY and KS1 on the day 1. </a:t>
            </a:r>
          </a:p>
          <a:p>
            <a:pPr defTabSz="685800" fontAlgn="base">
              <a:lnSpc>
                <a:spcPct val="100000"/>
              </a:lnSpc>
              <a:spcBef>
                <a:spcPts val="450"/>
              </a:spcBef>
              <a:spcAft>
                <a:spcPct val="0"/>
              </a:spcAft>
              <a:buClr>
                <a:srgbClr val="170C59"/>
              </a:buClr>
              <a:buSzPct val="100000"/>
              <a:buFont typeface="Arial" panose="020B0604020202020204" pitchFamily="34" charset="0"/>
              <a:buChar char="•"/>
              <a:defRP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The curriculum, teaching and achievement focus will be on ‘strong foundations’ which is needed for successful learning across the rest of their education. </a:t>
            </a:r>
          </a:p>
          <a:p>
            <a:pPr defTabSz="685800" fontAlgn="base">
              <a:lnSpc>
                <a:spcPct val="100000"/>
              </a:lnSpc>
              <a:spcBef>
                <a:spcPts val="450"/>
              </a:spcBef>
              <a:spcAft>
                <a:spcPct val="0"/>
              </a:spcAft>
              <a:buClr>
                <a:srgbClr val="170C59"/>
              </a:buClr>
              <a:buSzPct val="100000"/>
              <a:buFont typeface="Arial" panose="020B0604020202020204" pitchFamily="34" charset="0"/>
              <a:buChar char="•"/>
              <a:defRP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An inspector will meet with the SENCo/inclusion leader on day one. </a:t>
            </a: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a:t>
            </a:r>
          </a:p>
          <a:p>
            <a:pPr defTabSz="685800" fontAlgn="base">
              <a:lnSpc>
                <a:spcPct val="100000"/>
              </a:lnSpc>
              <a:spcBef>
                <a:spcPts val="450"/>
              </a:spcBef>
              <a:spcAft>
                <a:spcPct val="0"/>
              </a:spcAft>
              <a:buClr>
                <a:srgbClr val="170C59"/>
              </a:buClr>
              <a:buSzPct val="100000"/>
              <a:buFont typeface="Arial" panose="020B0604020202020204" pitchFamily="34" charset="0"/>
              <a:buChar char="•"/>
              <a:defRP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Other inspectors will carry out learning walks across the school on day one.</a:t>
            </a:r>
          </a:p>
          <a:p>
            <a:pPr defTabSz="685800" fontAlgn="base">
              <a:lnSpc>
                <a:spcPct val="100000"/>
              </a:lnSpc>
              <a:spcBef>
                <a:spcPts val="450"/>
              </a:spcBef>
              <a:spcAft>
                <a:spcPct val="0"/>
              </a:spcAft>
              <a:buClr>
                <a:srgbClr val="170C59"/>
              </a:buClr>
              <a:buSzPct val="100000"/>
              <a:buFont typeface="Arial" panose="020B0604020202020204" pitchFamily="34" charset="0"/>
              <a:buChar char="•"/>
              <a:defRP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Inspectors will hear some pupils read. </a:t>
            </a:r>
            <a:endPar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773483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74FBA7D-4024-48A8-8DAC-716338357CC1}"/>
              </a:ext>
            </a:extLst>
          </p:cNvPr>
          <p:cNvSpPr>
            <a:spLocks noGrp="1"/>
          </p:cNvSpPr>
          <p:nvPr>
            <p:ph type="body" sz="quarter" idx="11"/>
          </p:nvPr>
        </p:nvSpPr>
        <p:spPr>
          <a:xfrm>
            <a:off x="1747622" y="424040"/>
            <a:ext cx="6701433" cy="685800"/>
          </a:xfrm>
        </p:spPr>
        <p:txBody>
          <a:bodyPr>
            <a:noAutofit/>
          </a:bodyPr>
          <a:lstStyle/>
          <a:p>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What will this look like for small primary schools?</a:t>
            </a:r>
          </a:p>
        </p:txBody>
      </p:sp>
      <p:sp>
        <p:nvSpPr>
          <p:cNvPr id="3" name="Text Placeholder 2">
            <a:extLst>
              <a:ext uri="{FF2B5EF4-FFF2-40B4-BE49-F238E27FC236}">
                <a16:creationId xmlns:a16="http://schemas.microsoft.com/office/drawing/2014/main" id="{99EEDFD4-85E3-55F2-4F15-39C2DA657F13}"/>
              </a:ext>
            </a:extLst>
          </p:cNvPr>
          <p:cNvSpPr>
            <a:spLocks noGrp="1"/>
          </p:cNvSpPr>
          <p:nvPr>
            <p:ph type="body" sz="quarter" idx="12"/>
          </p:nvPr>
        </p:nvSpPr>
        <p:spPr>
          <a:xfrm>
            <a:off x="2893696" y="1581532"/>
            <a:ext cx="5829680" cy="2620291"/>
          </a:xfrm>
        </p:spPr>
        <p:txBody>
          <a:bodyPr spcFirstLastPara="1" wrap="square" lIns="68580" tIns="34290" rIns="68580" bIns="34290" anchor="t" anchorCtr="0">
            <a:noAutofit/>
          </a:bodyPr>
          <a:lstStyle/>
          <a:p>
            <a:pPr>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Inspectors will recognise that published data for small cohorts is likely to fluctuate considerably or that there may be no published data.</a:t>
            </a:r>
          </a:p>
          <a:p>
            <a:pPr>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Inspectors will want to understand the school organisation and staffing, including mixed-age classes.</a:t>
            </a:r>
          </a:p>
          <a:p>
            <a:pPr>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Inspectors will be sensitive to the demands:</a:t>
            </a:r>
          </a:p>
          <a:p>
            <a:pPr lvl="1">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on leaders’ time</a:t>
            </a:r>
          </a:p>
          <a:p>
            <a:pPr lvl="1">
              <a:spcBef>
                <a:spcPts val="450"/>
              </a:spcBef>
              <a:buClr>
                <a:srgbClr val="170C59"/>
              </a:buClr>
              <a:buSzPct val="100000"/>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of an EYFS/KS1 focus on the morning of day 1.</a:t>
            </a:r>
          </a:p>
          <a:p>
            <a:pPr marL="0" indent="0">
              <a:spcBef>
                <a:spcPts val="450"/>
              </a:spcBef>
              <a:buClr>
                <a:srgbClr val="2092B6"/>
              </a:buClr>
              <a:buSzPct val="140000"/>
              <a:buNone/>
            </a:pPr>
            <a:endParaRPr lang="en-GB" dirty="0"/>
          </a:p>
          <a:p>
            <a:pPr>
              <a:spcBef>
                <a:spcPts val="450"/>
              </a:spcBef>
              <a:buClr>
                <a:srgbClr val="2092B6"/>
              </a:buClr>
              <a:buSzPct val="140000"/>
            </a:pPr>
            <a:endParaRPr lang="en-GB" dirty="0"/>
          </a:p>
          <a:p>
            <a:endParaRPr lang="en-GB" dirty="0"/>
          </a:p>
        </p:txBody>
      </p:sp>
      <p:pic>
        <p:nvPicPr>
          <p:cNvPr id="6" name="Picture Placeholder 5" descr="A teacher teaching students in a classroom&#10;&#10;AI-generated content may be incorrect.">
            <a:extLst>
              <a:ext uri="{FF2B5EF4-FFF2-40B4-BE49-F238E27FC236}">
                <a16:creationId xmlns:a16="http://schemas.microsoft.com/office/drawing/2014/main" id="{9CBF459D-0A59-42F4-41D5-B1280948F733}"/>
              </a:ext>
            </a:extLst>
          </p:cNvPr>
          <p:cNvPicPr>
            <a:picLocks noGrp="1" noChangeAspect="1"/>
          </p:cNvPicPr>
          <p:nvPr>
            <p:ph type="pic" sz="quarter" idx="13"/>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17" r="17"/>
          <a:stretch>
            <a:fillRect/>
          </a:stretch>
        </p:blipFill>
        <p:spPr/>
      </p:pic>
    </p:spTree>
    <p:extLst>
      <p:ext uri="{BB962C8B-B14F-4D97-AF65-F5344CB8AC3E}">
        <p14:creationId xmlns:p14="http://schemas.microsoft.com/office/powerpoint/2010/main" val="3393517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F13F4-B25A-F183-4F83-62E8EBDAC2AC}"/>
            </a:ext>
          </a:extLst>
        </p:cNvPr>
        <p:cNvGrpSpPr/>
        <p:nvPr/>
      </p:nvGrpSpPr>
      <p:grpSpPr>
        <a:xfrm>
          <a:off x="0" y="0"/>
          <a:ext cx="0" cy="0"/>
          <a:chOff x="0" y="0"/>
          <a:chExt cx="0" cy="0"/>
        </a:xfrm>
      </p:grpSpPr>
      <p:pic>
        <p:nvPicPr>
          <p:cNvPr id="6" name="Picture Placeholder 5" descr="A group of boys in a classroom&#10;&#10;AI-generated content may be incorrect.">
            <a:extLst>
              <a:ext uri="{FF2B5EF4-FFF2-40B4-BE49-F238E27FC236}">
                <a16:creationId xmlns:a16="http://schemas.microsoft.com/office/drawing/2014/main" id="{5B1498EB-815B-75E9-BAE3-021EDAB8C865}"/>
              </a:ext>
            </a:extLst>
          </p:cNvPr>
          <p:cNvPicPr>
            <a:picLocks noGrp="1" noChangeAspect="1"/>
          </p:cNvPicPr>
          <p:nvPr>
            <p:ph type="pic" sz="quarter" idx="10"/>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t="45" b="45"/>
          <a:stretch>
            <a:fillRect/>
          </a:stretch>
        </p:blipFill>
        <p:spPr/>
      </p:pic>
      <p:sp>
        <p:nvSpPr>
          <p:cNvPr id="2" name="Text Placeholder 1">
            <a:extLst>
              <a:ext uri="{FF2B5EF4-FFF2-40B4-BE49-F238E27FC236}">
                <a16:creationId xmlns:a16="http://schemas.microsoft.com/office/drawing/2014/main" id="{87D91B9B-C5AC-7525-D3CD-2CBE9E05EE9E}"/>
              </a:ext>
            </a:extLst>
          </p:cNvPr>
          <p:cNvSpPr>
            <a:spLocks noGrp="1"/>
          </p:cNvSpPr>
          <p:nvPr>
            <p:ph type="body" sz="quarter" idx="11"/>
          </p:nvPr>
        </p:nvSpPr>
        <p:spPr>
          <a:xfrm>
            <a:off x="2550106" y="644609"/>
            <a:ext cx="6420157" cy="685800"/>
          </a:xfrm>
        </p:spPr>
        <p:txBody>
          <a:bodyPr>
            <a:noAutofit/>
          </a:bodyPr>
          <a:lstStyle/>
          <a:p>
            <a:pPr>
              <a:lnSpc>
                <a:spcPct val="110000"/>
              </a:lnSpc>
              <a:spcBef>
                <a:spcPts val="450"/>
              </a:spcBef>
            </a:pP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An example of what this may look like for a secondary school</a:t>
            </a:r>
          </a:p>
        </p:txBody>
      </p:sp>
      <p:sp>
        <p:nvSpPr>
          <p:cNvPr id="3" name="Text Placeholder 2">
            <a:extLst>
              <a:ext uri="{FF2B5EF4-FFF2-40B4-BE49-F238E27FC236}">
                <a16:creationId xmlns:a16="http://schemas.microsoft.com/office/drawing/2014/main" id="{313663B0-A85A-1C6C-B638-DB0E00B3CB37}"/>
              </a:ext>
            </a:extLst>
          </p:cNvPr>
          <p:cNvSpPr>
            <a:spLocks noGrp="1"/>
          </p:cNvSpPr>
          <p:nvPr>
            <p:ph type="body" sz="quarter" idx="12"/>
          </p:nvPr>
        </p:nvSpPr>
        <p:spPr>
          <a:xfrm>
            <a:off x="3421779" y="1913306"/>
            <a:ext cx="5074556" cy="2620291"/>
          </a:xfrm>
        </p:spPr>
        <p:txBody>
          <a:bodyPr spcFirstLastPara="1" vert="horz" wrap="square" lIns="68580" tIns="34290" rIns="68580" bIns="34290" rtlCol="0" anchor="t" anchorCtr="0">
            <a:noAutofit/>
          </a:bodyPr>
          <a:lstStyle/>
          <a:p>
            <a:pPr fontAlgn="base">
              <a:lnSpc>
                <a:spcPct val="110000"/>
              </a:lnSpc>
              <a:spcBef>
                <a:spcPts val="450"/>
              </a:spcBef>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Learning walks will take place in agreed groups of subjects.</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a:t>
            </a:r>
          </a:p>
          <a:p>
            <a:pPr fontAlgn="base">
              <a:lnSpc>
                <a:spcPct val="110000"/>
              </a:lnSpc>
              <a:spcBef>
                <a:spcPts val="450"/>
              </a:spcBef>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 learning walk will focus on inclusion.</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t>
            </a:r>
          </a:p>
          <a:p>
            <a:pPr fontAlgn="base">
              <a:lnSpc>
                <a:spcPct val="110000"/>
              </a:lnSpc>
              <a:spcBef>
                <a:spcPts val="450"/>
              </a:spcBef>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Inspectors will consider Post 16 provision in relevant inspection activities.</a:t>
            </a:r>
          </a:p>
          <a:p>
            <a:pPr>
              <a:lnSpc>
                <a:spcPct val="110000"/>
              </a:lnSpc>
              <a:spcBef>
                <a:spcPts val="450"/>
              </a:spcBef>
              <a:buFont typeface="Arial" panose="020B0604020202020204" pitchFamily="34" charset="0"/>
              <a:buChar char="•"/>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Inspectors will want to understand the breadth of any alternative provision that the school may use.</a:t>
            </a:r>
          </a:p>
          <a:p>
            <a:pPr fontAlgn="base">
              <a:lnSpc>
                <a:spcPct val="110000"/>
              </a:lnSpc>
              <a:spcBef>
                <a:spcPts val="450"/>
              </a:spcBef>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The role of the nominee.</a:t>
            </a: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spcBef>
                <a:spcPts val="450"/>
              </a:spcBef>
              <a:buClr>
                <a:srgbClr val="2092B6"/>
              </a:buClr>
              <a:buSzPct val="140000"/>
            </a:pPr>
            <a:endParaRPr lang="en-GB" dirty="0"/>
          </a:p>
          <a:p>
            <a:endParaRPr lang="en-GB" dirty="0"/>
          </a:p>
        </p:txBody>
      </p:sp>
    </p:spTree>
    <p:extLst>
      <p:ext uri="{BB962C8B-B14F-4D97-AF65-F5344CB8AC3E}">
        <p14:creationId xmlns:p14="http://schemas.microsoft.com/office/powerpoint/2010/main" val="2027268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screenshot of a computer&#10;&#10;AI-generated content may be incorrect.">
            <a:extLst>
              <a:ext uri="{FF2B5EF4-FFF2-40B4-BE49-F238E27FC236}">
                <a16:creationId xmlns:a16="http://schemas.microsoft.com/office/drawing/2014/main" id="{1D7CC4D2-49F6-65A3-2855-741DBC3ABE69}"/>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l="17" r="17"/>
          <a:stretch>
            <a:fillRect/>
          </a:stretch>
        </p:blipFill>
        <p:spPr>
          <a:prstGeom prst="rect">
            <a:avLst/>
          </a:prstGeom>
          <a:ln>
            <a:noFill/>
          </a:ln>
          <a:effectLst>
            <a:outerShdw blurRad="292100" dist="139700" dir="2700000" algn="tl" rotWithShape="0">
              <a:srgbClr val="333333">
                <a:alpha val="65000"/>
              </a:srgbClr>
            </a:outerShdw>
          </a:effectLst>
        </p:spPr>
      </p:pic>
      <p:sp>
        <p:nvSpPr>
          <p:cNvPr id="2" name="Text Placeholder 1">
            <a:extLst>
              <a:ext uri="{FF2B5EF4-FFF2-40B4-BE49-F238E27FC236}">
                <a16:creationId xmlns:a16="http://schemas.microsoft.com/office/drawing/2014/main" id="{D22298DE-0414-EE02-37F6-E4C5137749D2}"/>
              </a:ext>
            </a:extLst>
          </p:cNvPr>
          <p:cNvSpPr>
            <a:spLocks noGrp="1"/>
          </p:cNvSpPr>
          <p:nvPr>
            <p:ph type="body" sz="quarter" idx="11"/>
          </p:nvPr>
        </p:nvSpPr>
        <p:spPr>
          <a:xfrm>
            <a:off x="4123928" y="464360"/>
            <a:ext cx="3904152" cy="914400"/>
          </a:xfrm>
        </p:spPr>
        <p:txBody>
          <a:bodyPr/>
          <a:lstStyle/>
          <a:p>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Report Cards </a:t>
            </a:r>
          </a:p>
        </p:txBody>
      </p:sp>
      <p:sp>
        <p:nvSpPr>
          <p:cNvPr id="3" name="Text Placeholder 2">
            <a:extLst>
              <a:ext uri="{FF2B5EF4-FFF2-40B4-BE49-F238E27FC236}">
                <a16:creationId xmlns:a16="http://schemas.microsoft.com/office/drawing/2014/main" id="{343B6D54-0DE1-ED08-1528-C4F89970505B}"/>
              </a:ext>
            </a:extLst>
          </p:cNvPr>
          <p:cNvSpPr>
            <a:spLocks noGrp="1"/>
          </p:cNvSpPr>
          <p:nvPr>
            <p:ph type="body" sz="quarter" idx="12"/>
          </p:nvPr>
        </p:nvSpPr>
        <p:spPr>
          <a:xfrm>
            <a:off x="3982612" y="1378760"/>
            <a:ext cx="4710113" cy="4631971"/>
          </a:xfrm>
        </p:spPr>
        <p:txBody>
          <a:bodyPr spcFirstLastPara="1" vert="horz" wrap="square" lIns="68580" tIns="34290" rIns="68580" bIns="34290" rtlCol="0" anchor="t" anchorCtr="0">
            <a:normAutofit fontScale="32500" lnSpcReduction="20000"/>
          </a:bodyPr>
          <a:lstStyle/>
          <a:p>
            <a:pPr>
              <a:lnSpc>
                <a:spcPct val="120000"/>
              </a:lnSpc>
              <a:spcBef>
                <a:spcPts val="900"/>
              </a:spcBef>
              <a:buFont typeface="Arial" panose="020B0604020202020204" pitchFamily="34" charset="0"/>
              <a:buChar char="•"/>
            </a:pPr>
            <a:r>
              <a:rPr lang="en-GB" sz="6200" dirty="0">
                <a:solidFill>
                  <a:schemeClr val="tx1"/>
                </a:solidFill>
                <a:latin typeface="Calibri" panose="020F0502020204030204" pitchFamily="34" charset="0"/>
                <a:ea typeface="Calibri" panose="020F0502020204030204" pitchFamily="34" charset="0"/>
                <a:cs typeface="Calibri" panose="020F0502020204030204" pitchFamily="34" charset="0"/>
              </a:rPr>
              <a:t>Our new report card will make findings clear and accessible. </a:t>
            </a:r>
          </a:p>
          <a:p>
            <a:pPr>
              <a:lnSpc>
                <a:spcPct val="120000"/>
              </a:lnSpc>
              <a:spcBef>
                <a:spcPts val="900"/>
              </a:spcBef>
              <a:buFont typeface="Arial" panose="020B0604020202020204" pitchFamily="34" charset="0"/>
              <a:buChar char="•"/>
            </a:pPr>
            <a:r>
              <a:rPr lang="en-GB" sz="6200" dirty="0">
                <a:solidFill>
                  <a:schemeClr val="tx1"/>
                </a:solidFill>
                <a:latin typeface="Calibri" panose="020F0502020204030204" pitchFamily="34" charset="0"/>
                <a:ea typeface="Calibri" panose="020F0502020204030204" pitchFamily="34" charset="0"/>
                <a:cs typeface="Calibri" panose="020F0502020204030204" pitchFamily="34" charset="0"/>
              </a:rPr>
              <a:t>The report card will provide a summary overview as well as a detailed explanation for each of the evaluation areas the provider has been evaluated against. </a:t>
            </a:r>
          </a:p>
          <a:p>
            <a:pPr>
              <a:lnSpc>
                <a:spcPct val="120000"/>
              </a:lnSpc>
              <a:spcBef>
                <a:spcPts val="900"/>
              </a:spcBef>
              <a:buFont typeface="Arial" panose="020B0604020202020204" pitchFamily="34" charset="0"/>
              <a:buChar char="•"/>
            </a:pPr>
            <a:r>
              <a:rPr lang="en-GB" sz="6200" dirty="0">
                <a:solidFill>
                  <a:schemeClr val="tx1"/>
                </a:solidFill>
                <a:latin typeface="Calibri" panose="020F0502020204030204" pitchFamily="34" charset="0"/>
                <a:ea typeface="Calibri" panose="020F0502020204030204" pitchFamily="34" charset="0"/>
                <a:cs typeface="Calibri" panose="020F0502020204030204" pitchFamily="34" charset="0"/>
              </a:rPr>
              <a:t>Colours ranging from red, for urgent improvement, to blue, for exceptional will provide a visual overview.</a:t>
            </a:r>
          </a:p>
          <a:p>
            <a:pPr>
              <a:lnSpc>
                <a:spcPct val="120000"/>
              </a:lnSpc>
              <a:spcBef>
                <a:spcPts val="900"/>
              </a:spcBef>
              <a:buFont typeface="Arial" panose="020B0604020202020204" pitchFamily="34" charset="0"/>
              <a:buChar char="•"/>
            </a:pPr>
            <a:r>
              <a:rPr lang="en-GB" sz="6200" dirty="0">
                <a:solidFill>
                  <a:schemeClr val="tx1"/>
                </a:solidFill>
                <a:latin typeface="Calibri" panose="020F0502020204030204" pitchFamily="34" charset="0"/>
                <a:ea typeface="Calibri" panose="020F0502020204030204" pitchFamily="34" charset="0"/>
                <a:cs typeface="Calibri" panose="020F0502020204030204" pitchFamily="34" charset="0"/>
              </a:rPr>
              <a:t>The next steps will be written in a constructive way to make clear what the priorities for improvement are for the provider/phase. </a:t>
            </a:r>
          </a:p>
          <a:p>
            <a:endParaRPr lang="en-GB" dirty="0"/>
          </a:p>
          <a:p>
            <a:endParaRPr lang="en-GB" dirty="0"/>
          </a:p>
        </p:txBody>
      </p:sp>
    </p:spTree>
    <p:extLst>
      <p:ext uri="{BB962C8B-B14F-4D97-AF65-F5344CB8AC3E}">
        <p14:creationId xmlns:p14="http://schemas.microsoft.com/office/powerpoint/2010/main" val="3733560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D8897-D1E6-373D-AB2A-B9D310F948AE}"/>
            </a:ext>
          </a:extLst>
        </p:cNvPr>
        <p:cNvGrpSpPr/>
        <p:nvPr/>
      </p:nvGrpSpPr>
      <p:grpSpPr>
        <a:xfrm>
          <a:off x="0" y="0"/>
          <a:ext cx="0" cy="0"/>
          <a:chOff x="0" y="0"/>
          <a:chExt cx="0" cy="0"/>
        </a:xfrm>
      </p:grpSpPr>
      <p:sp>
        <p:nvSpPr>
          <p:cNvPr id="11" name="Text Placeholder 10">
            <a:extLst>
              <a:ext uri="{FF2B5EF4-FFF2-40B4-BE49-F238E27FC236}">
                <a16:creationId xmlns:a16="http://schemas.microsoft.com/office/drawing/2014/main" id="{2B303683-6620-009F-6035-E889363089C2}"/>
              </a:ext>
            </a:extLst>
          </p:cNvPr>
          <p:cNvSpPr>
            <a:spLocks noGrp="1"/>
          </p:cNvSpPr>
          <p:nvPr>
            <p:ph type="body" sz="quarter" idx="11"/>
          </p:nvPr>
        </p:nvSpPr>
        <p:spPr>
          <a:xfrm>
            <a:off x="1855503" y="301358"/>
            <a:ext cx="5432994" cy="685800"/>
          </a:xfrm>
        </p:spPr>
        <p:txBody>
          <a:bodyPr>
            <a:normAutofit/>
          </a:bodyPr>
          <a:lstStyle/>
          <a:p>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School report card – key points</a:t>
            </a:r>
          </a:p>
        </p:txBody>
      </p:sp>
      <p:sp>
        <p:nvSpPr>
          <p:cNvPr id="12" name="Text Placeholder 11">
            <a:extLst>
              <a:ext uri="{FF2B5EF4-FFF2-40B4-BE49-F238E27FC236}">
                <a16:creationId xmlns:a16="http://schemas.microsoft.com/office/drawing/2014/main" id="{F0E7983B-0DB3-CA78-901A-BA4D483A092A}"/>
              </a:ext>
            </a:extLst>
          </p:cNvPr>
          <p:cNvSpPr>
            <a:spLocks noGrp="1"/>
          </p:cNvSpPr>
          <p:nvPr>
            <p:ph type="body" sz="quarter" idx="12"/>
          </p:nvPr>
        </p:nvSpPr>
        <p:spPr>
          <a:xfrm>
            <a:off x="2784334" y="1535798"/>
            <a:ext cx="5246504" cy="3048295"/>
          </a:xfrm>
        </p:spPr>
        <p:txBody>
          <a:bodyPr>
            <a:noAutofit/>
          </a:bodyPr>
          <a:lstStyle/>
          <a:p>
            <a:pPr marL="0" indent="0">
              <a:spcBef>
                <a:spcPts val="450"/>
              </a:spcBef>
              <a:buNone/>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At the end of the inspection, the lead inspector will write a report card which will:</a:t>
            </a:r>
            <a:b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br>
            <a:endPar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spcBef>
                <a:spcPts val="450"/>
              </a:spcBef>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reflect the evidence gathered</a:t>
            </a:r>
          </a:p>
          <a:p>
            <a:pPr>
              <a:spcBef>
                <a:spcPts val="450"/>
              </a:spcBef>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be clear, concise and focused on what matters most, as informed by the school’s context, leaders’ evaluation of their school, and the toolkit</a:t>
            </a:r>
          </a:p>
          <a:p>
            <a:pPr>
              <a:spcBef>
                <a:spcPts val="450"/>
              </a:spcBef>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explain the grade given for each evaluation area</a:t>
            </a:r>
          </a:p>
          <a:p>
            <a:pPr>
              <a:spcBef>
                <a:spcPts val="450"/>
              </a:spcBef>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make clear what the school should improve</a:t>
            </a:r>
          </a:p>
          <a:p>
            <a:pPr>
              <a:spcBef>
                <a:spcPts val="450"/>
              </a:spcBef>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be consistent with the verbal feedback given to the school at the end of the inspection.</a:t>
            </a:r>
          </a:p>
          <a:p>
            <a:pPr marL="128588" indent="-128588">
              <a:buFont typeface="Arial" panose="020B0604020202020204" pitchFamily="34" charset="0"/>
              <a:buChar char="•"/>
            </a:pPr>
            <a:endParaRPr lang="en-GB" sz="1500" dirty="0"/>
          </a:p>
          <a:p>
            <a:endParaRPr lang="en-GB" sz="1500" dirty="0"/>
          </a:p>
        </p:txBody>
      </p:sp>
      <p:pic>
        <p:nvPicPr>
          <p:cNvPr id="5" name="Picture Placeholder 4" descr="A teacher teaching a student&#10;&#10;AI-generated content may be incorrect.">
            <a:extLst>
              <a:ext uri="{FF2B5EF4-FFF2-40B4-BE49-F238E27FC236}">
                <a16:creationId xmlns:a16="http://schemas.microsoft.com/office/drawing/2014/main" id="{D17F3ADF-CFDD-A865-5B92-464106D90538}"/>
              </a:ext>
            </a:extLst>
          </p:cNvPr>
          <p:cNvPicPr>
            <a:picLocks noGrp="1" noChangeAspect="1"/>
          </p:cNvPicPr>
          <p:nvPr>
            <p:ph type="pic" sz="quarter" idx="13"/>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552" r="552"/>
          <a:stretch>
            <a:fillRect/>
          </a:stretch>
        </p:blipFill>
        <p:spPr/>
      </p:pic>
    </p:spTree>
    <p:extLst>
      <p:ext uri="{BB962C8B-B14F-4D97-AF65-F5344CB8AC3E}">
        <p14:creationId xmlns:p14="http://schemas.microsoft.com/office/powerpoint/2010/main" val="1606714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9C7B2B4A-FEB3-2DDF-1CD0-D9DEAEF3839C}"/>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1D54C7BD-5D24-D2EF-F88F-32527A1B5D6B}"/>
              </a:ext>
            </a:extLst>
          </p:cNvPr>
          <p:cNvSpPr txBox="1"/>
          <p:nvPr/>
        </p:nvSpPr>
        <p:spPr>
          <a:xfrm>
            <a:off x="752856" y="0"/>
            <a:ext cx="8093820" cy="1359573"/>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1200"/>
              </a:spcBef>
              <a:spcAft>
                <a:spcPts val="0"/>
              </a:spcAft>
              <a:buNone/>
            </a:pPr>
            <a:r>
              <a:rPr lang="en-GB" sz="2800" b="1" dirty="0">
                <a:solidFill>
                  <a:schemeClr val="dk1"/>
                </a:solidFill>
                <a:latin typeface="Calibri"/>
                <a:ea typeface="Calibri"/>
                <a:cs typeface="Calibri"/>
                <a:sym typeface="Calibri"/>
              </a:rPr>
              <a:t>Governance</a:t>
            </a:r>
            <a:r>
              <a:rPr lang="en-GB" sz="2100" b="1" dirty="0">
                <a:solidFill>
                  <a:schemeClr val="dk1"/>
                </a:solidFill>
                <a:latin typeface="Calibri"/>
                <a:ea typeface="Calibri"/>
                <a:cs typeface="Calibri"/>
                <a:sym typeface="Calibri"/>
              </a:rPr>
              <a:t> </a:t>
            </a:r>
          </a:p>
          <a:p>
            <a:pPr marL="0" lvl="0" indent="0" algn="r" rtl="0">
              <a:lnSpc>
                <a:spcPct val="115000"/>
              </a:lnSpc>
              <a:spcBef>
                <a:spcPts val="1200"/>
              </a:spcBef>
              <a:spcAft>
                <a:spcPts val="0"/>
              </a:spcAft>
              <a:buNone/>
            </a:pPr>
            <a:endParaRPr sz="2100" b="1" dirty="0">
              <a:solidFill>
                <a:schemeClr val="dk1"/>
              </a:solidFill>
              <a:latin typeface="Calibri"/>
              <a:ea typeface="Calibri"/>
              <a:cs typeface="Calibri"/>
              <a:sym typeface="Calibri"/>
            </a:endParaRPr>
          </a:p>
        </p:txBody>
      </p:sp>
      <p:sp>
        <p:nvSpPr>
          <p:cNvPr id="3" name="TextBox 2">
            <a:extLst>
              <a:ext uri="{FF2B5EF4-FFF2-40B4-BE49-F238E27FC236}">
                <a16:creationId xmlns:a16="http://schemas.microsoft.com/office/drawing/2014/main" id="{796F21C8-6671-EBE9-F57B-26D3B53E3185}"/>
              </a:ext>
            </a:extLst>
          </p:cNvPr>
          <p:cNvSpPr txBox="1"/>
          <p:nvPr/>
        </p:nvSpPr>
        <p:spPr>
          <a:xfrm>
            <a:off x="427554" y="927533"/>
            <a:ext cx="8288892" cy="5170646"/>
          </a:xfrm>
          <a:prstGeom prst="rect">
            <a:avLst/>
          </a:prstGeom>
          <a:noFill/>
        </p:spPr>
        <p:txBody>
          <a:bodyPr wrap="square">
            <a:spAutoFit/>
          </a:bodyPr>
          <a:lstStyle/>
          <a:p>
            <a:r>
              <a:rPr lang="en-GB" sz="2800" b="1" dirty="0">
                <a:latin typeface="Calibri" panose="020F0502020204030204" pitchFamily="34" charset="0"/>
                <a:ea typeface="Calibri" panose="020F0502020204030204" pitchFamily="34" charset="0"/>
                <a:cs typeface="Calibri" panose="020F0502020204030204" pitchFamily="34" charset="0"/>
              </a:rPr>
              <a:t>In gathering evidence about governance, inspectors consider the extent to which governors/trustees: </a:t>
            </a:r>
          </a:p>
          <a:p>
            <a:endParaRPr lang="en-GB" dirty="0"/>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Are knowledgeable about their statutory duties and carry them out effectively </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Support and challenge the school’s leaders effectively, using the best methods to assure themselves of the quality and impact of different aspects of the school’s work </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Understand their role as the responsible body, where applicable, in considering and addressing leaders’ workload and well-being </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Assure themselves that leaders have an accurate understanding of the school’s context and are prioritising the actions for improvement that will have the greatest impact on pupils </a:t>
            </a:r>
          </a:p>
        </p:txBody>
      </p:sp>
    </p:spTree>
    <p:extLst>
      <p:ext uri="{BB962C8B-B14F-4D97-AF65-F5344CB8AC3E}">
        <p14:creationId xmlns:p14="http://schemas.microsoft.com/office/powerpoint/2010/main" val="25778836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FFD48C59-8844-07D4-6D2F-BE0FB7982E01}"/>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F1EE8C6B-4AF8-0FD3-EB08-90CCFB18D3FB}"/>
              </a:ext>
            </a:extLst>
          </p:cNvPr>
          <p:cNvSpPr txBox="1"/>
          <p:nvPr/>
        </p:nvSpPr>
        <p:spPr>
          <a:xfrm>
            <a:off x="752856" y="0"/>
            <a:ext cx="8093820" cy="1359573"/>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1200"/>
              </a:spcBef>
              <a:spcAft>
                <a:spcPts val="0"/>
              </a:spcAft>
              <a:buNone/>
            </a:pPr>
            <a:r>
              <a:rPr lang="en-GB" sz="2800" b="1" dirty="0">
                <a:solidFill>
                  <a:schemeClr val="dk1"/>
                </a:solidFill>
                <a:latin typeface="Calibri"/>
                <a:ea typeface="Calibri"/>
                <a:cs typeface="Calibri"/>
                <a:sym typeface="Calibri"/>
              </a:rPr>
              <a:t>Governance</a:t>
            </a:r>
            <a:r>
              <a:rPr lang="en-GB" sz="2100" b="1" dirty="0">
                <a:solidFill>
                  <a:schemeClr val="dk1"/>
                </a:solidFill>
                <a:latin typeface="Calibri"/>
                <a:ea typeface="Calibri"/>
                <a:cs typeface="Calibri"/>
                <a:sym typeface="Calibri"/>
              </a:rPr>
              <a:t> </a:t>
            </a:r>
          </a:p>
          <a:p>
            <a:pPr marL="0" lvl="0" indent="0" algn="r" rtl="0">
              <a:lnSpc>
                <a:spcPct val="115000"/>
              </a:lnSpc>
              <a:spcBef>
                <a:spcPts val="1200"/>
              </a:spcBef>
              <a:spcAft>
                <a:spcPts val="0"/>
              </a:spcAft>
              <a:buNone/>
            </a:pPr>
            <a:endParaRPr sz="2100" b="1" dirty="0">
              <a:solidFill>
                <a:schemeClr val="dk1"/>
              </a:solidFill>
              <a:latin typeface="Calibri"/>
              <a:ea typeface="Calibri"/>
              <a:cs typeface="Calibri"/>
              <a:sym typeface="Calibri"/>
            </a:endParaRPr>
          </a:p>
        </p:txBody>
      </p:sp>
      <p:sp>
        <p:nvSpPr>
          <p:cNvPr id="3" name="TextBox 2">
            <a:extLst>
              <a:ext uri="{FF2B5EF4-FFF2-40B4-BE49-F238E27FC236}">
                <a16:creationId xmlns:a16="http://schemas.microsoft.com/office/drawing/2014/main" id="{3A45B127-3681-F915-325A-5EA53140CD4F}"/>
              </a:ext>
            </a:extLst>
          </p:cNvPr>
          <p:cNvSpPr txBox="1"/>
          <p:nvPr/>
        </p:nvSpPr>
        <p:spPr>
          <a:xfrm>
            <a:off x="427554" y="927533"/>
            <a:ext cx="8288892" cy="3908762"/>
          </a:xfrm>
          <a:prstGeom prst="rect">
            <a:avLst/>
          </a:prstGeom>
          <a:noFill/>
        </p:spPr>
        <p:txBody>
          <a:bodyPr wrap="square">
            <a:spAutoFit/>
          </a:bodyPr>
          <a:lstStyle/>
          <a:p>
            <a:r>
              <a:rPr lang="en-GB" sz="2800" b="1" dirty="0">
                <a:latin typeface="Calibri" panose="020F0502020204030204" pitchFamily="34" charset="0"/>
                <a:ea typeface="Calibri" panose="020F0502020204030204" pitchFamily="34" charset="0"/>
                <a:cs typeface="Calibri" panose="020F0502020204030204" pitchFamily="34" charset="0"/>
              </a:rPr>
              <a:t>In gathering evidence about governance, inspectors consider the extent to which governors/trustees: </a:t>
            </a:r>
          </a:p>
          <a:p>
            <a:endParaRPr lang="en-GB" dirty="0">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highlight>
                  <a:srgbClr val="FFFF00"/>
                </a:highlight>
                <a:latin typeface="Calibri" panose="020F0502020204030204" pitchFamily="34" charset="0"/>
                <a:ea typeface="Calibri" panose="020F0502020204030204" pitchFamily="34" charset="0"/>
                <a:cs typeface="Calibri" panose="020F0502020204030204" pitchFamily="34" charset="0"/>
              </a:rPr>
              <a:t>Hold leaders to account appropriately and effectively for the school’s support and provision for disadvantaged pupils, those with SEND, those who are known (or previously known) to children’s social care, and those who may face other barriers to their learning and/or wellbeing</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Ensure that systems for monitoring and quality assurance are fair, valid and constructive, and provide leaders and staff with high-quality feedback to inform continuous improvement </a:t>
            </a:r>
          </a:p>
          <a:p>
            <a:pPr marL="285750" indent="-285750">
              <a:buFont typeface="Arial" panose="020B0604020202020204" pitchFamily="34" charset="0"/>
              <a:buChar char="•"/>
            </a:pPr>
            <a:endParaRPr lang="en-GB" sz="1800" dirty="0"/>
          </a:p>
        </p:txBody>
      </p:sp>
    </p:spTree>
    <p:extLst>
      <p:ext uri="{BB962C8B-B14F-4D97-AF65-F5344CB8AC3E}">
        <p14:creationId xmlns:p14="http://schemas.microsoft.com/office/powerpoint/2010/main" val="1958502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1F1954AE-1379-C041-6D85-5D6FC52B624A}"/>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D4689546-54E1-DF00-5D08-EEBEF0509C0D}"/>
              </a:ext>
            </a:extLst>
          </p:cNvPr>
          <p:cNvSpPr txBox="1"/>
          <p:nvPr/>
        </p:nvSpPr>
        <p:spPr>
          <a:xfrm>
            <a:off x="752856" y="0"/>
            <a:ext cx="8093820" cy="1235693"/>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1200"/>
              </a:spcBef>
              <a:spcAft>
                <a:spcPts val="0"/>
              </a:spcAft>
              <a:buNone/>
            </a:pPr>
            <a:r>
              <a:rPr lang="en-GB" sz="2100" b="1" dirty="0">
                <a:solidFill>
                  <a:schemeClr val="dk1"/>
                </a:solidFill>
                <a:latin typeface="Calibri"/>
                <a:ea typeface="Calibri"/>
                <a:cs typeface="Calibri"/>
                <a:sym typeface="Calibri"/>
              </a:rPr>
              <a:t>Governance </a:t>
            </a:r>
          </a:p>
          <a:p>
            <a:pPr marL="0" lvl="0" indent="0" algn="r" rtl="0">
              <a:lnSpc>
                <a:spcPct val="115000"/>
              </a:lnSpc>
              <a:spcBef>
                <a:spcPts val="1200"/>
              </a:spcBef>
              <a:spcAft>
                <a:spcPts val="0"/>
              </a:spcAft>
              <a:buNone/>
            </a:pPr>
            <a:endParaRPr sz="2100" b="1" dirty="0">
              <a:solidFill>
                <a:schemeClr val="dk1"/>
              </a:solidFill>
              <a:latin typeface="Calibri"/>
              <a:ea typeface="Calibri"/>
              <a:cs typeface="Calibri"/>
              <a:sym typeface="Calibri"/>
            </a:endParaRPr>
          </a:p>
        </p:txBody>
      </p:sp>
      <p:pic>
        <p:nvPicPr>
          <p:cNvPr id="6" name="Picture 5" descr="A close-up of a document&#10;&#10;AI-generated content may be incorrect.">
            <a:extLst>
              <a:ext uri="{FF2B5EF4-FFF2-40B4-BE49-F238E27FC236}">
                <a16:creationId xmlns:a16="http://schemas.microsoft.com/office/drawing/2014/main" id="{FED9042B-3EB9-6119-A23D-4BBDCC27D221}"/>
              </a:ext>
            </a:extLst>
          </p:cNvPr>
          <p:cNvPicPr>
            <a:picLocks noChangeAspect="1"/>
          </p:cNvPicPr>
          <p:nvPr/>
        </p:nvPicPr>
        <p:blipFill>
          <a:blip r:embed="rId3"/>
          <a:stretch>
            <a:fillRect/>
          </a:stretch>
        </p:blipFill>
        <p:spPr>
          <a:xfrm>
            <a:off x="384048" y="1030483"/>
            <a:ext cx="8579439" cy="5461758"/>
          </a:xfrm>
          <a:prstGeom prst="rect">
            <a:avLst/>
          </a:prstGeom>
        </p:spPr>
      </p:pic>
      <p:sp>
        <p:nvSpPr>
          <p:cNvPr id="7" name="Rectangle 6">
            <a:extLst>
              <a:ext uri="{FF2B5EF4-FFF2-40B4-BE49-F238E27FC236}">
                <a16:creationId xmlns:a16="http://schemas.microsoft.com/office/drawing/2014/main" id="{9D7CAF3E-F885-64F2-9E27-B438B436538D}"/>
              </a:ext>
            </a:extLst>
          </p:cNvPr>
          <p:cNvSpPr/>
          <p:nvPr/>
        </p:nvSpPr>
        <p:spPr>
          <a:xfrm>
            <a:off x="630936" y="4352544"/>
            <a:ext cx="2542032" cy="123569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9690A5E-8D0F-19B2-8E7A-F4DCADB3D6FD}"/>
              </a:ext>
            </a:extLst>
          </p:cNvPr>
          <p:cNvSpPr/>
          <p:nvPr/>
        </p:nvSpPr>
        <p:spPr>
          <a:xfrm>
            <a:off x="3246120" y="3582297"/>
            <a:ext cx="2724914" cy="1364607"/>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8D5993C-ACDA-1543-C8FB-D1DDF4DA5E35}"/>
              </a:ext>
            </a:extLst>
          </p:cNvPr>
          <p:cNvSpPr/>
          <p:nvPr/>
        </p:nvSpPr>
        <p:spPr>
          <a:xfrm>
            <a:off x="6096000" y="5622307"/>
            <a:ext cx="2542032" cy="123569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9732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FFDC53F7-956B-FDA9-29BF-816AF49B9D93}"/>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ECA5D463-CCC2-0FA9-B19F-C30DAB211748}"/>
              </a:ext>
            </a:extLst>
          </p:cNvPr>
          <p:cNvSpPr txBox="1"/>
          <p:nvPr/>
        </p:nvSpPr>
        <p:spPr>
          <a:xfrm>
            <a:off x="752856" y="0"/>
            <a:ext cx="8093820" cy="1235693"/>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1200"/>
              </a:spcBef>
              <a:spcAft>
                <a:spcPts val="0"/>
              </a:spcAft>
              <a:buNone/>
            </a:pPr>
            <a:r>
              <a:rPr lang="en-GB" sz="2100" b="1" dirty="0">
                <a:solidFill>
                  <a:schemeClr val="dk1"/>
                </a:solidFill>
                <a:latin typeface="Calibri"/>
                <a:ea typeface="Calibri"/>
                <a:cs typeface="Calibri"/>
                <a:sym typeface="Calibri"/>
              </a:rPr>
              <a:t>Governance </a:t>
            </a:r>
          </a:p>
          <a:p>
            <a:pPr marL="0" lvl="0" indent="0" algn="r" rtl="0">
              <a:lnSpc>
                <a:spcPct val="115000"/>
              </a:lnSpc>
              <a:spcBef>
                <a:spcPts val="1200"/>
              </a:spcBef>
              <a:spcAft>
                <a:spcPts val="0"/>
              </a:spcAft>
              <a:buNone/>
            </a:pPr>
            <a:endParaRPr sz="2100" b="1" dirty="0">
              <a:solidFill>
                <a:schemeClr val="dk1"/>
              </a:solidFill>
              <a:latin typeface="Calibri"/>
              <a:ea typeface="Calibri"/>
              <a:cs typeface="Calibri"/>
              <a:sym typeface="Calibri"/>
            </a:endParaRPr>
          </a:p>
        </p:txBody>
      </p:sp>
      <p:pic>
        <p:nvPicPr>
          <p:cNvPr id="3" name="Picture 2" descr="A close-up of a document&#10;&#10;AI-generated content may be incorrect.">
            <a:extLst>
              <a:ext uri="{FF2B5EF4-FFF2-40B4-BE49-F238E27FC236}">
                <a16:creationId xmlns:a16="http://schemas.microsoft.com/office/drawing/2014/main" id="{D2C8454F-0A07-5713-207F-2D074F58E05A}"/>
              </a:ext>
            </a:extLst>
          </p:cNvPr>
          <p:cNvPicPr>
            <a:picLocks noChangeAspect="1"/>
          </p:cNvPicPr>
          <p:nvPr/>
        </p:nvPicPr>
        <p:blipFill>
          <a:blip r:embed="rId3"/>
          <a:stretch>
            <a:fillRect/>
          </a:stretch>
        </p:blipFill>
        <p:spPr>
          <a:xfrm>
            <a:off x="398996" y="938125"/>
            <a:ext cx="8539120" cy="5215787"/>
          </a:xfrm>
          <a:prstGeom prst="rect">
            <a:avLst/>
          </a:prstGeom>
        </p:spPr>
      </p:pic>
      <p:sp>
        <p:nvSpPr>
          <p:cNvPr id="4" name="Rectangle 3">
            <a:extLst>
              <a:ext uri="{FF2B5EF4-FFF2-40B4-BE49-F238E27FC236}">
                <a16:creationId xmlns:a16="http://schemas.microsoft.com/office/drawing/2014/main" id="{3DE50F66-AE77-9151-473F-E819BEAE0D45}"/>
              </a:ext>
            </a:extLst>
          </p:cNvPr>
          <p:cNvSpPr/>
          <p:nvPr/>
        </p:nvSpPr>
        <p:spPr>
          <a:xfrm>
            <a:off x="6077712" y="1352059"/>
            <a:ext cx="2667292" cy="385301"/>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42032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42B4F2-5207-9758-1962-10C2D8A5CB94}"/>
              </a:ext>
            </a:extLst>
          </p:cNvPr>
          <p:cNvSpPr/>
          <p:nvPr/>
        </p:nvSpPr>
        <p:spPr>
          <a:xfrm>
            <a:off x="4675909" y="1088819"/>
            <a:ext cx="2609603" cy="9529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3" name="Text Placeholder 2">
            <a:extLst>
              <a:ext uri="{FF2B5EF4-FFF2-40B4-BE49-F238E27FC236}">
                <a16:creationId xmlns:a16="http://schemas.microsoft.com/office/drawing/2014/main" id="{7215DF14-94F9-3758-7D9E-ABF214FD3AD6}"/>
              </a:ext>
            </a:extLst>
          </p:cNvPr>
          <p:cNvSpPr>
            <a:spLocks noGrp="1"/>
          </p:cNvSpPr>
          <p:nvPr>
            <p:ph type="body" sz="quarter" idx="11"/>
          </p:nvPr>
        </p:nvSpPr>
        <p:spPr>
          <a:xfrm>
            <a:off x="3694419" y="879516"/>
            <a:ext cx="5181080" cy="685800"/>
          </a:xfrm>
        </p:spPr>
        <p:txBody>
          <a:bodyPr spcFirstLastPara="1" wrap="square" lIns="68580" tIns="34290" rIns="68580" bIns="34290" anchor="t" anchorCtr="0">
            <a:normAutofit fontScale="92500"/>
          </a:bodyPr>
          <a:lstStyle/>
          <a:p>
            <a:r>
              <a:rPr lang="en-GB" dirty="0">
                <a:latin typeface="Tahoma"/>
                <a:ea typeface="Tahoma"/>
                <a:cs typeface="Tahoma"/>
              </a:rPr>
              <a:t>Resources and further information</a:t>
            </a:r>
            <a:endParaRPr lang="en-US" dirty="0"/>
          </a:p>
        </p:txBody>
      </p:sp>
      <p:sp>
        <p:nvSpPr>
          <p:cNvPr id="5" name="Text Placeholder 4">
            <a:extLst>
              <a:ext uri="{FF2B5EF4-FFF2-40B4-BE49-F238E27FC236}">
                <a16:creationId xmlns:a16="http://schemas.microsoft.com/office/drawing/2014/main" id="{B10D0171-7349-A0C6-24FA-FEF053E10CE8}"/>
              </a:ext>
            </a:extLst>
          </p:cNvPr>
          <p:cNvSpPr>
            <a:spLocks noGrp="1"/>
          </p:cNvSpPr>
          <p:nvPr>
            <p:ph type="body" sz="quarter" idx="12"/>
          </p:nvPr>
        </p:nvSpPr>
        <p:spPr>
          <a:xfrm>
            <a:off x="3962920" y="2595945"/>
            <a:ext cx="4927542" cy="2620291"/>
          </a:xfrm>
        </p:spPr>
        <p:txBody>
          <a:bodyPr spcFirstLastPara="1" wrap="square" lIns="68580" tIns="34290" rIns="68580" bIns="34290" anchor="t" anchorCtr="0">
            <a:noAutofit/>
          </a:bodyPr>
          <a:lstStyle/>
          <a:p>
            <a:r>
              <a:rPr lang="en-GB" sz="1350" dirty="0">
                <a:latin typeface="Tahoma"/>
                <a:ea typeface="Tahoma"/>
                <a:cs typeface="Tahoma"/>
              </a:rPr>
              <a:t>Formal response to consultation</a:t>
            </a:r>
          </a:p>
          <a:p>
            <a:r>
              <a:rPr lang="en-GB" sz="1350" dirty="0">
                <a:latin typeface="Tahoma"/>
                <a:ea typeface="Tahoma"/>
                <a:cs typeface="Tahoma"/>
              </a:rPr>
              <a:t>Toolkits for:</a:t>
            </a:r>
          </a:p>
          <a:p>
            <a:pPr marL="514350" lvl="2">
              <a:spcBef>
                <a:spcPts val="750"/>
              </a:spcBef>
            </a:pPr>
            <a:r>
              <a:rPr lang="en-GB" sz="1350">
                <a:latin typeface="Tahoma"/>
                <a:ea typeface="Tahoma"/>
                <a:cs typeface="Tahoma"/>
              </a:rPr>
              <a:t>early years</a:t>
            </a:r>
          </a:p>
          <a:p>
            <a:pPr marL="514350" lvl="2">
              <a:spcBef>
                <a:spcPts val="750"/>
              </a:spcBef>
            </a:pPr>
            <a:r>
              <a:rPr lang="en-GB" sz="1350" dirty="0">
                <a:latin typeface="Tahoma"/>
                <a:ea typeface="Tahoma"/>
                <a:cs typeface="Tahoma"/>
              </a:rPr>
              <a:t>Schools</a:t>
            </a:r>
          </a:p>
          <a:p>
            <a:pPr marL="514350" lvl="2">
              <a:spcBef>
                <a:spcPts val="750"/>
              </a:spcBef>
            </a:pPr>
            <a:r>
              <a:rPr lang="en-GB" sz="1350" dirty="0">
                <a:latin typeface="Tahoma"/>
                <a:ea typeface="Tahoma"/>
                <a:cs typeface="Tahoma"/>
              </a:rPr>
              <a:t>Further education and skills</a:t>
            </a:r>
          </a:p>
          <a:p>
            <a:pPr marL="514350" lvl="2">
              <a:spcBef>
                <a:spcPts val="750"/>
              </a:spcBef>
            </a:pPr>
            <a:r>
              <a:rPr lang="en-GB" sz="1350" dirty="0">
                <a:latin typeface="Tahoma"/>
                <a:ea typeface="Tahoma"/>
                <a:cs typeface="Tahoma"/>
              </a:rPr>
              <a:t>Initial teacher education</a:t>
            </a:r>
          </a:p>
          <a:p>
            <a:r>
              <a:rPr lang="en-GB" sz="1350" dirty="0">
                <a:latin typeface="Tahoma"/>
                <a:ea typeface="Tahoma"/>
                <a:cs typeface="Tahoma"/>
              </a:rPr>
              <a:t>Supporting research and evidence</a:t>
            </a:r>
          </a:p>
          <a:p>
            <a:endParaRPr lang="en-GB" sz="1350" dirty="0">
              <a:latin typeface="Tahoma"/>
              <a:ea typeface="Tahoma"/>
              <a:cs typeface="Tahoma"/>
            </a:endParaRPr>
          </a:p>
          <a:p>
            <a:endParaRPr lang="en-GB" sz="1350" dirty="0">
              <a:latin typeface="Tahoma"/>
              <a:ea typeface="Tahoma"/>
              <a:cs typeface="Tahoma"/>
            </a:endParaRPr>
          </a:p>
          <a:p>
            <a:endParaRPr lang="en-GB" sz="1350" dirty="0"/>
          </a:p>
          <a:p>
            <a:pPr marL="0" indent="0">
              <a:buNone/>
            </a:pPr>
            <a:r>
              <a:rPr lang="en-GB" sz="2100" b="1" dirty="0">
                <a:latin typeface="Tahoma"/>
                <a:ea typeface="Tahoma"/>
                <a:cs typeface="Tahoma"/>
              </a:rPr>
              <a:t>www.gov.uk/ofsted</a:t>
            </a:r>
            <a:endParaRPr lang="en-GB" sz="2100" b="1" dirty="0"/>
          </a:p>
          <a:p>
            <a:pPr marL="0" indent="0">
              <a:buNone/>
            </a:pPr>
            <a:br>
              <a:rPr lang="en-GB" sz="1350" dirty="0"/>
            </a:br>
            <a:endParaRPr lang="en-GB" sz="1350" dirty="0"/>
          </a:p>
        </p:txBody>
      </p:sp>
      <p:grpSp>
        <p:nvGrpSpPr>
          <p:cNvPr id="7" name="Group 6">
            <a:extLst>
              <a:ext uri="{FF2B5EF4-FFF2-40B4-BE49-F238E27FC236}">
                <a16:creationId xmlns:a16="http://schemas.microsoft.com/office/drawing/2014/main" id="{D74DAE2E-8DB5-FB38-7C0E-C88D288F9D60}"/>
              </a:ext>
            </a:extLst>
          </p:cNvPr>
          <p:cNvGrpSpPr/>
          <p:nvPr/>
        </p:nvGrpSpPr>
        <p:grpSpPr>
          <a:xfrm>
            <a:off x="406421" y="1095944"/>
            <a:ext cx="3112635" cy="6058989"/>
            <a:chOff x="541895" y="318258"/>
            <a:chExt cx="4150180" cy="8078652"/>
          </a:xfrm>
        </p:grpSpPr>
        <p:grpSp>
          <p:nvGrpSpPr>
            <p:cNvPr id="15" name="Group 14">
              <a:extLst>
                <a:ext uri="{FF2B5EF4-FFF2-40B4-BE49-F238E27FC236}">
                  <a16:creationId xmlns:a16="http://schemas.microsoft.com/office/drawing/2014/main" id="{DAAA497F-8E86-EE4E-1AA8-36704317281C}"/>
                </a:ext>
              </a:extLst>
            </p:cNvPr>
            <p:cNvGrpSpPr/>
            <p:nvPr/>
          </p:nvGrpSpPr>
          <p:grpSpPr>
            <a:xfrm>
              <a:off x="541895" y="318258"/>
              <a:ext cx="4150180" cy="8078652"/>
              <a:chOff x="541895" y="318258"/>
              <a:chExt cx="4150180" cy="8078652"/>
            </a:xfrm>
          </p:grpSpPr>
          <p:grpSp>
            <p:nvGrpSpPr>
              <p:cNvPr id="14" name="Group 13">
                <a:extLst>
                  <a:ext uri="{FF2B5EF4-FFF2-40B4-BE49-F238E27FC236}">
                    <a16:creationId xmlns:a16="http://schemas.microsoft.com/office/drawing/2014/main" id="{7EA8AB78-1E4E-137E-C68B-DB071DFAB505}"/>
                  </a:ext>
                </a:extLst>
              </p:cNvPr>
              <p:cNvGrpSpPr/>
              <p:nvPr/>
            </p:nvGrpSpPr>
            <p:grpSpPr>
              <a:xfrm>
                <a:off x="541895" y="318258"/>
                <a:ext cx="4150180" cy="8078652"/>
                <a:chOff x="541895" y="318258"/>
                <a:chExt cx="4150180" cy="8078652"/>
              </a:xfrm>
            </p:grpSpPr>
            <p:pic>
              <p:nvPicPr>
                <p:cNvPr id="10" name="Picture 9">
                  <a:extLst>
                    <a:ext uri="{FF2B5EF4-FFF2-40B4-BE49-F238E27FC236}">
                      <a16:creationId xmlns:a16="http://schemas.microsoft.com/office/drawing/2014/main" id="{BE1D2BEE-6FCE-E295-7001-053BEAF0136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895" y="318258"/>
                  <a:ext cx="4150180" cy="8078652"/>
                </a:xfrm>
                <a:prstGeom prst="rect">
                  <a:avLst/>
                </a:prstGeom>
                <a:effectLst>
                  <a:outerShdw blurRad="1270000" algn="ctr" rotWithShape="0">
                    <a:prstClr val="black">
                      <a:alpha val="43000"/>
                    </a:prstClr>
                  </a:outerShdw>
                </a:effectLst>
              </p:spPr>
            </p:pic>
            <p:pic>
              <p:nvPicPr>
                <p:cNvPr id="11" name="Picture 2">
                  <a:extLst>
                    <a:ext uri="{FF2B5EF4-FFF2-40B4-BE49-F238E27FC236}">
                      <a16:creationId xmlns:a16="http://schemas.microsoft.com/office/drawing/2014/main" id="{0B0547A0-F41F-7D3E-826F-6916639E9FD6}"/>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p:blipFill>
              <p:spPr>
                <a:xfrm>
                  <a:off x="960386" y="718442"/>
                  <a:ext cx="3351248" cy="7278284"/>
                </a:xfrm>
                <a:custGeom>
                  <a:avLst/>
                  <a:gdLst>
                    <a:gd name="connsiteX0" fmla="*/ 195352 w 2086425"/>
                    <a:gd name="connsiteY0" fmla="*/ 0 h 4549458"/>
                    <a:gd name="connsiteX1" fmla="*/ 450507 w 2086425"/>
                    <a:gd name="connsiteY1" fmla="*/ 0 h 4549458"/>
                    <a:gd name="connsiteX2" fmla="*/ 450507 w 2086425"/>
                    <a:gd name="connsiteY2" fmla="*/ 14564 h 4549458"/>
                    <a:gd name="connsiteX3" fmla="*/ 606282 w 2086425"/>
                    <a:gd name="connsiteY3" fmla="*/ 170339 h 4549458"/>
                    <a:gd name="connsiteX4" fmla="*/ 1482976 w 2086425"/>
                    <a:gd name="connsiteY4" fmla="*/ 170339 h 4549458"/>
                    <a:gd name="connsiteX5" fmla="*/ 1638751 w 2086425"/>
                    <a:gd name="connsiteY5" fmla="*/ 14564 h 4549458"/>
                    <a:gd name="connsiteX6" fmla="*/ 1638751 w 2086425"/>
                    <a:gd name="connsiteY6" fmla="*/ 0 h 4549458"/>
                    <a:gd name="connsiteX7" fmla="*/ 1891073 w 2086425"/>
                    <a:gd name="connsiteY7" fmla="*/ 0 h 4549458"/>
                    <a:gd name="connsiteX8" fmla="*/ 2086425 w 2086425"/>
                    <a:gd name="connsiteY8" fmla="*/ 195352 h 4549458"/>
                    <a:gd name="connsiteX9" fmla="*/ 2086425 w 2086425"/>
                    <a:gd name="connsiteY9" fmla="*/ 4354106 h 4549458"/>
                    <a:gd name="connsiteX10" fmla="*/ 1891073 w 2086425"/>
                    <a:gd name="connsiteY10" fmla="*/ 4549458 h 4549458"/>
                    <a:gd name="connsiteX11" fmla="*/ 195352 w 2086425"/>
                    <a:gd name="connsiteY11" fmla="*/ 4549458 h 4549458"/>
                    <a:gd name="connsiteX12" fmla="*/ 0 w 2086425"/>
                    <a:gd name="connsiteY12" fmla="*/ 4354106 h 4549458"/>
                    <a:gd name="connsiteX13" fmla="*/ 0 w 2086425"/>
                    <a:gd name="connsiteY13" fmla="*/ 195352 h 4549458"/>
                    <a:gd name="connsiteX14" fmla="*/ 195352 w 2086425"/>
                    <a:gd name="connsiteY14" fmla="*/ 0 h 454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86425" h="4549458">
                      <a:moveTo>
                        <a:pt x="195352" y="0"/>
                      </a:moveTo>
                      <a:lnTo>
                        <a:pt x="450507" y="0"/>
                      </a:lnTo>
                      <a:lnTo>
                        <a:pt x="450507" y="14564"/>
                      </a:lnTo>
                      <a:cubicBezTo>
                        <a:pt x="450507" y="100596"/>
                        <a:pt x="520250" y="170339"/>
                        <a:pt x="606282" y="170339"/>
                      </a:cubicBezTo>
                      <a:lnTo>
                        <a:pt x="1482976" y="170339"/>
                      </a:lnTo>
                      <a:cubicBezTo>
                        <a:pt x="1569008" y="170339"/>
                        <a:pt x="1638751" y="100596"/>
                        <a:pt x="1638751" y="14564"/>
                      </a:cubicBezTo>
                      <a:lnTo>
                        <a:pt x="1638751" y="0"/>
                      </a:lnTo>
                      <a:lnTo>
                        <a:pt x="1891073" y="0"/>
                      </a:lnTo>
                      <a:cubicBezTo>
                        <a:pt x="1998963" y="0"/>
                        <a:pt x="2086425" y="87462"/>
                        <a:pt x="2086425" y="195352"/>
                      </a:cubicBezTo>
                      <a:lnTo>
                        <a:pt x="2086425" y="4354106"/>
                      </a:lnTo>
                      <a:cubicBezTo>
                        <a:pt x="2086425" y="4461996"/>
                        <a:pt x="1998963" y="4549458"/>
                        <a:pt x="1891073" y="4549458"/>
                      </a:cubicBezTo>
                      <a:lnTo>
                        <a:pt x="195352" y="4549458"/>
                      </a:lnTo>
                      <a:cubicBezTo>
                        <a:pt x="87462" y="4549458"/>
                        <a:pt x="0" y="4461996"/>
                        <a:pt x="0" y="4354106"/>
                      </a:cubicBezTo>
                      <a:lnTo>
                        <a:pt x="0" y="195352"/>
                      </a:lnTo>
                      <a:cubicBezTo>
                        <a:pt x="0" y="87462"/>
                        <a:pt x="87462" y="0"/>
                        <a:pt x="195352" y="0"/>
                      </a:cubicBezTo>
                      <a:close/>
                    </a:path>
                  </a:pathLst>
                </a:custGeom>
              </p:spPr>
            </p:pic>
            <p:sp>
              <p:nvSpPr>
                <p:cNvPr id="13" name="TextBox 12">
                  <a:extLst>
                    <a:ext uri="{FF2B5EF4-FFF2-40B4-BE49-F238E27FC236}">
                      <a16:creationId xmlns:a16="http://schemas.microsoft.com/office/drawing/2014/main" id="{93332A12-B9C0-70B9-F40E-950CC394815F}"/>
                    </a:ext>
                  </a:extLst>
                </p:cNvPr>
                <p:cNvSpPr txBox="1"/>
                <p:nvPr/>
              </p:nvSpPr>
              <p:spPr>
                <a:xfrm>
                  <a:off x="1739118" y="1458506"/>
                  <a:ext cx="1793787" cy="492443"/>
                </a:xfrm>
                <a:prstGeom prst="rect">
                  <a:avLst/>
                </a:prstGeom>
                <a:noFill/>
              </p:spPr>
              <p:txBody>
                <a:bodyPr wrap="square" rtlCol="0">
                  <a:spAutoFit/>
                </a:bodyPr>
                <a:lstStyle/>
                <a:p>
                  <a:pPr algn="ctr"/>
                  <a:r>
                    <a:rPr lang="en-GB" sz="1800">
                      <a:solidFill>
                        <a:schemeClr val="bg1"/>
                      </a:solidFill>
                      <a:latin typeface="Tahoma" panose="020B0604030504040204" pitchFamily="34" charset="0"/>
                      <a:ea typeface="Tahoma" panose="020B0604030504040204" pitchFamily="34" charset="0"/>
                      <a:cs typeface="Tahoma" panose="020B0604030504040204" pitchFamily="34" charset="0"/>
                    </a:rPr>
                    <a:t>SCAN ME</a:t>
                  </a:r>
                </a:p>
              </p:txBody>
            </p:sp>
          </p:grpSp>
          <p:sp>
            <p:nvSpPr>
              <p:cNvPr id="12" name="Rectangle: Rounded Corners 11">
                <a:extLst>
                  <a:ext uri="{FF2B5EF4-FFF2-40B4-BE49-F238E27FC236}">
                    <a16:creationId xmlns:a16="http://schemas.microsoft.com/office/drawing/2014/main" id="{9E7322F7-D0BF-65AE-0680-0B317120A26E}"/>
                  </a:ext>
                </a:extLst>
              </p:cNvPr>
              <p:cNvSpPr/>
              <p:nvPr/>
            </p:nvSpPr>
            <p:spPr>
              <a:xfrm>
                <a:off x="1533179" y="1337736"/>
                <a:ext cx="2147627" cy="703206"/>
              </a:xfrm>
              <a:prstGeom prst="roundRect">
                <a:avLst>
                  <a:gd name="adj" fmla="val 50000"/>
                </a:avLst>
              </a:prstGeom>
              <a:solidFill>
                <a:srgbClr val="170C59"/>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a:latin typeface="Tahoma" panose="020B0604030504040204" pitchFamily="34" charset="0"/>
                    <a:ea typeface="Tahoma" panose="020B0604030504040204" pitchFamily="34" charset="0"/>
                    <a:cs typeface="Tahoma" panose="020B0604030504040204" pitchFamily="34" charset="0"/>
                  </a:rPr>
                  <a:t>Scan me</a:t>
                </a:r>
              </a:p>
            </p:txBody>
          </p:sp>
        </p:grpSp>
        <p:sp>
          <p:nvSpPr>
            <p:cNvPr id="8" name="Rectangle 7">
              <a:extLst>
                <a:ext uri="{FF2B5EF4-FFF2-40B4-BE49-F238E27FC236}">
                  <a16:creationId xmlns:a16="http://schemas.microsoft.com/office/drawing/2014/main" id="{1353AE2C-08EC-FC30-1D95-BF09CDFF40A5}"/>
                </a:ext>
              </a:extLst>
            </p:cNvPr>
            <p:cNvSpPr/>
            <p:nvPr/>
          </p:nvSpPr>
          <p:spPr>
            <a:xfrm>
              <a:off x="1069354" y="2504048"/>
              <a:ext cx="3133312" cy="33079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4" name="Picture 3" descr="A qr code with many black squares&#10;&#10;AI-generated content may be incorrect.">
              <a:extLst>
                <a:ext uri="{FF2B5EF4-FFF2-40B4-BE49-F238E27FC236}">
                  <a16:creationId xmlns:a16="http://schemas.microsoft.com/office/drawing/2014/main" id="{5F4A372F-4273-C8FF-54A9-1456C671B76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89112" y="2721507"/>
              <a:ext cx="2693796" cy="2687226"/>
            </a:xfrm>
            <a:prstGeom prst="rect">
              <a:avLst/>
            </a:prstGeom>
          </p:spPr>
        </p:pic>
      </p:grpSp>
    </p:spTree>
    <p:extLst>
      <p:ext uri="{BB962C8B-B14F-4D97-AF65-F5344CB8AC3E}">
        <p14:creationId xmlns:p14="http://schemas.microsoft.com/office/powerpoint/2010/main" val="1567744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g39fbe56ead1_0_72"/>
          <p:cNvSpPr txBox="1"/>
          <p:nvPr/>
        </p:nvSpPr>
        <p:spPr>
          <a:xfrm>
            <a:off x="0" y="2243700"/>
            <a:ext cx="9144000" cy="1185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GB" sz="4400" b="1" i="0" u="none" strike="noStrike" cap="none" dirty="0">
                <a:solidFill>
                  <a:schemeClr val="lt1"/>
                </a:solidFill>
                <a:latin typeface="Calibri"/>
                <a:ea typeface="Calibri"/>
                <a:cs typeface="Calibri"/>
                <a:sym typeface="Calibri"/>
              </a:rPr>
              <a:t>Thank you – Good Luck </a:t>
            </a:r>
            <a:endParaRPr sz="4400" b="1" i="0" u="none" strike="noStrike" cap="none" dirty="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100"/>
              <a:buFont typeface="Arial"/>
              <a:buNone/>
            </a:pPr>
            <a:endParaRPr sz="2100" b="0" i="0" u="none" strike="noStrike" cap="none" dirty="0">
              <a:solidFill>
                <a:srgbClr val="9FC5E8"/>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TotalTime>
  <Words>1572</Words>
  <Application>Microsoft Office PowerPoint</Application>
  <PresentationFormat>On-screen Show (4:3)</PresentationFormat>
  <Paragraphs>212</Paragraphs>
  <Slides>28</Slides>
  <Notes>28</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28</vt:i4>
      </vt:variant>
    </vt:vector>
  </HeadingPairs>
  <TitlesOfParts>
    <vt:vector size="38" baseType="lpstr">
      <vt:lpstr>Aptos</vt:lpstr>
      <vt:lpstr>Arial</vt:lpstr>
      <vt:lpstr>Calibri</vt:lpstr>
      <vt:lpstr>Courier New</vt:lpstr>
      <vt:lpstr>Montserrat</vt:lpstr>
      <vt:lpstr>Roboto Condensed</vt:lpstr>
      <vt:lpstr>Tahoma</vt:lpstr>
      <vt:lpstr>Wingdings</vt:lpstr>
      <vt:lpstr>1_Powerpoint_master_template</vt:lpstr>
      <vt:lpstr>2_Powerpoint_master_template</vt:lpstr>
      <vt:lpstr>Ofsted New Framework   Governors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User1</dc:creator>
  <cp:lastModifiedBy>Clive Haines (AfC)</cp:lastModifiedBy>
  <cp:revision>10</cp:revision>
  <dcterms:created xsi:type="dcterms:W3CDTF">2013-04-23T07:58:54Z</dcterms:created>
  <dcterms:modified xsi:type="dcterms:W3CDTF">2025-12-02T07:59:45Z</dcterms:modified>
</cp:coreProperties>
</file>