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2" r:id="rId6"/>
    <p:sldMasterId id="2147483657"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Lst>
  <p:sldSz cy="6858000" cx="9144000"/>
  <p:notesSz cx="6669075" cy="9872650"/>
  <p:embeddedFontLst>
    <p:embeddedFont>
      <p:font typeface="Proxima Nova"/>
      <p:regular r:id="rId33"/>
      <p:bold r:id="rId34"/>
      <p:italic r:id="rId35"/>
      <p:boldItalic r:id="rId36"/>
    </p:embeddedFont>
    <p:embeddedFont>
      <p:font typeface="Alfa Slab One"/>
      <p:regular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38" roundtripDataSignature="AMtx7mgFwaAyx0DD1rSo2yufk7R5jtwgw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5A5B6CD-47D7-4DD9-88DE-34C46F728787}">
  <a:tblStyle styleId="{35A5B6CD-47D7-4DD9-88DE-34C46F728787}"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4BBC7775-E947-4085-A7EE-E58BF78CF3DA}"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1" Type="http://schemas.openxmlformats.org/officeDocument/2006/relationships/theme" Target="theme/theme4.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1.xml"/><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11" Type="http://schemas.openxmlformats.org/officeDocument/2006/relationships/slide" Target="slides/slide3.xml"/><Relationship Id="rId33" Type="http://schemas.openxmlformats.org/officeDocument/2006/relationships/font" Target="fonts/ProximaNova-regular.fntdata"/><Relationship Id="rId10" Type="http://schemas.openxmlformats.org/officeDocument/2006/relationships/slide" Target="slides/slide2.xml"/><Relationship Id="rId32" Type="http://schemas.openxmlformats.org/officeDocument/2006/relationships/slide" Target="slides/slide24.xml"/><Relationship Id="rId13" Type="http://schemas.openxmlformats.org/officeDocument/2006/relationships/slide" Target="slides/slide5.xml"/><Relationship Id="rId35" Type="http://schemas.openxmlformats.org/officeDocument/2006/relationships/font" Target="fonts/ProximaNova-italic.fntdata"/><Relationship Id="rId12" Type="http://schemas.openxmlformats.org/officeDocument/2006/relationships/slide" Target="slides/slide4.xml"/><Relationship Id="rId34" Type="http://schemas.openxmlformats.org/officeDocument/2006/relationships/font" Target="fonts/ProximaNova-bold.fntdata"/><Relationship Id="rId15" Type="http://schemas.openxmlformats.org/officeDocument/2006/relationships/slide" Target="slides/slide7.xml"/><Relationship Id="rId37" Type="http://schemas.openxmlformats.org/officeDocument/2006/relationships/font" Target="fonts/AlfaSlabOne-regular.fntdata"/><Relationship Id="rId14" Type="http://schemas.openxmlformats.org/officeDocument/2006/relationships/slide" Target="slides/slide6.xml"/><Relationship Id="rId36" Type="http://schemas.openxmlformats.org/officeDocument/2006/relationships/font" Target="fonts/ProximaNova-boldItalic.fntdata"/><Relationship Id="rId17" Type="http://schemas.openxmlformats.org/officeDocument/2006/relationships/slide" Target="slides/slide9.xml"/><Relationship Id="rId16" Type="http://schemas.openxmlformats.org/officeDocument/2006/relationships/slide" Target="slides/slide8.xml"/><Relationship Id="rId38" Type="http://customschemas.google.com/relationships/presentationmetadata" Target="metadata"/><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1"/>
            <a:ext cx="2889250" cy="49418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778250" y="1"/>
            <a:ext cx="2889250" cy="494185"/>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9376898"/>
            <a:ext cx="2889250" cy="494185"/>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1: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87" name="Google Shape;87;p1: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88" name="Google Shape;88;p1:notes"/>
          <p:cNvSpPr txBox="1"/>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4" name="Google Shape;94;p2: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3993cff11a1_1_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00" name="Google Shape;100;g3993cff11a1_1_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01" name="Google Shape;101;g3993cff11a1_1_0: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3a47ba888c5_0_165: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06" name="Google Shape;106;g3a47ba888c5_0_165: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07" name="Google Shape;107;g3a47ba888c5_0_165: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3cd90cf0f56_1_2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3cd90cf0f56_1_20: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g3cd90cf0f56_1_20: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3ce2c3b1432_0_24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18" name="Google Shape;118;g3ce2c3b1432_0_24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19" name="Google Shape;119;g3ce2c3b1432_0_240: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3ce2c3b1432_0_163: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3ce2c3b1432_0_163: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3ce2c3b1432_0_168: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3ce2c3b1432_0_168: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Analysis of data:</a:t>
            </a:r>
            <a:br>
              <a:rPr lang="en-US"/>
            </a:br>
            <a:br>
              <a:rPr lang="en-US"/>
            </a:br>
            <a:r>
              <a:rPr lang="en-US"/>
              <a:t>EHCP pupils:</a:t>
            </a:r>
            <a:br>
              <a:rPr lang="en-US"/>
            </a:br>
            <a:r>
              <a:rPr lang="en-US"/>
              <a:t>- autumn and spring term both show increase in attendance vs last years data </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CIN pupils:</a:t>
            </a:r>
            <a:br>
              <a:rPr lang="en-US"/>
            </a:br>
            <a:r>
              <a:rPr lang="en-US"/>
              <a:t>- spring term shows an increase in attendance vs last years data </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CP pupils:</a:t>
            </a:r>
            <a:br>
              <a:rPr lang="en-US"/>
            </a:br>
            <a:r>
              <a:rPr lang="en-US"/>
              <a:t>- decrease in attendance since last year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Please request attendance leads to cross reference their MIS vs the data available on VYED for these cohorts, and for them to reach out to their EWO highlighting any discrepancies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3ce2c3b1432_0_181: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3ce2c3b1432_0_181: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Encourage schools to view non-school attendance as a branch of neglect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3993cff11a1_1_5: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51" name="Google Shape;151;g3993cff11a1_1_5: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52" name="Google Shape;152;g3993cff11a1_1_5: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993cff11a1_1_5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7" name="Google Shape;157;g3993cff11a1_1_5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3cd90cf0f56_1_26: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3cd90cf0f56_1_26: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g3cd90cf0f56_1_26: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3a37761ef15_0_2: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168" name="Google Shape;168;g3a37761ef15_0_2: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9" name="Google Shape;169;g3a37761ef15_0_2:notes"/>
          <p:cNvSpPr txBox="1"/>
          <p:nvPr>
            <p:ph idx="12" type="sldNum"/>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3a57d1fc93c_1_15: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174" name="Google Shape;174;g3a57d1fc93c_1_15: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5" name="Google Shape;175;g3a57d1fc93c_1_15:notes"/>
          <p:cNvSpPr txBox="1"/>
          <p:nvPr>
            <p:ph idx="12" type="sldNum"/>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3cd332825cc_0_1: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180" name="Google Shape;180;g3cd332825cc_0_1: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1" name="Google Shape;181;g3cd332825cc_0_1:notes"/>
          <p:cNvSpPr txBox="1"/>
          <p:nvPr>
            <p:ph idx="12" type="sldNum"/>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993cff11a1_1_1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86" name="Google Shape;186;g3993cff11a1_1_1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87" name="Google Shape;187;g3993cff11a1_1_10: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3cd8723a0bf_0_4: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192" name="Google Shape;192;g3cd8723a0bf_0_4: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3" name="Google Shape;193;g3cd8723a0bf_0_4:notes"/>
          <p:cNvSpPr txBox="1"/>
          <p:nvPr>
            <p:ph idx="12" type="sldNum"/>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3cd8723a0bf_0_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3cd8723a0bf_0_0: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g3cd8723a0bf_0_0: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3ce2c3b1432_0_81: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3ce2c3b1432_0_81: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3ce2c3b1432_0_87: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3ce2c3b1432_0_87: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3ce2c3b1432_0_93: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220" name="Google Shape;220;g3ce2c3b1432_0_93: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3ce2c3b1432_0_99: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3ce2c3b1432_0_99: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3ce2c3b1432_0_105: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234" name="Google Shape;234;g3ce2c3b1432_0_105: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3a47ba888c5_0_463: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41" name="Google Shape;241;g3a47ba888c5_0_463: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242" name="Google Shape;242;g3a47ba888c5_0_463: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Grey Background)">
  <p:cSld name="Title Slide (Grey Background)">
    <p:spTree>
      <p:nvGrpSpPr>
        <p:cNvPr id="14"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ortrait image with text">
  <p:cSld name="Portrait image with text">
    <p:spTree>
      <p:nvGrpSpPr>
        <p:cNvPr id="15" name="Shape 15"/>
        <p:cNvGrpSpPr/>
        <p:nvPr/>
      </p:nvGrpSpPr>
      <p:grpSpPr>
        <a:xfrm>
          <a:off x="0" y="0"/>
          <a:ext cx="0" cy="0"/>
          <a:chOff x="0" y="0"/>
          <a:chExt cx="0" cy="0"/>
        </a:xfrm>
      </p:grpSpPr>
      <p:pic>
        <p:nvPicPr>
          <p:cNvPr id="16" name="Google Shape;16;p50"/>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17" name="Shape 17"/>
        <p:cNvGrpSpPr/>
        <p:nvPr/>
      </p:nvGrpSpPr>
      <p:grpSpPr>
        <a:xfrm>
          <a:off x="0" y="0"/>
          <a:ext cx="0" cy="0"/>
          <a:chOff x="0" y="0"/>
          <a:chExt cx="0" cy="0"/>
        </a:xfrm>
      </p:grpSpPr>
      <p:pic>
        <p:nvPicPr>
          <p:cNvPr id="18" name="Google Shape;18;p63"/>
          <p:cNvPicPr preferRelativeResize="0"/>
          <p:nvPr/>
        </p:nvPicPr>
        <p:blipFill rotWithShape="1">
          <a:blip r:embed="rId2">
            <a:alphaModFix/>
          </a:blip>
          <a:srcRect b="0" l="0" r="0" t="0"/>
          <a:stretch/>
        </p:blipFill>
        <p:spPr>
          <a:xfrm>
            <a:off x="1" y="3"/>
            <a:ext cx="9144002" cy="685800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23" name="Shape 23"/>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enerated Slide 1_3_1_TITLEANDBULLETS_F">
  <p:cSld name="CUSTOM_1_2_1_1_1">
    <p:spTree>
      <p:nvGrpSpPr>
        <p:cNvPr id="24" name="Shape 24"/>
        <p:cNvGrpSpPr/>
        <p:nvPr/>
      </p:nvGrpSpPr>
      <p:grpSpPr>
        <a:xfrm>
          <a:off x="0" y="0"/>
          <a:ext cx="0" cy="0"/>
          <a:chOff x="0" y="0"/>
          <a:chExt cx="0" cy="0"/>
        </a:xfrm>
      </p:grpSpPr>
      <p:sp>
        <p:nvSpPr>
          <p:cNvPr id="25" name="Google Shape;25;g3a47ba888c5_0_221"/>
          <p:cNvSpPr/>
          <p:nvPr>
            <p:ph idx="2" type="pic"/>
          </p:nvPr>
        </p:nvSpPr>
        <p:spPr>
          <a:xfrm>
            <a:off x="3996000" y="0"/>
            <a:ext cx="5148000" cy="5143500"/>
          </a:xfrm>
          <a:prstGeom prst="rect">
            <a:avLst/>
          </a:prstGeom>
          <a:noFill/>
          <a:ln>
            <a:noFill/>
          </a:ln>
        </p:spPr>
      </p:sp>
      <p:sp>
        <p:nvSpPr>
          <p:cNvPr id="26" name="Google Shape;26;g3a47ba888c5_0_221"/>
          <p:cNvSpPr txBox="1"/>
          <p:nvPr>
            <p:ph type="title"/>
          </p:nvPr>
        </p:nvSpPr>
        <p:spPr>
          <a:xfrm>
            <a:off x="340900" y="630400"/>
            <a:ext cx="3317100" cy="1650000"/>
          </a:xfrm>
          <a:prstGeom prst="rect">
            <a:avLst/>
          </a:prstGeom>
          <a:noFill/>
          <a:ln>
            <a:noFill/>
          </a:ln>
        </p:spPr>
        <p:txBody>
          <a:bodyPr anchorCtr="0" anchor="t" bIns="0" lIns="0" spcFirstLastPara="1" rIns="0" wrap="square" tIns="0">
            <a:norm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7" name="Google Shape;27;g3a47ba888c5_0_221"/>
          <p:cNvSpPr txBox="1"/>
          <p:nvPr>
            <p:ph idx="1" type="body"/>
          </p:nvPr>
        </p:nvSpPr>
        <p:spPr>
          <a:xfrm>
            <a:off x="340900" y="2484834"/>
            <a:ext cx="3317100" cy="926400"/>
          </a:xfrm>
          <a:prstGeom prst="rect">
            <a:avLst/>
          </a:prstGeom>
          <a:noFill/>
          <a:ln>
            <a:noFill/>
          </a:ln>
        </p:spPr>
        <p:txBody>
          <a:bodyPr anchorCtr="0" anchor="t" bIns="0" lIns="0" spcFirstLastPara="1" rIns="0" wrap="square" tIns="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
        <p:nvSpPr>
          <p:cNvPr id="28" name="Google Shape;28;g3a47ba888c5_0_221"/>
          <p:cNvSpPr txBox="1"/>
          <p:nvPr>
            <p:ph idx="3" type="body"/>
          </p:nvPr>
        </p:nvSpPr>
        <p:spPr>
          <a:xfrm>
            <a:off x="340900" y="3886921"/>
            <a:ext cx="3317100" cy="926400"/>
          </a:xfrm>
          <a:prstGeom prst="rect">
            <a:avLst/>
          </a:prstGeom>
          <a:noFill/>
          <a:ln>
            <a:noFill/>
          </a:ln>
        </p:spPr>
        <p:txBody>
          <a:bodyPr anchorCtr="0" anchor="t" bIns="0" lIns="0" spcFirstLastPara="1" rIns="0" wrap="square" tIns="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
        <p:nvSpPr>
          <p:cNvPr id="29" name="Google Shape;29;g3a47ba888c5_0_221"/>
          <p:cNvSpPr txBox="1"/>
          <p:nvPr>
            <p:ph idx="4" type="body"/>
          </p:nvPr>
        </p:nvSpPr>
        <p:spPr>
          <a:xfrm>
            <a:off x="340900" y="5301200"/>
            <a:ext cx="3317100" cy="926400"/>
          </a:xfrm>
          <a:prstGeom prst="rect">
            <a:avLst/>
          </a:prstGeom>
          <a:noFill/>
          <a:ln>
            <a:noFill/>
          </a:ln>
        </p:spPr>
        <p:txBody>
          <a:bodyPr anchorCtr="0" anchor="t" bIns="0" lIns="0" spcFirstLastPara="1" rIns="0" wrap="square" tIns="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0" name="Shape 30"/>
        <p:cNvGrpSpPr/>
        <p:nvPr/>
      </p:nvGrpSpPr>
      <p:grpSpPr>
        <a:xfrm>
          <a:off x="0" y="0"/>
          <a:ext cx="0" cy="0"/>
          <a:chOff x="0" y="0"/>
          <a:chExt cx="0" cy="0"/>
        </a:xfrm>
      </p:grpSpPr>
      <p:sp>
        <p:nvSpPr>
          <p:cNvPr id="31" name="Google Shape;31;g3ce2c3b1432_0_232"/>
          <p:cNvSpPr txBox="1"/>
          <p:nvPr>
            <p:ph type="ctrTitle"/>
          </p:nvPr>
        </p:nvSpPr>
        <p:spPr>
          <a:xfrm>
            <a:off x="311708" y="992767"/>
            <a:ext cx="8520600" cy="2736900"/>
          </a:xfrm>
          <a:prstGeom prst="rect">
            <a:avLst/>
          </a:prstGeom>
        </p:spPr>
        <p:txBody>
          <a:bodyPr anchorCtr="0" anchor="b" bIns="45700" lIns="91425" spcFirstLastPara="1" rIns="91425" wrap="square" tIns="4570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32" name="Google Shape;32;g3ce2c3b1432_0_232"/>
          <p:cNvSpPr txBox="1"/>
          <p:nvPr>
            <p:ph idx="1" type="subTitle"/>
          </p:nvPr>
        </p:nvSpPr>
        <p:spPr>
          <a:xfrm>
            <a:off x="311700" y="3778833"/>
            <a:ext cx="8520600" cy="1056900"/>
          </a:xfrm>
          <a:prstGeom prst="rect">
            <a:avLst/>
          </a:prstGeom>
        </p:spPr>
        <p:txBody>
          <a:bodyPr anchorCtr="0" anchor="t" bIns="45700" lIns="91425" spcFirstLastPara="1" rIns="91425" wrap="square" tIns="45700">
            <a:noAutofit/>
          </a:bodyPr>
          <a:lstStyle>
            <a:lvl1pPr lvl="0" algn="ctr">
              <a:lnSpc>
                <a:spcPct val="100000"/>
              </a:lnSpc>
              <a:spcBef>
                <a:spcPts val="640"/>
              </a:spcBef>
              <a:spcAft>
                <a:spcPts val="0"/>
              </a:spcAft>
              <a:buSzPts val="2800"/>
              <a:buNone/>
              <a:defRPr sz="2800"/>
            </a:lvl1pPr>
            <a:lvl2pPr lvl="1" algn="ctr">
              <a:lnSpc>
                <a:spcPct val="100000"/>
              </a:lnSpc>
              <a:spcBef>
                <a:spcPts val="560"/>
              </a:spcBef>
              <a:spcAft>
                <a:spcPts val="0"/>
              </a:spcAft>
              <a:buSzPts val="2800"/>
              <a:buNone/>
              <a:defRPr sz="2800"/>
            </a:lvl2pPr>
            <a:lvl3pPr lvl="2" algn="ctr">
              <a:lnSpc>
                <a:spcPct val="100000"/>
              </a:lnSpc>
              <a:spcBef>
                <a:spcPts val="480"/>
              </a:spcBef>
              <a:spcAft>
                <a:spcPts val="0"/>
              </a:spcAft>
              <a:buSzPts val="2800"/>
              <a:buNone/>
              <a:defRPr sz="2800"/>
            </a:lvl3pPr>
            <a:lvl4pPr lvl="3" algn="ctr">
              <a:lnSpc>
                <a:spcPct val="100000"/>
              </a:lnSpc>
              <a:spcBef>
                <a:spcPts val="400"/>
              </a:spcBef>
              <a:spcAft>
                <a:spcPts val="0"/>
              </a:spcAft>
              <a:buSzPts val="2800"/>
              <a:buNone/>
              <a:defRPr sz="2800"/>
            </a:lvl4pPr>
            <a:lvl5pPr lvl="4" algn="ctr">
              <a:lnSpc>
                <a:spcPct val="100000"/>
              </a:lnSpc>
              <a:spcBef>
                <a:spcPts val="400"/>
              </a:spcBef>
              <a:spcAft>
                <a:spcPts val="0"/>
              </a:spcAft>
              <a:buSzPts val="2800"/>
              <a:buNone/>
              <a:defRPr sz="2800"/>
            </a:lvl5pPr>
            <a:lvl6pPr lvl="5" algn="ctr">
              <a:lnSpc>
                <a:spcPct val="100000"/>
              </a:lnSpc>
              <a:spcBef>
                <a:spcPts val="400"/>
              </a:spcBef>
              <a:spcAft>
                <a:spcPts val="0"/>
              </a:spcAft>
              <a:buSzPts val="2800"/>
              <a:buNone/>
              <a:defRPr sz="2800"/>
            </a:lvl6pPr>
            <a:lvl7pPr lvl="6" algn="ctr">
              <a:lnSpc>
                <a:spcPct val="100000"/>
              </a:lnSpc>
              <a:spcBef>
                <a:spcPts val="400"/>
              </a:spcBef>
              <a:spcAft>
                <a:spcPts val="0"/>
              </a:spcAft>
              <a:buSzPts val="2800"/>
              <a:buNone/>
              <a:defRPr sz="2800"/>
            </a:lvl7pPr>
            <a:lvl8pPr lvl="7" algn="ctr">
              <a:lnSpc>
                <a:spcPct val="100000"/>
              </a:lnSpc>
              <a:spcBef>
                <a:spcPts val="400"/>
              </a:spcBef>
              <a:spcAft>
                <a:spcPts val="0"/>
              </a:spcAft>
              <a:buSzPts val="2800"/>
              <a:buNone/>
              <a:defRPr sz="2800"/>
            </a:lvl8pPr>
            <a:lvl9pPr lvl="8" algn="ctr">
              <a:lnSpc>
                <a:spcPct val="100000"/>
              </a:lnSpc>
              <a:spcBef>
                <a:spcPts val="400"/>
              </a:spcBef>
              <a:spcAft>
                <a:spcPts val="0"/>
              </a:spcAft>
              <a:buSzPts val="2800"/>
              <a:buNone/>
              <a:defRPr sz="2800"/>
            </a:lvl9pPr>
          </a:lstStyle>
          <a:p/>
        </p:txBody>
      </p:sp>
      <p:sp>
        <p:nvSpPr>
          <p:cNvPr id="33" name="Google Shape;33;g3ce2c3b1432_0_232"/>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4" name="Shape 34"/>
        <p:cNvGrpSpPr/>
        <p:nvPr/>
      </p:nvGrpSpPr>
      <p:grpSpPr>
        <a:xfrm>
          <a:off x="0" y="0"/>
          <a:ext cx="0" cy="0"/>
          <a:chOff x="0" y="0"/>
          <a:chExt cx="0" cy="0"/>
        </a:xfrm>
      </p:grpSpPr>
      <p:sp>
        <p:nvSpPr>
          <p:cNvPr id="35" name="Google Shape;35;g3ce2c3b1432_0_236"/>
          <p:cNvSpPr txBox="1"/>
          <p:nvPr>
            <p:ph type="title"/>
          </p:nvPr>
        </p:nvSpPr>
        <p:spPr>
          <a:xfrm>
            <a:off x="311700" y="593367"/>
            <a:ext cx="8520600" cy="763500"/>
          </a:xfrm>
          <a:prstGeom prst="rect">
            <a:avLst/>
          </a:prstGeom>
        </p:spPr>
        <p:txBody>
          <a:bodyPr anchorCtr="0" anchor="ctr" bIns="45700" lIns="91425" spcFirstLastPara="1" rIns="91425" wrap="square" tIns="45700">
            <a:noAutofit/>
          </a:bodyPr>
          <a:lstStyle>
            <a:lvl1pPr lvl="0">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g3ce2c3b1432_0_236"/>
          <p:cNvSpPr txBox="1"/>
          <p:nvPr>
            <p:ph idx="1" type="body"/>
          </p:nvPr>
        </p:nvSpPr>
        <p:spPr>
          <a:xfrm>
            <a:off x="311700" y="1536633"/>
            <a:ext cx="8520600" cy="4555200"/>
          </a:xfrm>
          <a:prstGeom prst="rect">
            <a:avLst/>
          </a:prstGeom>
        </p:spPr>
        <p:txBody>
          <a:bodyPr anchorCtr="0" anchor="t" bIns="45700" lIns="91425" spcFirstLastPara="1" rIns="91425" wrap="square" tIns="45700">
            <a:noAutofit/>
          </a:bodyPr>
          <a:lstStyle>
            <a:lvl1pPr indent="-431800" lvl="0" marL="457200">
              <a:spcBef>
                <a:spcPts val="640"/>
              </a:spcBef>
              <a:spcAft>
                <a:spcPts val="0"/>
              </a:spcAft>
              <a:buSzPts val="3200"/>
              <a:buChar char="•"/>
              <a:defRPr/>
            </a:lvl1pPr>
            <a:lvl2pPr indent="-406400" lvl="1" marL="914400">
              <a:spcBef>
                <a:spcPts val="560"/>
              </a:spcBef>
              <a:spcAft>
                <a:spcPts val="0"/>
              </a:spcAft>
              <a:buSzPts val="2800"/>
              <a:buChar char="–"/>
              <a:defRPr/>
            </a:lvl2pPr>
            <a:lvl3pPr indent="-381000" lvl="2" marL="1371600">
              <a:spcBef>
                <a:spcPts val="480"/>
              </a:spcBef>
              <a:spcAft>
                <a:spcPts val="0"/>
              </a:spcAft>
              <a:buSzPts val="2400"/>
              <a:buChar char="•"/>
              <a:defRPr/>
            </a:lvl3pPr>
            <a:lvl4pPr indent="-355600" lvl="3" marL="1828800">
              <a:spcBef>
                <a:spcPts val="400"/>
              </a:spcBef>
              <a:spcAft>
                <a:spcPts val="0"/>
              </a:spcAft>
              <a:buSzPts val="2000"/>
              <a:buChar char="–"/>
              <a:defRPr/>
            </a:lvl4pPr>
            <a:lvl5pPr indent="-355600" lvl="4" marL="2286000">
              <a:spcBef>
                <a:spcPts val="400"/>
              </a:spcBef>
              <a:spcAft>
                <a:spcPts val="0"/>
              </a:spcAft>
              <a:buSzPts val="2000"/>
              <a:buChar char="»"/>
              <a:defRPr/>
            </a:lvl5pPr>
            <a:lvl6pPr indent="-355600" lvl="5" marL="2743200">
              <a:spcBef>
                <a:spcPts val="400"/>
              </a:spcBef>
              <a:spcAft>
                <a:spcPts val="0"/>
              </a:spcAft>
              <a:buSzPts val="2000"/>
              <a:buChar char="•"/>
              <a:defRPr/>
            </a:lvl6pPr>
            <a:lvl7pPr indent="-355600" lvl="6" marL="3200400">
              <a:spcBef>
                <a:spcPts val="400"/>
              </a:spcBef>
              <a:spcAft>
                <a:spcPts val="0"/>
              </a:spcAft>
              <a:buSzPts val="2000"/>
              <a:buChar char="•"/>
              <a:defRPr/>
            </a:lvl7pPr>
            <a:lvl8pPr indent="-355600" lvl="7" marL="3657600">
              <a:spcBef>
                <a:spcPts val="400"/>
              </a:spcBef>
              <a:spcAft>
                <a:spcPts val="0"/>
              </a:spcAft>
              <a:buSzPts val="2000"/>
              <a:buChar char="•"/>
              <a:defRPr/>
            </a:lvl8pPr>
            <a:lvl9pPr indent="-355600" lvl="8" marL="4114800">
              <a:spcBef>
                <a:spcPts val="400"/>
              </a:spcBef>
              <a:spcAft>
                <a:spcPts val="0"/>
              </a:spcAft>
              <a:buSzPts val="2000"/>
              <a:buChar char="•"/>
              <a:defRPr/>
            </a:lvl9pPr>
          </a:lstStyle>
          <a:p/>
        </p:txBody>
      </p:sp>
      <p:sp>
        <p:nvSpPr>
          <p:cNvPr id="37" name="Google Shape;37;g3ce2c3b1432_0_236"/>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42" name="Shape 42"/>
        <p:cNvGrpSpPr/>
        <p:nvPr/>
      </p:nvGrpSpPr>
      <p:grpSpPr>
        <a:xfrm>
          <a:off x="0" y="0"/>
          <a:ext cx="0" cy="0"/>
          <a:chOff x="0" y="0"/>
          <a:chExt cx="0" cy="0"/>
        </a:xfrm>
      </p:grpSpPr>
      <p:cxnSp>
        <p:nvCxnSpPr>
          <p:cNvPr id="43" name="Google Shape;43;g3ce2c3b1432_0_115"/>
          <p:cNvCxnSpPr/>
          <p:nvPr/>
        </p:nvCxnSpPr>
        <p:spPr>
          <a:xfrm>
            <a:off x="4278300" y="3668217"/>
            <a:ext cx="587400" cy="0"/>
          </a:xfrm>
          <a:prstGeom prst="straightConnector1">
            <a:avLst/>
          </a:prstGeom>
          <a:noFill/>
          <a:ln cap="flat" cmpd="sng" w="76200">
            <a:solidFill>
              <a:schemeClr val="dk1"/>
            </a:solidFill>
            <a:prstDash val="solid"/>
            <a:round/>
            <a:headEnd len="sm" w="sm" type="none"/>
            <a:tailEnd len="sm" w="sm" type="none"/>
          </a:ln>
        </p:spPr>
      </p:cxnSp>
      <p:sp>
        <p:nvSpPr>
          <p:cNvPr id="44" name="Google Shape;44;g3ce2c3b1432_0_115"/>
          <p:cNvSpPr txBox="1"/>
          <p:nvPr>
            <p:ph type="ctrTitle"/>
          </p:nvPr>
        </p:nvSpPr>
        <p:spPr>
          <a:xfrm>
            <a:off x="311700" y="794633"/>
            <a:ext cx="8520600" cy="2610300"/>
          </a:xfrm>
          <a:prstGeom prst="rect">
            <a:avLst/>
          </a:prstGeom>
        </p:spPr>
        <p:txBody>
          <a:bodyPr anchorCtr="0" anchor="b" bIns="91425" lIns="91425" spcFirstLastPara="1" rIns="91425" wrap="square" tIns="91425">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45" name="Google Shape;45;g3ce2c3b1432_0_115"/>
          <p:cNvSpPr txBox="1"/>
          <p:nvPr>
            <p:ph idx="1" type="subTitle"/>
          </p:nvPr>
        </p:nvSpPr>
        <p:spPr>
          <a:xfrm>
            <a:off x="311700" y="4221097"/>
            <a:ext cx="8520600" cy="9780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46" name="Google Shape;46;g3ce2c3b1432_0_11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47" name="Shape 47"/>
        <p:cNvGrpSpPr/>
        <p:nvPr/>
      </p:nvGrpSpPr>
      <p:grpSpPr>
        <a:xfrm>
          <a:off x="0" y="0"/>
          <a:ext cx="0" cy="0"/>
          <a:chOff x="0" y="0"/>
          <a:chExt cx="0" cy="0"/>
        </a:xfrm>
      </p:grpSpPr>
      <p:sp>
        <p:nvSpPr>
          <p:cNvPr id="48" name="Google Shape;48;g3ce2c3b1432_0_120"/>
          <p:cNvSpPr txBox="1"/>
          <p:nvPr>
            <p:ph type="title"/>
          </p:nvPr>
        </p:nvSpPr>
        <p:spPr>
          <a:xfrm>
            <a:off x="311700" y="3307400"/>
            <a:ext cx="8114400" cy="3261300"/>
          </a:xfrm>
          <a:prstGeom prst="rect">
            <a:avLst/>
          </a:prstGeom>
        </p:spPr>
        <p:txBody>
          <a:bodyPr anchorCtr="0" anchor="b" bIns="91425" lIns="91425" spcFirstLastPara="1" rIns="91425" wrap="square" tIns="91425">
            <a:normAutofit/>
          </a:bodyPr>
          <a:lstStyle>
            <a:lvl1pPr lvl="0">
              <a:spcBef>
                <a:spcPts val="0"/>
              </a:spcBef>
              <a:spcAft>
                <a:spcPts val="0"/>
              </a:spcAft>
              <a:buClr>
                <a:schemeClr val="lt1"/>
              </a:buClr>
              <a:buSzPts val="6800"/>
              <a:buNone/>
              <a:defRPr sz="6800">
                <a:solidFill>
                  <a:schemeClr val="lt1"/>
                </a:solidFill>
              </a:defRPr>
            </a:lvl1pPr>
            <a:lvl2pPr lvl="1">
              <a:spcBef>
                <a:spcPts val="0"/>
              </a:spcBef>
              <a:spcAft>
                <a:spcPts val="0"/>
              </a:spcAft>
              <a:buClr>
                <a:schemeClr val="lt1"/>
              </a:buClr>
              <a:buSzPts val="6800"/>
              <a:buNone/>
              <a:defRPr sz="6800">
                <a:solidFill>
                  <a:schemeClr val="lt1"/>
                </a:solidFill>
              </a:defRPr>
            </a:lvl2pPr>
            <a:lvl3pPr lvl="2">
              <a:spcBef>
                <a:spcPts val="0"/>
              </a:spcBef>
              <a:spcAft>
                <a:spcPts val="0"/>
              </a:spcAft>
              <a:buClr>
                <a:schemeClr val="lt1"/>
              </a:buClr>
              <a:buSzPts val="6800"/>
              <a:buNone/>
              <a:defRPr sz="6800">
                <a:solidFill>
                  <a:schemeClr val="lt1"/>
                </a:solidFill>
              </a:defRPr>
            </a:lvl3pPr>
            <a:lvl4pPr lvl="3">
              <a:spcBef>
                <a:spcPts val="0"/>
              </a:spcBef>
              <a:spcAft>
                <a:spcPts val="0"/>
              </a:spcAft>
              <a:buClr>
                <a:schemeClr val="lt1"/>
              </a:buClr>
              <a:buSzPts val="6800"/>
              <a:buNone/>
              <a:defRPr sz="6800">
                <a:solidFill>
                  <a:schemeClr val="lt1"/>
                </a:solidFill>
              </a:defRPr>
            </a:lvl4pPr>
            <a:lvl5pPr lvl="4">
              <a:spcBef>
                <a:spcPts val="0"/>
              </a:spcBef>
              <a:spcAft>
                <a:spcPts val="0"/>
              </a:spcAft>
              <a:buClr>
                <a:schemeClr val="lt1"/>
              </a:buClr>
              <a:buSzPts val="6800"/>
              <a:buNone/>
              <a:defRPr sz="6800">
                <a:solidFill>
                  <a:schemeClr val="lt1"/>
                </a:solidFill>
              </a:defRPr>
            </a:lvl5pPr>
            <a:lvl6pPr lvl="5">
              <a:spcBef>
                <a:spcPts val="0"/>
              </a:spcBef>
              <a:spcAft>
                <a:spcPts val="0"/>
              </a:spcAft>
              <a:buClr>
                <a:schemeClr val="lt1"/>
              </a:buClr>
              <a:buSzPts val="6800"/>
              <a:buNone/>
              <a:defRPr sz="6800">
                <a:solidFill>
                  <a:schemeClr val="lt1"/>
                </a:solidFill>
              </a:defRPr>
            </a:lvl6pPr>
            <a:lvl7pPr lvl="6">
              <a:spcBef>
                <a:spcPts val="0"/>
              </a:spcBef>
              <a:spcAft>
                <a:spcPts val="0"/>
              </a:spcAft>
              <a:buClr>
                <a:schemeClr val="lt1"/>
              </a:buClr>
              <a:buSzPts val="6800"/>
              <a:buNone/>
              <a:defRPr sz="6800">
                <a:solidFill>
                  <a:schemeClr val="lt1"/>
                </a:solidFill>
              </a:defRPr>
            </a:lvl7pPr>
            <a:lvl8pPr lvl="7">
              <a:spcBef>
                <a:spcPts val="0"/>
              </a:spcBef>
              <a:spcAft>
                <a:spcPts val="0"/>
              </a:spcAft>
              <a:buClr>
                <a:schemeClr val="lt1"/>
              </a:buClr>
              <a:buSzPts val="6800"/>
              <a:buNone/>
              <a:defRPr sz="6800">
                <a:solidFill>
                  <a:schemeClr val="lt1"/>
                </a:solidFill>
              </a:defRPr>
            </a:lvl8pPr>
            <a:lvl9pPr lvl="8">
              <a:spcBef>
                <a:spcPts val="0"/>
              </a:spcBef>
              <a:spcAft>
                <a:spcPts val="0"/>
              </a:spcAft>
              <a:buClr>
                <a:schemeClr val="lt1"/>
              </a:buClr>
              <a:buSzPts val="6800"/>
              <a:buNone/>
              <a:defRPr sz="6800">
                <a:solidFill>
                  <a:schemeClr val="lt1"/>
                </a:solidFill>
              </a:defRPr>
            </a:lvl9pPr>
          </a:lstStyle>
          <a:p/>
        </p:txBody>
      </p:sp>
      <p:sp>
        <p:nvSpPr>
          <p:cNvPr id="49" name="Google Shape;49;g3ce2c3b1432_0_12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50" name="Shape 50"/>
        <p:cNvGrpSpPr/>
        <p:nvPr/>
      </p:nvGrpSpPr>
      <p:grpSpPr>
        <a:xfrm>
          <a:off x="0" y="0"/>
          <a:ext cx="0" cy="0"/>
          <a:chOff x="0" y="0"/>
          <a:chExt cx="0" cy="0"/>
        </a:xfrm>
      </p:grpSpPr>
      <p:sp>
        <p:nvSpPr>
          <p:cNvPr id="51" name="Google Shape;51;g3ce2c3b1432_0_123"/>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52" name="Google Shape;52;g3ce2c3b1432_0_123"/>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53" name="Google Shape;53;g3ce2c3b1432_0_12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4" name="Shape 54"/>
        <p:cNvGrpSpPr/>
        <p:nvPr/>
      </p:nvGrpSpPr>
      <p:grpSpPr>
        <a:xfrm>
          <a:off x="0" y="0"/>
          <a:ext cx="0" cy="0"/>
          <a:chOff x="0" y="0"/>
          <a:chExt cx="0" cy="0"/>
        </a:xfrm>
      </p:grpSpPr>
      <p:sp>
        <p:nvSpPr>
          <p:cNvPr id="55" name="Google Shape;55;g3ce2c3b1432_0_127"/>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56" name="Google Shape;56;g3ce2c3b1432_0_127"/>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57" name="Google Shape;57;g3ce2c3b1432_0_127"/>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58" name="Google Shape;58;g3ce2c3b1432_0_12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g3ce2c3b1432_0_132"/>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61" name="Google Shape;61;g3ce2c3b1432_0_13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2" name="Shape 62"/>
        <p:cNvGrpSpPr/>
        <p:nvPr/>
      </p:nvGrpSpPr>
      <p:grpSpPr>
        <a:xfrm>
          <a:off x="0" y="0"/>
          <a:ext cx="0" cy="0"/>
          <a:chOff x="0" y="0"/>
          <a:chExt cx="0" cy="0"/>
        </a:xfrm>
      </p:grpSpPr>
      <p:sp>
        <p:nvSpPr>
          <p:cNvPr id="63" name="Google Shape;63;g3ce2c3b1432_0_135"/>
          <p:cNvSpPr txBox="1"/>
          <p:nvPr>
            <p:ph type="title"/>
          </p:nvPr>
        </p:nvSpPr>
        <p:spPr>
          <a:xfrm>
            <a:off x="311700" y="8424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4" name="Google Shape;64;g3ce2c3b1432_0_135"/>
          <p:cNvSpPr txBox="1"/>
          <p:nvPr>
            <p:ph idx="1" type="body"/>
          </p:nvPr>
        </p:nvSpPr>
        <p:spPr>
          <a:xfrm>
            <a:off x="311700" y="1987833"/>
            <a:ext cx="2808000" cy="41040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65" name="Google Shape;65;g3ce2c3b1432_0_13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66" name="Shape 66"/>
        <p:cNvGrpSpPr/>
        <p:nvPr/>
      </p:nvGrpSpPr>
      <p:grpSpPr>
        <a:xfrm>
          <a:off x="0" y="0"/>
          <a:ext cx="0" cy="0"/>
          <a:chOff x="0" y="0"/>
          <a:chExt cx="0" cy="0"/>
        </a:xfrm>
      </p:grpSpPr>
      <p:sp>
        <p:nvSpPr>
          <p:cNvPr id="67" name="Google Shape;67;g3ce2c3b1432_0_139"/>
          <p:cNvSpPr txBox="1"/>
          <p:nvPr>
            <p:ph type="title"/>
          </p:nvPr>
        </p:nvSpPr>
        <p:spPr>
          <a:xfrm>
            <a:off x="490250" y="701800"/>
            <a:ext cx="5683800" cy="54543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68" name="Google Shape;68;g3ce2c3b1432_0_13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9" name="Shape 69"/>
        <p:cNvGrpSpPr/>
        <p:nvPr/>
      </p:nvGrpSpPr>
      <p:grpSpPr>
        <a:xfrm>
          <a:off x="0" y="0"/>
          <a:ext cx="0" cy="0"/>
          <a:chOff x="0" y="0"/>
          <a:chExt cx="0" cy="0"/>
        </a:xfrm>
      </p:grpSpPr>
      <p:sp>
        <p:nvSpPr>
          <p:cNvPr id="70" name="Google Shape;70;g3ce2c3b1432_0_142"/>
          <p:cNvSpPr/>
          <p:nvPr/>
        </p:nvSpPr>
        <p:spPr>
          <a:xfrm>
            <a:off x="4572000" y="133"/>
            <a:ext cx="4572000" cy="68580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71" name="Google Shape;71;g3ce2c3b1432_0_142"/>
          <p:cNvCxnSpPr/>
          <p:nvPr/>
        </p:nvCxnSpPr>
        <p:spPr>
          <a:xfrm>
            <a:off x="5029675" y="5994000"/>
            <a:ext cx="468300" cy="0"/>
          </a:xfrm>
          <a:prstGeom prst="straightConnector1">
            <a:avLst/>
          </a:prstGeom>
          <a:noFill/>
          <a:ln cap="flat" cmpd="sng" w="19050">
            <a:solidFill>
              <a:schemeClr val="lt1"/>
            </a:solidFill>
            <a:prstDash val="solid"/>
            <a:round/>
            <a:headEnd len="sm" w="sm" type="none"/>
            <a:tailEnd len="sm" w="sm" type="none"/>
          </a:ln>
        </p:spPr>
      </p:cxnSp>
      <p:sp>
        <p:nvSpPr>
          <p:cNvPr id="72" name="Google Shape;72;g3ce2c3b1432_0_142"/>
          <p:cNvSpPr txBox="1"/>
          <p:nvPr>
            <p:ph type="title"/>
          </p:nvPr>
        </p:nvSpPr>
        <p:spPr>
          <a:xfrm>
            <a:off x="265500" y="1834132"/>
            <a:ext cx="4045200" cy="2069100"/>
          </a:xfrm>
          <a:prstGeom prst="rect">
            <a:avLst/>
          </a:prstGeom>
        </p:spPr>
        <p:txBody>
          <a:bodyPr anchorCtr="0" anchor="b"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73" name="Google Shape;73;g3ce2c3b1432_0_142"/>
          <p:cNvSpPr txBox="1"/>
          <p:nvPr>
            <p:ph idx="1" type="subTitle"/>
          </p:nvPr>
        </p:nvSpPr>
        <p:spPr>
          <a:xfrm>
            <a:off x="265500" y="3974834"/>
            <a:ext cx="4045200" cy="17940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74" name="Google Shape;74;g3ce2c3b1432_0_142"/>
          <p:cNvSpPr txBox="1"/>
          <p:nvPr>
            <p:ph idx="2" type="body"/>
          </p:nvPr>
        </p:nvSpPr>
        <p:spPr>
          <a:xfrm>
            <a:off x="4939500" y="965600"/>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75" name="Google Shape;75;g3ce2c3b1432_0_14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76" name="Shape 76"/>
        <p:cNvGrpSpPr/>
        <p:nvPr/>
      </p:nvGrpSpPr>
      <p:grpSpPr>
        <a:xfrm>
          <a:off x="0" y="0"/>
          <a:ext cx="0" cy="0"/>
          <a:chOff x="0" y="0"/>
          <a:chExt cx="0" cy="0"/>
        </a:xfrm>
      </p:grpSpPr>
      <p:sp>
        <p:nvSpPr>
          <p:cNvPr id="77" name="Google Shape;77;g3ce2c3b1432_0_149"/>
          <p:cNvSpPr txBox="1"/>
          <p:nvPr>
            <p:ph idx="1" type="body"/>
          </p:nvPr>
        </p:nvSpPr>
        <p:spPr>
          <a:xfrm>
            <a:off x="319500" y="5644967"/>
            <a:ext cx="5998800" cy="7983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accent3"/>
              </a:buClr>
              <a:buSzPts val="1800"/>
              <a:buFont typeface="Alfa Slab One"/>
              <a:buNone/>
              <a:defRPr>
                <a:solidFill>
                  <a:schemeClr val="accent3"/>
                </a:solidFill>
                <a:latin typeface="Alfa Slab One"/>
                <a:ea typeface="Alfa Slab One"/>
                <a:cs typeface="Alfa Slab One"/>
                <a:sym typeface="Alfa Slab One"/>
              </a:defRPr>
            </a:lvl1pPr>
          </a:lstStyle>
          <a:p/>
        </p:txBody>
      </p:sp>
      <p:sp>
        <p:nvSpPr>
          <p:cNvPr id="78" name="Google Shape;78;g3ce2c3b1432_0_14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79" name="Shape 79"/>
        <p:cNvGrpSpPr/>
        <p:nvPr/>
      </p:nvGrpSpPr>
      <p:grpSpPr>
        <a:xfrm>
          <a:off x="0" y="0"/>
          <a:ext cx="0" cy="0"/>
          <a:chOff x="0" y="0"/>
          <a:chExt cx="0" cy="0"/>
        </a:xfrm>
      </p:grpSpPr>
      <p:sp>
        <p:nvSpPr>
          <p:cNvPr id="80" name="Google Shape;80;g3ce2c3b1432_0_152"/>
          <p:cNvSpPr txBox="1"/>
          <p:nvPr>
            <p:ph hasCustomPrompt="1" type="title"/>
          </p:nvPr>
        </p:nvSpPr>
        <p:spPr>
          <a:xfrm>
            <a:off x="311700" y="1557233"/>
            <a:ext cx="8520600" cy="26400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1"/>
              </a:buClr>
              <a:buSzPts val="11000"/>
              <a:buNone/>
              <a:defRPr sz="11000">
                <a:solidFill>
                  <a:schemeClr val="dk1"/>
                </a:solidFill>
              </a:defRPr>
            </a:lvl1pPr>
            <a:lvl2pPr lvl="1" algn="ctr">
              <a:spcBef>
                <a:spcPts val="0"/>
              </a:spcBef>
              <a:spcAft>
                <a:spcPts val="0"/>
              </a:spcAft>
              <a:buClr>
                <a:schemeClr val="dk1"/>
              </a:buClr>
              <a:buSzPts val="11000"/>
              <a:buNone/>
              <a:defRPr sz="11000">
                <a:solidFill>
                  <a:schemeClr val="dk1"/>
                </a:solidFill>
              </a:defRPr>
            </a:lvl2pPr>
            <a:lvl3pPr lvl="2" algn="ctr">
              <a:spcBef>
                <a:spcPts val="0"/>
              </a:spcBef>
              <a:spcAft>
                <a:spcPts val="0"/>
              </a:spcAft>
              <a:buClr>
                <a:schemeClr val="dk1"/>
              </a:buClr>
              <a:buSzPts val="11000"/>
              <a:buNone/>
              <a:defRPr sz="11000">
                <a:solidFill>
                  <a:schemeClr val="dk1"/>
                </a:solidFill>
              </a:defRPr>
            </a:lvl3pPr>
            <a:lvl4pPr lvl="3" algn="ctr">
              <a:spcBef>
                <a:spcPts val="0"/>
              </a:spcBef>
              <a:spcAft>
                <a:spcPts val="0"/>
              </a:spcAft>
              <a:buClr>
                <a:schemeClr val="dk1"/>
              </a:buClr>
              <a:buSzPts val="11000"/>
              <a:buNone/>
              <a:defRPr sz="11000">
                <a:solidFill>
                  <a:schemeClr val="dk1"/>
                </a:solidFill>
              </a:defRPr>
            </a:lvl4pPr>
            <a:lvl5pPr lvl="4" algn="ctr">
              <a:spcBef>
                <a:spcPts val="0"/>
              </a:spcBef>
              <a:spcAft>
                <a:spcPts val="0"/>
              </a:spcAft>
              <a:buClr>
                <a:schemeClr val="dk1"/>
              </a:buClr>
              <a:buSzPts val="11000"/>
              <a:buNone/>
              <a:defRPr sz="11000">
                <a:solidFill>
                  <a:schemeClr val="dk1"/>
                </a:solidFill>
              </a:defRPr>
            </a:lvl5pPr>
            <a:lvl6pPr lvl="5" algn="ctr">
              <a:spcBef>
                <a:spcPts val="0"/>
              </a:spcBef>
              <a:spcAft>
                <a:spcPts val="0"/>
              </a:spcAft>
              <a:buClr>
                <a:schemeClr val="dk1"/>
              </a:buClr>
              <a:buSzPts val="11000"/>
              <a:buNone/>
              <a:defRPr sz="11000">
                <a:solidFill>
                  <a:schemeClr val="dk1"/>
                </a:solidFill>
              </a:defRPr>
            </a:lvl6pPr>
            <a:lvl7pPr lvl="6" algn="ctr">
              <a:spcBef>
                <a:spcPts val="0"/>
              </a:spcBef>
              <a:spcAft>
                <a:spcPts val="0"/>
              </a:spcAft>
              <a:buClr>
                <a:schemeClr val="dk1"/>
              </a:buClr>
              <a:buSzPts val="11000"/>
              <a:buNone/>
              <a:defRPr sz="11000">
                <a:solidFill>
                  <a:schemeClr val="dk1"/>
                </a:solidFill>
              </a:defRPr>
            </a:lvl7pPr>
            <a:lvl8pPr lvl="7" algn="ctr">
              <a:spcBef>
                <a:spcPts val="0"/>
              </a:spcBef>
              <a:spcAft>
                <a:spcPts val="0"/>
              </a:spcAft>
              <a:buClr>
                <a:schemeClr val="dk1"/>
              </a:buClr>
              <a:buSzPts val="11000"/>
              <a:buNone/>
              <a:defRPr sz="11000">
                <a:solidFill>
                  <a:schemeClr val="dk1"/>
                </a:solidFill>
              </a:defRPr>
            </a:lvl8pPr>
            <a:lvl9pPr lvl="8" algn="ctr">
              <a:spcBef>
                <a:spcPts val="0"/>
              </a:spcBef>
              <a:spcAft>
                <a:spcPts val="0"/>
              </a:spcAft>
              <a:buClr>
                <a:schemeClr val="dk1"/>
              </a:buClr>
              <a:buSzPts val="11000"/>
              <a:buNone/>
              <a:defRPr sz="11000">
                <a:solidFill>
                  <a:schemeClr val="dk1"/>
                </a:solidFill>
              </a:defRPr>
            </a:lvl9pPr>
          </a:lstStyle>
          <a:p>
            <a:r>
              <a:t>xx%</a:t>
            </a:r>
          </a:p>
        </p:txBody>
      </p:sp>
      <p:sp>
        <p:nvSpPr>
          <p:cNvPr id="81" name="Google Shape;81;g3ce2c3b1432_0_152"/>
          <p:cNvSpPr txBox="1"/>
          <p:nvPr>
            <p:ph idx="1" type="body"/>
          </p:nvPr>
        </p:nvSpPr>
        <p:spPr>
          <a:xfrm>
            <a:off x="311700" y="4299000"/>
            <a:ext cx="8520600" cy="14289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82" name="Google Shape;82;g3ce2c3b1432_0_15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3" name="Shape 83"/>
        <p:cNvGrpSpPr/>
        <p:nvPr/>
      </p:nvGrpSpPr>
      <p:grpSpPr>
        <a:xfrm>
          <a:off x="0" y="0"/>
          <a:ext cx="0" cy="0"/>
          <a:chOff x="0" y="0"/>
          <a:chExt cx="0" cy="0"/>
        </a:xfrm>
      </p:grpSpPr>
      <p:sp>
        <p:nvSpPr>
          <p:cNvPr id="84" name="Google Shape;84;g3ce2c3b1432_0_15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image" Target="../media/image2.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theme" Target="../theme/theme4.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slideLayout" Target="../slideLayouts/slideLayout6.xml"/><Relationship Id="rId5" Type="http://schemas.openxmlformats.org/officeDocument/2006/relationships/slideLayout" Target="../slideLayouts/slideLayout7.xml"/><Relationship Id="rId6" Type="http://schemas.openxmlformats.org/officeDocument/2006/relationships/theme" Target="../theme/theme3.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slideLayout" Target="../slideLayouts/slideLayout9.xml"/><Relationship Id="rId3" Type="http://schemas.openxmlformats.org/officeDocument/2006/relationships/slideLayout" Target="../slideLayouts/slideLayout10.xml"/><Relationship Id="rId4" Type="http://schemas.openxmlformats.org/officeDocument/2006/relationships/slideLayout" Target="../slideLayouts/slideLayout11.xml"/><Relationship Id="rId11" Type="http://schemas.openxmlformats.org/officeDocument/2006/relationships/slideLayout" Target="../slideLayouts/slideLayout18.xml"/><Relationship Id="rId10" Type="http://schemas.openxmlformats.org/officeDocument/2006/relationships/slideLayout" Target="../slideLayouts/slideLayout17.xml"/><Relationship Id="rId12" Type="http://schemas.openxmlformats.org/officeDocument/2006/relationships/theme" Target="../theme/theme1.xml"/><Relationship Id="rId9" Type="http://schemas.openxmlformats.org/officeDocument/2006/relationships/slideLayout" Target="../slideLayouts/slideLayout16.xml"/><Relationship Id="rId5" Type="http://schemas.openxmlformats.org/officeDocument/2006/relationships/slideLayout" Target="../slideLayouts/slideLayout12.xml"/><Relationship Id="rId6" Type="http://schemas.openxmlformats.org/officeDocument/2006/relationships/slideLayout" Target="../slideLayouts/slideLayout13.xml"/><Relationship Id="rId7" Type="http://schemas.openxmlformats.org/officeDocument/2006/relationships/slideLayout" Target="../slideLayouts/slideLayout14.xml"/><Relationship Id="rId8"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id="10" name="Google Shape;10;p17"/>
          <p:cNvPicPr preferRelativeResize="0"/>
          <p:nvPr/>
        </p:nvPicPr>
        <p:blipFill rotWithShape="1">
          <a:blip r:embed="rId1">
            <a:alphaModFix/>
          </a:blip>
          <a:srcRect b="0" l="0" r="0" t="0"/>
          <a:stretch/>
        </p:blipFill>
        <p:spPr>
          <a:xfrm>
            <a:off x="0" y="0"/>
            <a:ext cx="9144000" cy="6858000"/>
          </a:xfrm>
          <a:prstGeom prst="rect">
            <a:avLst/>
          </a:prstGeom>
          <a:noFill/>
          <a:ln>
            <a:noFill/>
          </a:ln>
        </p:spPr>
      </p:pic>
      <p:pic>
        <p:nvPicPr>
          <p:cNvPr id="11" name="Google Shape;11;p17"/>
          <p:cNvPicPr preferRelativeResize="0"/>
          <p:nvPr/>
        </p:nvPicPr>
        <p:blipFill rotWithShape="1">
          <a:blip r:embed="rId2">
            <a:alphaModFix/>
          </a:blip>
          <a:srcRect b="0" l="0" r="0" t="0"/>
          <a:stretch/>
        </p:blipFill>
        <p:spPr>
          <a:xfrm>
            <a:off x="487362" y="5662612"/>
            <a:ext cx="2979737" cy="771525"/>
          </a:xfrm>
          <a:prstGeom prst="rect">
            <a:avLst/>
          </a:prstGeom>
          <a:noFill/>
          <a:ln>
            <a:noFill/>
          </a:ln>
        </p:spPr>
      </p:pic>
      <p:sp>
        <p:nvSpPr>
          <p:cNvPr id="12" name="Google Shape;12;p1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3" name="Google Shape;13;p1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 name="Shape 19"/>
        <p:cNvGrpSpPr/>
        <p:nvPr/>
      </p:nvGrpSpPr>
      <p:grpSpPr>
        <a:xfrm>
          <a:off x="0" y="0"/>
          <a:ext cx="0" cy="0"/>
          <a:chOff x="0" y="0"/>
          <a:chExt cx="0" cy="0"/>
        </a:xfrm>
      </p:grpSpPr>
      <p:pic>
        <p:nvPicPr>
          <p:cNvPr id="20" name="Google Shape;20;p19"/>
          <p:cNvPicPr preferRelativeResize="0"/>
          <p:nvPr/>
        </p:nvPicPr>
        <p:blipFill rotWithShape="1">
          <a:blip r:embed="rId1">
            <a:alphaModFix/>
          </a:blip>
          <a:srcRect b="0" l="0" r="0" t="0"/>
          <a:stretch/>
        </p:blipFill>
        <p:spPr>
          <a:xfrm>
            <a:off x="0" y="0"/>
            <a:ext cx="9144000" cy="6858000"/>
          </a:xfrm>
          <a:prstGeom prst="rect">
            <a:avLst/>
          </a:prstGeom>
          <a:noFill/>
          <a:ln>
            <a:noFill/>
          </a:ln>
        </p:spPr>
      </p:pic>
      <p:sp>
        <p:nvSpPr>
          <p:cNvPr id="21" name="Google Shape;21;p1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22" name="Google Shape;22;p1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53" r:id="rId2"/>
    <p:sldLayoutId id="2147483654" r:id="rId3"/>
    <p:sldLayoutId id="2147483655" r:id="rId4"/>
    <p:sldLayoutId id="2147483656"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ameday">
    <p:bg>
      <p:bgPr>
        <a:solidFill>
          <a:schemeClr val="lt1"/>
        </a:solidFill>
      </p:bgPr>
    </p:bg>
    <p:spTree>
      <p:nvGrpSpPr>
        <p:cNvPr id="38" name="Shape 38"/>
        <p:cNvGrpSpPr/>
        <p:nvPr/>
      </p:nvGrpSpPr>
      <p:grpSpPr>
        <a:xfrm>
          <a:off x="0" y="0"/>
          <a:ext cx="0" cy="0"/>
          <a:chOff x="0" y="0"/>
          <a:chExt cx="0" cy="0"/>
        </a:xfrm>
      </p:grpSpPr>
      <p:sp>
        <p:nvSpPr>
          <p:cNvPr id="39" name="Google Shape;39;g3ce2c3b1432_0_11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1pPr>
            <a:lvl2pPr lvl="1">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2pPr>
            <a:lvl3pPr lvl="2">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3pPr>
            <a:lvl4pPr lvl="3">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4pPr>
            <a:lvl5pPr lvl="4">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5pPr>
            <a:lvl6pPr lvl="5">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6pPr>
            <a:lvl7pPr lvl="6">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7pPr>
            <a:lvl8pPr lvl="7">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8pPr>
            <a:lvl9pPr lvl="8">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9pPr>
          </a:lstStyle>
          <a:p/>
        </p:txBody>
      </p:sp>
      <p:sp>
        <p:nvSpPr>
          <p:cNvPr id="40" name="Google Shape;40;g3ce2c3b1432_0_11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Proxima Nova"/>
              <a:buChar char="●"/>
              <a:defRPr sz="1800">
                <a:solidFill>
                  <a:schemeClr val="dk2"/>
                </a:solidFill>
                <a:latin typeface="Proxima Nova"/>
                <a:ea typeface="Proxima Nova"/>
                <a:cs typeface="Proxima Nova"/>
                <a:sym typeface="Proxima Nova"/>
              </a:defRPr>
            </a:lvl1pPr>
            <a:lvl2pPr indent="-317500" lvl="1" marL="9144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2pPr>
            <a:lvl3pPr indent="-317500" lvl="2" marL="13716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3pPr>
            <a:lvl4pPr indent="-317500" lvl="3" marL="18288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4pPr>
            <a:lvl5pPr indent="-317500" lvl="4" marL="22860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5pPr>
            <a:lvl6pPr indent="-317500" lvl="5" marL="27432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6pPr>
            <a:lvl7pPr indent="-317500" lvl="6" marL="32004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7pPr>
            <a:lvl8pPr indent="-317500" lvl="7" marL="36576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8pPr>
            <a:lvl9pPr indent="-317500" lvl="8" marL="41148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9pPr>
          </a:lstStyle>
          <a:p/>
        </p:txBody>
      </p:sp>
      <p:sp>
        <p:nvSpPr>
          <p:cNvPr id="41" name="Google Shape;41;g3ce2c3b1432_0_11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Proxima Nova"/>
                <a:ea typeface="Proxima Nova"/>
                <a:cs typeface="Proxima Nova"/>
                <a:sym typeface="Proxima Nova"/>
              </a:defRPr>
            </a:lvl1pPr>
            <a:lvl2pPr lvl="1" algn="r">
              <a:buNone/>
              <a:defRPr sz="1000">
                <a:solidFill>
                  <a:schemeClr val="dk2"/>
                </a:solidFill>
                <a:latin typeface="Proxima Nova"/>
                <a:ea typeface="Proxima Nova"/>
                <a:cs typeface="Proxima Nova"/>
                <a:sym typeface="Proxima Nova"/>
              </a:defRPr>
            </a:lvl2pPr>
            <a:lvl3pPr lvl="2" algn="r">
              <a:buNone/>
              <a:defRPr sz="1000">
                <a:solidFill>
                  <a:schemeClr val="dk2"/>
                </a:solidFill>
                <a:latin typeface="Proxima Nova"/>
                <a:ea typeface="Proxima Nova"/>
                <a:cs typeface="Proxima Nova"/>
                <a:sym typeface="Proxima Nova"/>
              </a:defRPr>
            </a:lvl3pPr>
            <a:lvl4pPr lvl="3" algn="r">
              <a:buNone/>
              <a:defRPr sz="1000">
                <a:solidFill>
                  <a:schemeClr val="dk2"/>
                </a:solidFill>
                <a:latin typeface="Proxima Nova"/>
                <a:ea typeface="Proxima Nova"/>
                <a:cs typeface="Proxima Nova"/>
                <a:sym typeface="Proxima Nova"/>
              </a:defRPr>
            </a:lvl4pPr>
            <a:lvl5pPr lvl="4" algn="r">
              <a:buNone/>
              <a:defRPr sz="1000">
                <a:solidFill>
                  <a:schemeClr val="dk2"/>
                </a:solidFill>
                <a:latin typeface="Proxima Nova"/>
                <a:ea typeface="Proxima Nova"/>
                <a:cs typeface="Proxima Nova"/>
                <a:sym typeface="Proxima Nova"/>
              </a:defRPr>
            </a:lvl5pPr>
            <a:lvl6pPr lvl="5" algn="r">
              <a:buNone/>
              <a:defRPr sz="1000">
                <a:solidFill>
                  <a:schemeClr val="dk2"/>
                </a:solidFill>
                <a:latin typeface="Proxima Nova"/>
                <a:ea typeface="Proxima Nova"/>
                <a:cs typeface="Proxima Nova"/>
                <a:sym typeface="Proxima Nova"/>
              </a:defRPr>
            </a:lvl6pPr>
            <a:lvl7pPr lvl="6" algn="r">
              <a:buNone/>
              <a:defRPr sz="1000">
                <a:solidFill>
                  <a:schemeClr val="dk2"/>
                </a:solidFill>
                <a:latin typeface="Proxima Nova"/>
                <a:ea typeface="Proxima Nova"/>
                <a:cs typeface="Proxima Nova"/>
                <a:sym typeface="Proxima Nova"/>
              </a:defRPr>
            </a:lvl7pPr>
            <a:lvl8pPr lvl="7" algn="r">
              <a:buNone/>
              <a:defRPr sz="1000">
                <a:solidFill>
                  <a:schemeClr val="dk2"/>
                </a:solidFill>
                <a:latin typeface="Proxima Nova"/>
                <a:ea typeface="Proxima Nova"/>
                <a:cs typeface="Proxima Nova"/>
                <a:sym typeface="Proxima Nova"/>
              </a:defRPr>
            </a:lvl8pPr>
            <a:lvl9pPr lvl="8" algn="r">
              <a:buNone/>
              <a:defRPr sz="1000">
                <a:solidFill>
                  <a:schemeClr val="dk2"/>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8.png"/><Relationship Id="rId6"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hyperlink" Target="https://docs.google.com/forms/d/1gMf8dPJHYbOkMAWn4yX-KVrJN3SGjY4yBLq-_hJtGSc/edit"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 Id="rId3"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 Id="rId3" Type="http://schemas.openxmlformats.org/officeDocument/2006/relationships/image" Target="../media/image15.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 Id="rId3" Type="http://schemas.openxmlformats.org/officeDocument/2006/relationships/image" Target="../media/image15.pn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 Id="rId3" Type="http://schemas.openxmlformats.org/officeDocument/2006/relationships/image" Target="../media/image15.pn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3.xml"/><Relationship Id="rId3" Type="http://schemas.openxmlformats.org/officeDocument/2006/relationships/image" Target="../media/image1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hyperlink" Target="https://forms.gle/s6a5S7pXZnnqMmS58" TargetMode="External"/><Relationship Id="rId4" Type="http://schemas.openxmlformats.org/officeDocument/2006/relationships/hyperlink" Target="https://forms.gle/s6a5S7pXZnnqMmS58"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
          <p:cNvSpPr txBox="1"/>
          <p:nvPr>
            <p:ph idx="4294967295" type="ctrTitle"/>
          </p:nvPr>
        </p:nvSpPr>
        <p:spPr>
          <a:xfrm>
            <a:off x="0" y="2038350"/>
            <a:ext cx="91440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b="1" i="0" lang="en-US" sz="4400" u="none" cap="none" strike="noStrike">
                <a:solidFill>
                  <a:schemeClr val="lt1"/>
                </a:solidFill>
                <a:latin typeface="Calibri"/>
                <a:ea typeface="Calibri"/>
                <a:cs typeface="Calibri"/>
                <a:sym typeface="Calibri"/>
              </a:rPr>
              <a:t>Attendance Lead Network Meeting</a:t>
            </a:r>
            <a:br>
              <a:rPr b="1" i="0" lang="en-US" sz="4400" u="none" cap="none" strike="noStrike">
                <a:solidFill>
                  <a:schemeClr val="lt1"/>
                </a:solidFill>
                <a:latin typeface="Calibri"/>
                <a:ea typeface="Calibri"/>
                <a:cs typeface="Calibri"/>
                <a:sym typeface="Calibri"/>
              </a:rPr>
            </a:br>
            <a:br>
              <a:rPr b="1" i="0" lang="en-US" sz="4400" u="none" cap="none" strike="noStrike">
                <a:solidFill>
                  <a:schemeClr val="lt1"/>
                </a:solidFill>
                <a:latin typeface="Calibri"/>
                <a:ea typeface="Calibri"/>
                <a:cs typeface="Calibri"/>
                <a:sym typeface="Calibri"/>
              </a:rPr>
            </a:br>
            <a:r>
              <a:rPr b="1" i="0" lang="en-US" sz="4400" u="none" cap="none" strike="noStrike">
                <a:solidFill>
                  <a:schemeClr val="lt1"/>
                </a:solidFill>
                <a:latin typeface="Calibri"/>
                <a:ea typeface="Calibri"/>
                <a:cs typeface="Calibri"/>
                <a:sym typeface="Calibri"/>
              </a:rPr>
              <a:t>Tuesday 1</a:t>
            </a:r>
            <a:r>
              <a:rPr b="1" lang="en-US">
                <a:solidFill>
                  <a:schemeClr val="lt1"/>
                </a:solidFill>
              </a:rPr>
              <a:t>0th March 2026</a:t>
            </a:r>
            <a:br>
              <a:rPr b="1" i="0" lang="en-US" sz="4400" u="none" cap="none" strike="noStrike">
                <a:solidFill>
                  <a:schemeClr val="lt1"/>
                </a:solidFill>
                <a:latin typeface="Calibri"/>
                <a:ea typeface="Calibri"/>
                <a:cs typeface="Calibri"/>
                <a:sym typeface="Calibri"/>
              </a:rPr>
            </a:br>
            <a:br>
              <a:rPr b="1" i="0" lang="en-US" sz="4400" u="none" cap="none" strike="noStrike">
                <a:solidFill>
                  <a:schemeClr val="lt1"/>
                </a:solidFill>
                <a:latin typeface="Calibri"/>
                <a:ea typeface="Calibri"/>
                <a:cs typeface="Calibri"/>
                <a:sym typeface="Calibri"/>
              </a:rPr>
            </a:br>
            <a:endParaRPr b="0" i="0" sz="4400" u="none" cap="none" strike="noStrike">
              <a:solidFill>
                <a:schemeClr val="dk1"/>
              </a:solidFill>
              <a:latin typeface="Calibri"/>
              <a:ea typeface="Calibri"/>
              <a:cs typeface="Calibri"/>
              <a:sym typeface="Calibri"/>
            </a:endParaRPr>
          </a:p>
        </p:txBody>
      </p:sp>
      <p:sp>
        <p:nvSpPr>
          <p:cNvPr id="91" name="Google Shape;91;p1"/>
          <p:cNvSpPr txBox="1"/>
          <p:nvPr>
            <p:ph idx="4294967295" type="subTitle"/>
          </p:nvPr>
        </p:nvSpPr>
        <p:spPr>
          <a:xfrm>
            <a:off x="4248150" y="4000500"/>
            <a:ext cx="4895850" cy="103981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t/>
            </a:r>
            <a:endParaRPr b="0" i="0" sz="3200" u="none" cap="none" strike="noStrike">
              <a:solidFill>
                <a:schemeClr val="lt1"/>
              </a:solidFill>
              <a:latin typeface="Calibri"/>
              <a:ea typeface="Calibri"/>
              <a:cs typeface="Calibri"/>
              <a:sym typeface="Calibri"/>
            </a:endParaRPr>
          </a:p>
          <a:p>
            <a:pPr indent="0" lvl="0" marL="0" marR="0" rtl="0" algn="l">
              <a:lnSpc>
                <a:spcPct val="100000"/>
              </a:lnSpc>
              <a:spcBef>
                <a:spcPts val="560"/>
              </a:spcBef>
              <a:spcAft>
                <a:spcPts val="0"/>
              </a:spcAft>
              <a:buClr>
                <a:schemeClr val="lt1"/>
              </a:buClr>
              <a:buSzPts val="2800"/>
              <a:buFont typeface="Arial"/>
              <a:buNone/>
            </a:pPr>
            <a:r>
              <a:rPr b="0" i="1" lang="en-US" sz="2800" u="none" cap="none" strike="noStrike">
                <a:solidFill>
                  <a:schemeClr val="lt1"/>
                </a:solidFill>
                <a:latin typeface="Calibri"/>
                <a:ea typeface="Calibri"/>
                <a:cs typeface="Calibri"/>
                <a:sym typeface="Calibri"/>
              </a:rPr>
              <a:t>Welcome to this virtual meeting</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560"/>
              </a:spcBef>
              <a:spcAft>
                <a:spcPts val="0"/>
              </a:spcAft>
              <a:buClr>
                <a:schemeClr val="lt1"/>
              </a:buClr>
              <a:buSzPts val="2800"/>
              <a:buFont typeface="Arial"/>
              <a:buNone/>
            </a:pPr>
            <a:r>
              <a:rPr b="0" i="1" lang="en-US" sz="2800" u="none" cap="none" strike="noStrike">
                <a:solidFill>
                  <a:schemeClr val="lt1"/>
                </a:solidFill>
                <a:latin typeface="Calibri"/>
                <a:ea typeface="Calibri"/>
                <a:cs typeface="Calibri"/>
                <a:sym typeface="Calibri"/>
              </a:rPr>
              <a:t> </a:t>
            </a:r>
            <a:endParaRPr b="0" i="0" sz="3200" u="none" cap="none" strike="noStrike">
              <a:solidFill>
                <a:schemeClr val="dk1"/>
              </a:solidFill>
              <a:latin typeface="Calibri"/>
              <a:ea typeface="Calibri"/>
              <a:cs typeface="Calibri"/>
              <a:sym typeface="Calibri"/>
            </a:endParaRPr>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idx="4294967295" type="title"/>
          </p:nvPr>
        </p:nvSpPr>
        <p:spPr>
          <a:xfrm>
            <a:off x="2626975" y="472700"/>
            <a:ext cx="4916700" cy="8211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Calibri"/>
              <a:buNone/>
            </a:pPr>
            <a:r>
              <a:rPr b="0" i="0" lang="en-US" sz="2800" u="none" cap="none" strike="noStrike">
                <a:solidFill>
                  <a:schemeClr val="dk1"/>
                </a:solidFill>
                <a:latin typeface="Calibri"/>
                <a:ea typeface="Calibri"/>
                <a:cs typeface="Calibri"/>
                <a:sym typeface="Calibri"/>
              </a:rPr>
              <a:t>Agenda for today </a:t>
            </a:r>
            <a:endParaRPr/>
          </a:p>
        </p:txBody>
      </p:sp>
      <p:graphicFrame>
        <p:nvGraphicFramePr>
          <p:cNvPr id="97" name="Google Shape;97;p2"/>
          <p:cNvGraphicFramePr/>
          <p:nvPr/>
        </p:nvGraphicFramePr>
        <p:xfrm>
          <a:off x="637912" y="1570511"/>
          <a:ext cx="3000000" cy="3000000"/>
        </p:xfrm>
        <a:graphic>
          <a:graphicData uri="http://schemas.openxmlformats.org/drawingml/2006/table">
            <a:tbl>
              <a:tblPr>
                <a:noFill/>
                <a:tableStyleId>{35A5B6CD-47D7-4DD9-88DE-34C46F728787}</a:tableStyleId>
              </a:tblPr>
              <a:tblGrid>
                <a:gridCol w="3094825"/>
                <a:gridCol w="2460450"/>
                <a:gridCol w="2011275"/>
              </a:tblGrid>
              <a:tr h="269475">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Item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Who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Time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r>
              <a:tr h="613250">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Welcome</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Al Whitelaw / Annette Taylor</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3.30 pm (10 mins)</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35025">
                <a:tc>
                  <a:txBody>
                    <a:bodyPr/>
                    <a:lstStyle/>
                    <a:p>
                      <a:pPr indent="0" lvl="0" marL="0" marR="0" rtl="0" algn="l">
                        <a:lnSpc>
                          <a:spcPct val="107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OFSTED and Attendance</a:t>
                      </a:r>
                      <a:endParaRPr b="1" sz="1800" u="none" cap="none" strike="noStrike">
                        <a:solidFill>
                          <a:schemeClr val="dk1"/>
                        </a:solidFill>
                        <a:latin typeface="Calibri"/>
                        <a:ea typeface="Calibri"/>
                        <a:cs typeface="Calibri"/>
                        <a:sym typeface="Calibri"/>
                      </a:endParaRPr>
                    </a:p>
                    <a:p>
                      <a:pPr indent="0" lvl="0" marL="0" marR="0" rtl="0" algn="l">
                        <a:lnSpc>
                          <a:spcPct val="107000"/>
                        </a:lnSpc>
                        <a:spcBef>
                          <a:spcPts val="800"/>
                        </a:spcBef>
                        <a:spcAft>
                          <a:spcPts val="0"/>
                        </a:spcAft>
                        <a:buClr>
                          <a:srgbClr val="000000"/>
                        </a:buClr>
                        <a:buSzPts val="1600"/>
                        <a:buFont typeface="Arial"/>
                        <a:buNone/>
                      </a:pPr>
                      <a:r>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Harry Ingham</a:t>
                      </a:r>
                      <a:endParaRPr b="1" sz="1800" u="none" cap="none" strike="noStrike">
                        <a:solidFill>
                          <a:schemeClr val="dk1"/>
                        </a:solidFill>
                        <a:latin typeface="Calibri"/>
                        <a:ea typeface="Calibri"/>
                        <a:cs typeface="Calibri"/>
                        <a:sym typeface="Calibri"/>
                      </a:endParaRPr>
                    </a:p>
                    <a:p>
                      <a:pPr indent="0" lvl="0" marL="0" marR="0" rtl="0" algn="l">
                        <a:lnSpc>
                          <a:spcPct val="107000"/>
                        </a:lnSpc>
                        <a:spcBef>
                          <a:spcPts val="800"/>
                        </a:spcBef>
                        <a:spcAft>
                          <a:spcPts val="0"/>
                        </a:spcAft>
                        <a:buClr>
                          <a:srgbClr val="000000"/>
                        </a:buClr>
                        <a:buSzPts val="1600"/>
                        <a:buFont typeface="Arial"/>
                        <a:buNone/>
                      </a:pPr>
                      <a:r>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3.40 pm (</a:t>
                      </a:r>
                      <a:r>
                        <a:rPr b="1" lang="en-US" sz="1800">
                          <a:solidFill>
                            <a:schemeClr val="dk1"/>
                          </a:solidFill>
                          <a:latin typeface="Calibri"/>
                          <a:ea typeface="Calibri"/>
                          <a:cs typeface="Calibri"/>
                          <a:sym typeface="Calibri"/>
                        </a:rPr>
                        <a:t>20 </a:t>
                      </a:r>
                      <a:r>
                        <a:rPr b="1" lang="en-US" sz="1800" u="none" cap="none" strike="noStrike">
                          <a:solidFill>
                            <a:schemeClr val="dk1"/>
                          </a:solidFill>
                          <a:latin typeface="Calibri"/>
                          <a:ea typeface="Calibri"/>
                          <a:cs typeface="Calibri"/>
                          <a:sym typeface="Calibri"/>
                        </a:rPr>
                        <a:t>mins)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69600">
                <a:tc>
                  <a:txBody>
                    <a:bodyPr/>
                    <a:lstStyle/>
                    <a:p>
                      <a:pPr indent="0" lvl="0" marL="0" marR="0" rtl="0" algn="l">
                        <a:lnSpc>
                          <a:spcPct val="107000"/>
                        </a:lnSpc>
                        <a:spcBef>
                          <a:spcPts val="0"/>
                        </a:spcBef>
                        <a:spcAft>
                          <a:spcPts val="0"/>
                        </a:spcAft>
                        <a:buClr>
                          <a:schemeClr val="dk1"/>
                        </a:buClr>
                        <a:buSzPts val="1400"/>
                        <a:buFont typeface="Arial"/>
                        <a:buNone/>
                      </a:pPr>
                      <a:r>
                        <a:rPr b="1" lang="en-US" sz="1800">
                          <a:solidFill>
                            <a:schemeClr val="dk1"/>
                          </a:solidFill>
                          <a:latin typeface="Calibri"/>
                          <a:ea typeface="Calibri"/>
                          <a:cs typeface="Calibri"/>
                          <a:sym typeface="Calibri"/>
                        </a:rPr>
                        <a:t>Education Welfare Updates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Annette Taylor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4.00pm (15 mins)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3225">
                <a:tc>
                  <a:txBody>
                    <a:bodyPr/>
                    <a:lstStyle/>
                    <a:p>
                      <a:pPr indent="0" lvl="0" marL="0" marR="0" rtl="0" algn="l">
                        <a:lnSpc>
                          <a:spcPct val="100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ERSA - Communities of Practice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Zoe Price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b="1" lang="en-US" sz="1800">
                          <a:solidFill>
                            <a:schemeClr val="dk1"/>
                          </a:solidFill>
                          <a:latin typeface="Calibri"/>
                          <a:ea typeface="Calibri"/>
                          <a:cs typeface="Calibri"/>
                          <a:sym typeface="Calibri"/>
                        </a:rPr>
                        <a:t>4.15pm (15 mins) </a:t>
                      </a:r>
                      <a:endParaRPr b="1" sz="1800">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00675">
                <a:tc gridSpan="3">
                  <a:txBody>
                    <a:bodyPr/>
                    <a:lstStyle/>
                    <a:p>
                      <a:pPr indent="0" lvl="0" marL="0" marR="0" rtl="0" algn="ctr">
                        <a:lnSpc>
                          <a:spcPct val="107000"/>
                        </a:lnSpc>
                        <a:spcBef>
                          <a:spcPts val="0"/>
                        </a:spcBef>
                        <a:spcAft>
                          <a:spcPts val="0"/>
                        </a:spcAft>
                        <a:buClr>
                          <a:srgbClr val="000000"/>
                        </a:buClr>
                        <a:buSzPts val="1500"/>
                        <a:buFont typeface="Arial"/>
                        <a:buNone/>
                      </a:pPr>
                      <a:r>
                        <a:rPr b="1" lang="en-US" sz="1800" u="none" cap="none" strike="noStrike">
                          <a:solidFill>
                            <a:schemeClr val="dk1"/>
                          </a:solidFill>
                          <a:latin typeface="Calibri"/>
                          <a:ea typeface="Calibri"/>
                          <a:cs typeface="Calibri"/>
                          <a:sym typeface="Calibri"/>
                        </a:rPr>
                        <a:t>Questions</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r>
            </a:tbl>
          </a:graphicData>
        </a:graphic>
      </p:graphicFrame>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g3993cff11a1_1_0"/>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r>
              <a:rPr lang="en-US">
                <a:solidFill>
                  <a:schemeClr val="lt1"/>
                </a:solidFill>
              </a:rPr>
              <a:t>OFSTED and Attendance </a:t>
            </a:r>
            <a:endParaRPr>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sz="4100">
                <a:solidFill>
                  <a:schemeClr val="lt1"/>
                </a:solidFill>
              </a:rPr>
              <a:t>Harry Ingham </a:t>
            </a:r>
            <a:endParaRPr sz="4100">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sz="4100">
                <a:solidFill>
                  <a:schemeClr val="lt1"/>
                </a:solidFill>
              </a:rPr>
              <a:t>Senior OFSTED Inspector </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g3a47ba888c5_0_165"/>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r>
              <a:rPr lang="en-US">
                <a:solidFill>
                  <a:schemeClr val="lt1"/>
                </a:solidFill>
              </a:rPr>
              <a:t> Education Welfare Service Updates </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g3cd90cf0f56_1_20"/>
          <p:cNvSpPr txBox="1"/>
          <p:nvPr/>
        </p:nvSpPr>
        <p:spPr>
          <a:xfrm>
            <a:off x="511425" y="100725"/>
            <a:ext cx="8531700" cy="5765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800"/>
              </a:spcBef>
              <a:spcAft>
                <a:spcPts val="0"/>
              </a:spcAft>
              <a:buClr>
                <a:schemeClr val="dk1"/>
              </a:buClr>
              <a:buSzPts val="1100"/>
              <a:buFont typeface="Arial"/>
              <a:buNone/>
            </a:pPr>
            <a:r>
              <a:rPr b="1" lang="en-US" sz="1500">
                <a:solidFill>
                  <a:schemeClr val="dk1"/>
                </a:solidFill>
              </a:rPr>
              <a:t>Strengthening our Practice</a:t>
            </a:r>
            <a:endParaRPr b="1" sz="1500">
              <a:solidFill>
                <a:schemeClr val="dk1"/>
              </a:solidFill>
            </a:endParaRPr>
          </a:p>
          <a:p>
            <a:pPr indent="0" lvl="0" marL="0" rtl="0" algn="l">
              <a:lnSpc>
                <a:spcPct val="115000"/>
              </a:lnSpc>
              <a:spcBef>
                <a:spcPts val="1400"/>
              </a:spcBef>
              <a:spcAft>
                <a:spcPts val="0"/>
              </a:spcAft>
              <a:buClr>
                <a:schemeClr val="dk1"/>
              </a:buClr>
              <a:buSzPts val="1100"/>
              <a:buFont typeface="Arial"/>
              <a:buNone/>
            </a:pPr>
            <a:r>
              <a:rPr b="1" lang="en-US" sz="1500">
                <a:solidFill>
                  <a:schemeClr val="dk1"/>
                </a:solidFill>
              </a:rPr>
              <a:t>Absence Returns</a:t>
            </a:r>
            <a:endParaRPr b="1" sz="1500">
              <a:solidFill>
                <a:schemeClr val="dk1"/>
              </a:solidFill>
            </a:endParaRPr>
          </a:p>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Filling in absence returns shouldn't sit solely on the Attendance Lead's shoulders.</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Consider involving Form Tutors, Heads of Year, or Administrative Support Staff.</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hose closest to the student often have the most up-to-date "on-the-ground" context, making the returns more accurate and robust.</a:t>
            </a:r>
            <a:endParaRPr sz="1500">
              <a:solidFill>
                <a:schemeClr val="dk1"/>
              </a:solidFill>
            </a:endParaRPr>
          </a:p>
          <a:p>
            <a:pPr indent="0" lvl="0" marL="0" rtl="0" algn="l">
              <a:lnSpc>
                <a:spcPct val="115000"/>
              </a:lnSpc>
              <a:spcBef>
                <a:spcPts val="1400"/>
              </a:spcBef>
              <a:spcAft>
                <a:spcPts val="0"/>
              </a:spcAft>
              <a:buClr>
                <a:schemeClr val="dk1"/>
              </a:buClr>
              <a:buSzPts val="1100"/>
              <a:buFont typeface="Arial"/>
              <a:buNone/>
            </a:pPr>
            <a:r>
              <a:rPr b="1" lang="en-US" sz="1500">
                <a:solidFill>
                  <a:schemeClr val="dk1"/>
                </a:solidFill>
              </a:rPr>
              <a:t>Elective Home Education (EHE): A Parent-Led Choice</a:t>
            </a:r>
            <a:endParaRPr b="1" sz="1500">
              <a:solidFill>
                <a:schemeClr val="dk1"/>
              </a:solidFill>
            </a:endParaRPr>
          </a:p>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EHE must always be a parent-led decision.</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While we can (and should) discuss the implications of EHE if a parent raises it, school staff must never suggest or encourage it as a solution to attendance or behavioral issues.</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We are pleased to share that we are currently recruiting an additional EHE Coordinator to provide further expertise and oversight in this area.</a:t>
            </a:r>
            <a:endParaRPr sz="1500">
              <a:solidFill>
                <a:schemeClr val="dk1"/>
              </a:solidFill>
            </a:endParaRPr>
          </a:p>
          <a:p>
            <a:pPr indent="0" lvl="0" marL="0" rtl="0" algn="l">
              <a:lnSpc>
                <a:spcPct val="115000"/>
              </a:lnSpc>
              <a:spcBef>
                <a:spcPts val="1400"/>
              </a:spcBef>
              <a:spcAft>
                <a:spcPts val="0"/>
              </a:spcAft>
              <a:buClr>
                <a:schemeClr val="dk1"/>
              </a:buClr>
              <a:buSzPts val="1100"/>
              <a:buFont typeface="Arial"/>
              <a:buNone/>
            </a:pPr>
            <a:r>
              <a:rPr b="1" lang="en-US" sz="1500">
                <a:solidFill>
                  <a:schemeClr val="dk1"/>
                </a:solidFill>
              </a:rPr>
              <a:t>Medical Coding (Code I): Following the Guidance</a:t>
            </a:r>
            <a:endParaRPr b="1" sz="1500">
              <a:solidFill>
                <a:schemeClr val="dk1"/>
              </a:solidFill>
            </a:endParaRPr>
          </a:p>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A gentle reminder that schools do not strictly require medical evidence (like a GP note) to code an absence as "I" (Illness).</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As per DfE guidance, if you are satisfied that a child is genuinely unwell, you can apply the code. This includes mental health.</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Only seek formal medical evidence if you have a genuine reason to doubt the authenticity of the illness. This reduces the burden on both parents and the NHS.</a:t>
            </a:r>
            <a:endParaRPr sz="1500">
              <a:solidFill>
                <a:schemeClr val="dk1"/>
              </a:solidFill>
            </a:endParaRPr>
          </a:p>
          <a:p>
            <a:pPr indent="0" lvl="0" marL="0" rtl="0" algn="l">
              <a:spcBef>
                <a:spcPts val="1200"/>
              </a:spcBef>
              <a:spcAft>
                <a:spcPts val="0"/>
              </a:spcAft>
              <a:buNone/>
            </a:pPr>
            <a:r>
              <a:t/>
            </a:r>
            <a:endParaRPr sz="32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g3ce2c3b1432_0_240"/>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r>
              <a:rPr lang="en-US">
                <a:solidFill>
                  <a:schemeClr val="lt1"/>
                </a:solidFill>
              </a:rPr>
              <a:t>Inclusion EWO</a:t>
            </a:r>
            <a:endParaRPr>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sz="4100">
                <a:solidFill>
                  <a:schemeClr val="lt1"/>
                </a:solidFill>
              </a:rPr>
              <a:t> Update</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25" name="Shape 125"/>
        <p:cNvGrpSpPr/>
        <p:nvPr/>
      </p:nvGrpSpPr>
      <p:grpSpPr>
        <a:xfrm>
          <a:off x="0" y="0"/>
          <a:ext cx="0" cy="0"/>
          <a:chOff x="0" y="0"/>
          <a:chExt cx="0" cy="0"/>
        </a:xfrm>
      </p:grpSpPr>
      <p:sp>
        <p:nvSpPr>
          <p:cNvPr id="126" name="Google Shape;126;g3ce2c3b1432_0_163"/>
          <p:cNvSpPr txBox="1"/>
          <p:nvPr>
            <p:ph idx="1" type="body"/>
          </p:nvPr>
        </p:nvSpPr>
        <p:spPr>
          <a:xfrm>
            <a:off x="311700" y="1536633"/>
            <a:ext cx="8520600" cy="4555200"/>
          </a:xfrm>
          <a:prstGeom prst="rect">
            <a:avLst/>
          </a:prstGeom>
        </p:spPr>
        <p:txBody>
          <a:bodyPr anchorCtr="0" anchor="t" bIns="45700" lIns="91425" spcFirstLastPara="1" rIns="91425" wrap="square" tIns="45700">
            <a:noAutofit/>
          </a:bodyPr>
          <a:lstStyle/>
          <a:p>
            <a:pPr indent="0" lvl="0" marL="0" rtl="0" algn="l">
              <a:spcBef>
                <a:spcPts val="640"/>
              </a:spcBef>
              <a:spcAft>
                <a:spcPts val="0"/>
              </a:spcAft>
              <a:buNone/>
            </a:pPr>
            <a:r>
              <a:rPr lang="en-US" sz="2700"/>
              <a:t>The Inclusion EWO role is designed to provide additional support for children under the vulnerable umbrella (those with an EHCP or social worker).</a:t>
            </a:r>
            <a:br>
              <a:rPr lang="en-US" sz="2700"/>
            </a:br>
            <a:endParaRPr sz="2700"/>
          </a:p>
          <a:p>
            <a:pPr indent="0" lvl="0" marL="0" rtl="0" algn="l">
              <a:spcBef>
                <a:spcPts val="640"/>
              </a:spcBef>
              <a:spcAft>
                <a:spcPts val="0"/>
              </a:spcAft>
              <a:buNone/>
            </a:pPr>
            <a:r>
              <a:rPr lang="en-US" sz="2700"/>
              <a:t>Data-driven insight</a:t>
            </a:r>
            <a:br>
              <a:rPr lang="en-US" sz="2700"/>
            </a:br>
            <a:r>
              <a:rPr lang="en-US" sz="2700"/>
              <a:t>Closely monitoring pupil data to identify and understand individual barriers to their school attendance.</a:t>
            </a:r>
            <a:br>
              <a:rPr lang="en-US" sz="2700"/>
            </a:br>
            <a:endParaRPr sz="2700"/>
          </a:p>
          <a:p>
            <a:pPr indent="0" lvl="0" marL="0" rtl="0" algn="l">
              <a:spcBef>
                <a:spcPts val="640"/>
              </a:spcBef>
              <a:spcAft>
                <a:spcPts val="0"/>
              </a:spcAft>
              <a:buNone/>
            </a:pPr>
            <a:r>
              <a:rPr lang="en-US" sz="2700"/>
              <a:t>Collaborative working</a:t>
            </a:r>
            <a:br>
              <a:rPr lang="en-US" sz="2700"/>
            </a:br>
            <a:r>
              <a:rPr lang="en-US" sz="2700"/>
              <a:t>Empowering social workers to widen discussions around ERSA. </a:t>
            </a:r>
            <a:endParaRPr sz="2700"/>
          </a:p>
        </p:txBody>
      </p:sp>
      <p:sp>
        <p:nvSpPr>
          <p:cNvPr id="127" name="Google Shape;127;g3ce2c3b1432_0_163"/>
          <p:cNvSpPr txBox="1"/>
          <p:nvPr>
            <p:ph type="title"/>
          </p:nvPr>
        </p:nvSpPr>
        <p:spPr>
          <a:xfrm>
            <a:off x="311700" y="458467"/>
            <a:ext cx="8520600" cy="763500"/>
          </a:xfrm>
          <a:prstGeom prst="rect">
            <a:avLst/>
          </a:prstGeom>
        </p:spPr>
        <p:txBody>
          <a:bodyPr anchorCtr="0" anchor="ctr" bIns="45700" lIns="91425" spcFirstLastPara="1" rIns="91425" wrap="square" tIns="45700">
            <a:noAutofit/>
          </a:bodyPr>
          <a:lstStyle/>
          <a:p>
            <a:pPr indent="0" lvl="0" marL="0" rtl="0" algn="ctr">
              <a:spcBef>
                <a:spcPts val="0"/>
              </a:spcBef>
              <a:spcAft>
                <a:spcPts val="0"/>
              </a:spcAft>
              <a:buSzPts val="990"/>
              <a:buNone/>
            </a:pPr>
            <a:r>
              <a:rPr b="1" lang="en-US" sz="2720"/>
              <a:t>Inclusion Matters: Supporting Vulnerable Pupils</a:t>
            </a:r>
            <a:endParaRPr b="1" sz="272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31" name="Shape 131"/>
        <p:cNvGrpSpPr/>
        <p:nvPr/>
      </p:nvGrpSpPr>
      <p:grpSpPr>
        <a:xfrm>
          <a:off x="0" y="0"/>
          <a:ext cx="0" cy="0"/>
          <a:chOff x="0" y="0"/>
          <a:chExt cx="0" cy="0"/>
        </a:xfrm>
      </p:grpSpPr>
      <p:sp>
        <p:nvSpPr>
          <p:cNvPr id="132" name="Google Shape;132;g3ce2c3b1432_0_168"/>
          <p:cNvSpPr txBox="1"/>
          <p:nvPr>
            <p:ph idx="1" type="body"/>
          </p:nvPr>
        </p:nvSpPr>
        <p:spPr>
          <a:xfrm>
            <a:off x="3357150" y="201233"/>
            <a:ext cx="2429700" cy="1013700"/>
          </a:xfrm>
          <a:prstGeom prst="rect">
            <a:avLst/>
          </a:prstGeom>
        </p:spPr>
        <p:txBody>
          <a:bodyPr anchorCtr="0" anchor="t" bIns="45700" lIns="91425" spcFirstLastPara="1" rIns="91425" wrap="square" tIns="45700">
            <a:noAutofit/>
          </a:bodyPr>
          <a:lstStyle/>
          <a:p>
            <a:pPr indent="0" lvl="0" marL="0" rtl="0" algn="ctr">
              <a:spcBef>
                <a:spcPts val="640"/>
              </a:spcBef>
              <a:spcAft>
                <a:spcPts val="0"/>
              </a:spcAft>
              <a:buNone/>
            </a:pPr>
            <a:r>
              <a:rPr b="1" lang="en-US" sz="2000"/>
              <a:t>RBWM</a:t>
            </a:r>
            <a:endParaRPr b="1" sz="2000"/>
          </a:p>
        </p:txBody>
      </p:sp>
      <p:pic>
        <p:nvPicPr>
          <p:cNvPr id="133" name="Google Shape;133;g3ce2c3b1432_0_168"/>
          <p:cNvPicPr preferRelativeResize="0"/>
          <p:nvPr/>
        </p:nvPicPr>
        <p:blipFill>
          <a:blip r:embed="rId3">
            <a:alphaModFix/>
          </a:blip>
          <a:stretch>
            <a:fillRect/>
          </a:stretch>
        </p:blipFill>
        <p:spPr>
          <a:xfrm>
            <a:off x="2244124" y="707825"/>
            <a:ext cx="4684577" cy="1588500"/>
          </a:xfrm>
          <a:prstGeom prst="rect">
            <a:avLst/>
          </a:prstGeom>
          <a:noFill/>
          <a:ln>
            <a:noFill/>
          </a:ln>
        </p:spPr>
      </p:pic>
      <p:pic>
        <p:nvPicPr>
          <p:cNvPr id="134" name="Google Shape;134;g3ce2c3b1432_0_168"/>
          <p:cNvPicPr preferRelativeResize="0"/>
          <p:nvPr/>
        </p:nvPicPr>
        <p:blipFill rotWithShape="1">
          <a:blip r:embed="rId4">
            <a:alphaModFix/>
          </a:blip>
          <a:srcRect b="0" l="0" r="77985" t="0"/>
          <a:stretch/>
        </p:blipFill>
        <p:spPr>
          <a:xfrm>
            <a:off x="50900" y="3732050"/>
            <a:ext cx="1122742" cy="2288834"/>
          </a:xfrm>
          <a:prstGeom prst="rect">
            <a:avLst/>
          </a:prstGeom>
          <a:noFill/>
          <a:ln>
            <a:noFill/>
          </a:ln>
        </p:spPr>
      </p:pic>
      <p:sp>
        <p:nvSpPr>
          <p:cNvPr id="135" name="Google Shape;135;g3ce2c3b1432_0_168"/>
          <p:cNvSpPr txBox="1"/>
          <p:nvPr>
            <p:ph idx="1" type="body"/>
          </p:nvPr>
        </p:nvSpPr>
        <p:spPr>
          <a:xfrm>
            <a:off x="1242300" y="3101800"/>
            <a:ext cx="2429700" cy="1013700"/>
          </a:xfrm>
          <a:prstGeom prst="rect">
            <a:avLst/>
          </a:prstGeom>
        </p:spPr>
        <p:txBody>
          <a:bodyPr anchorCtr="0" anchor="t" bIns="45700" lIns="91425" spcFirstLastPara="1" rIns="91425" wrap="square" tIns="45700">
            <a:noAutofit/>
          </a:bodyPr>
          <a:lstStyle/>
          <a:p>
            <a:pPr indent="0" lvl="0" marL="0" rtl="0" algn="ctr">
              <a:spcBef>
                <a:spcPts val="640"/>
              </a:spcBef>
              <a:spcAft>
                <a:spcPts val="0"/>
              </a:spcAft>
              <a:buNone/>
            </a:pPr>
            <a:r>
              <a:rPr b="1" lang="en-US" sz="2000"/>
              <a:t>Pupils w/ EHCP</a:t>
            </a:r>
            <a:endParaRPr b="1" sz="2000"/>
          </a:p>
        </p:txBody>
      </p:sp>
      <p:pic>
        <p:nvPicPr>
          <p:cNvPr id="136" name="Google Shape;136;g3ce2c3b1432_0_168"/>
          <p:cNvPicPr preferRelativeResize="0"/>
          <p:nvPr/>
        </p:nvPicPr>
        <p:blipFill rotWithShape="1">
          <a:blip r:embed="rId5">
            <a:alphaModFix/>
          </a:blip>
          <a:srcRect b="0" l="38814" r="25037" t="0"/>
          <a:stretch/>
        </p:blipFill>
        <p:spPr>
          <a:xfrm>
            <a:off x="3860626" y="3697793"/>
            <a:ext cx="2351075" cy="2357340"/>
          </a:xfrm>
          <a:prstGeom prst="rect">
            <a:avLst/>
          </a:prstGeom>
          <a:noFill/>
          <a:ln>
            <a:noFill/>
          </a:ln>
        </p:spPr>
      </p:pic>
      <p:pic>
        <p:nvPicPr>
          <p:cNvPr id="137" name="Google Shape;137;g3ce2c3b1432_0_168"/>
          <p:cNvPicPr preferRelativeResize="0"/>
          <p:nvPr/>
        </p:nvPicPr>
        <p:blipFill rotWithShape="1">
          <a:blip r:embed="rId4">
            <a:alphaModFix/>
          </a:blip>
          <a:srcRect b="0" l="48859" r="5039" t="0"/>
          <a:stretch/>
        </p:blipFill>
        <p:spPr>
          <a:xfrm>
            <a:off x="1281640" y="3738833"/>
            <a:ext cx="2351074" cy="2288834"/>
          </a:xfrm>
          <a:prstGeom prst="rect">
            <a:avLst/>
          </a:prstGeom>
          <a:noFill/>
          <a:ln>
            <a:noFill/>
          </a:ln>
        </p:spPr>
      </p:pic>
      <p:pic>
        <p:nvPicPr>
          <p:cNvPr id="138" name="Google Shape;138;g3ce2c3b1432_0_168"/>
          <p:cNvPicPr preferRelativeResize="0"/>
          <p:nvPr/>
        </p:nvPicPr>
        <p:blipFill rotWithShape="1">
          <a:blip r:embed="rId6">
            <a:alphaModFix/>
          </a:blip>
          <a:srcRect b="0" l="48144" r="6587" t="0"/>
          <a:stretch/>
        </p:blipFill>
        <p:spPr>
          <a:xfrm>
            <a:off x="6482050" y="3664834"/>
            <a:ext cx="2445048" cy="2357333"/>
          </a:xfrm>
          <a:prstGeom prst="rect">
            <a:avLst/>
          </a:prstGeom>
          <a:noFill/>
          <a:ln>
            <a:noFill/>
          </a:ln>
        </p:spPr>
      </p:pic>
      <p:sp>
        <p:nvSpPr>
          <p:cNvPr id="139" name="Google Shape;139;g3ce2c3b1432_0_168"/>
          <p:cNvSpPr txBox="1"/>
          <p:nvPr>
            <p:ph idx="1" type="body"/>
          </p:nvPr>
        </p:nvSpPr>
        <p:spPr>
          <a:xfrm>
            <a:off x="3862175" y="3101800"/>
            <a:ext cx="2429700" cy="1013700"/>
          </a:xfrm>
          <a:prstGeom prst="rect">
            <a:avLst/>
          </a:prstGeom>
        </p:spPr>
        <p:txBody>
          <a:bodyPr anchorCtr="0" anchor="t" bIns="45700" lIns="91425" spcFirstLastPara="1" rIns="91425" wrap="square" tIns="45700">
            <a:noAutofit/>
          </a:bodyPr>
          <a:lstStyle/>
          <a:p>
            <a:pPr indent="0" lvl="0" marL="0" rtl="0" algn="ctr">
              <a:spcBef>
                <a:spcPts val="640"/>
              </a:spcBef>
              <a:spcAft>
                <a:spcPts val="0"/>
              </a:spcAft>
              <a:buNone/>
            </a:pPr>
            <a:r>
              <a:rPr b="1" lang="en-US" sz="2000"/>
              <a:t>Pupils on CIN Plan</a:t>
            </a:r>
            <a:endParaRPr b="1" sz="2000"/>
          </a:p>
        </p:txBody>
      </p:sp>
      <p:sp>
        <p:nvSpPr>
          <p:cNvPr id="140" name="Google Shape;140;g3ce2c3b1432_0_168"/>
          <p:cNvSpPr txBox="1"/>
          <p:nvPr>
            <p:ph idx="1" type="body"/>
          </p:nvPr>
        </p:nvSpPr>
        <p:spPr>
          <a:xfrm>
            <a:off x="6521313" y="3101800"/>
            <a:ext cx="2429700" cy="1013700"/>
          </a:xfrm>
          <a:prstGeom prst="rect">
            <a:avLst/>
          </a:prstGeom>
        </p:spPr>
        <p:txBody>
          <a:bodyPr anchorCtr="0" anchor="t" bIns="45700" lIns="91425" spcFirstLastPara="1" rIns="91425" wrap="square" tIns="45700">
            <a:noAutofit/>
          </a:bodyPr>
          <a:lstStyle/>
          <a:p>
            <a:pPr indent="0" lvl="0" marL="0" rtl="0" algn="ctr">
              <a:spcBef>
                <a:spcPts val="640"/>
              </a:spcBef>
              <a:spcAft>
                <a:spcPts val="0"/>
              </a:spcAft>
              <a:buNone/>
            </a:pPr>
            <a:r>
              <a:rPr b="1" lang="en-US" sz="2000"/>
              <a:t>Pupils on CP Plan</a:t>
            </a:r>
            <a:endParaRPr b="1" sz="2000"/>
          </a:p>
          <a:p>
            <a:pPr indent="0" lvl="0" marL="0" rtl="0" algn="ctr">
              <a:spcBef>
                <a:spcPts val="640"/>
              </a:spcBef>
              <a:spcAft>
                <a:spcPts val="0"/>
              </a:spcAft>
              <a:buNone/>
            </a:pPr>
            <a:r>
              <a:t/>
            </a:r>
            <a:endParaRPr b="1"/>
          </a:p>
        </p:txBody>
      </p:sp>
      <p:sp>
        <p:nvSpPr>
          <p:cNvPr id="141" name="Google Shape;141;g3ce2c3b1432_0_168"/>
          <p:cNvSpPr txBox="1"/>
          <p:nvPr>
            <p:ph idx="1" type="body"/>
          </p:nvPr>
        </p:nvSpPr>
        <p:spPr>
          <a:xfrm>
            <a:off x="1867800" y="5605468"/>
            <a:ext cx="5408400" cy="1588500"/>
          </a:xfrm>
          <a:prstGeom prst="rect">
            <a:avLst/>
          </a:prstGeom>
        </p:spPr>
        <p:txBody>
          <a:bodyPr anchorCtr="0" anchor="ctr" bIns="45700" lIns="91425" spcFirstLastPara="1" rIns="91425" wrap="square" tIns="45700">
            <a:noAutofit/>
          </a:bodyPr>
          <a:lstStyle/>
          <a:p>
            <a:pPr indent="0" lvl="0" marL="0" rtl="0" algn="l">
              <a:lnSpc>
                <a:spcPct val="100000"/>
              </a:lnSpc>
              <a:spcBef>
                <a:spcPts val="640"/>
              </a:spcBef>
              <a:spcAft>
                <a:spcPts val="0"/>
              </a:spcAft>
              <a:buNone/>
            </a:pPr>
            <a:r>
              <a:rPr lang="en-US" sz="1400"/>
              <a:t>Please ensure your MIS accurately reflects this cohort of pupils. </a:t>
            </a:r>
            <a:endParaRPr sz="14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45" name="Shape 145"/>
        <p:cNvGrpSpPr/>
        <p:nvPr/>
      </p:nvGrpSpPr>
      <p:grpSpPr>
        <a:xfrm>
          <a:off x="0" y="0"/>
          <a:ext cx="0" cy="0"/>
          <a:chOff x="0" y="0"/>
          <a:chExt cx="0" cy="0"/>
        </a:xfrm>
      </p:grpSpPr>
      <p:sp>
        <p:nvSpPr>
          <p:cNvPr id="146" name="Google Shape;146;g3ce2c3b1432_0_181"/>
          <p:cNvSpPr txBox="1"/>
          <p:nvPr>
            <p:ph type="title"/>
          </p:nvPr>
        </p:nvSpPr>
        <p:spPr>
          <a:xfrm>
            <a:off x="311700" y="593367"/>
            <a:ext cx="8520600" cy="763500"/>
          </a:xfrm>
          <a:prstGeom prst="rect">
            <a:avLst/>
          </a:prstGeom>
        </p:spPr>
        <p:txBody>
          <a:bodyPr anchorCtr="0" anchor="ctr" bIns="45700" lIns="91425" spcFirstLastPara="1" rIns="91425" wrap="square" tIns="45700">
            <a:noAutofit/>
          </a:bodyPr>
          <a:lstStyle/>
          <a:p>
            <a:pPr indent="0" lvl="0" marL="0" rtl="0" algn="ctr">
              <a:spcBef>
                <a:spcPts val="0"/>
              </a:spcBef>
              <a:spcAft>
                <a:spcPts val="0"/>
              </a:spcAft>
              <a:buSzPts val="990"/>
              <a:buNone/>
            </a:pPr>
            <a:r>
              <a:rPr b="1" lang="en-US" sz="2720"/>
              <a:t>Educational Neglect</a:t>
            </a:r>
            <a:endParaRPr b="1" sz="2720"/>
          </a:p>
        </p:txBody>
      </p:sp>
      <p:sp>
        <p:nvSpPr>
          <p:cNvPr id="147" name="Google Shape;147;g3ce2c3b1432_0_181"/>
          <p:cNvSpPr txBox="1"/>
          <p:nvPr>
            <p:ph idx="1" type="body"/>
          </p:nvPr>
        </p:nvSpPr>
        <p:spPr>
          <a:xfrm>
            <a:off x="311700" y="1536633"/>
            <a:ext cx="8182200" cy="4918500"/>
          </a:xfrm>
          <a:prstGeom prst="rect">
            <a:avLst/>
          </a:prstGeom>
        </p:spPr>
        <p:txBody>
          <a:bodyPr anchorCtr="0" anchor="t" bIns="45700" lIns="91425" spcFirstLastPara="1" rIns="91425" wrap="square" tIns="45700">
            <a:noAutofit/>
          </a:bodyPr>
          <a:lstStyle/>
          <a:p>
            <a:pPr indent="0" lvl="0" marL="0" rtl="0" algn="l">
              <a:spcBef>
                <a:spcPts val="640"/>
              </a:spcBef>
              <a:spcAft>
                <a:spcPts val="0"/>
              </a:spcAft>
              <a:buNone/>
            </a:pPr>
            <a:r>
              <a:rPr lang="en-US" sz="2400">
                <a:solidFill>
                  <a:srgbClr val="41414E"/>
                </a:solidFill>
              </a:rPr>
              <a:t>Keeping Children Safe in Education (KCSIE), notes low school attendance as a form of educational neglect:</a:t>
            </a:r>
            <a:br>
              <a:rPr lang="en-US" sz="2400">
                <a:solidFill>
                  <a:srgbClr val="41414E"/>
                </a:solidFill>
              </a:rPr>
            </a:br>
            <a:br>
              <a:rPr lang="en-US" sz="2400">
                <a:solidFill>
                  <a:srgbClr val="41414E"/>
                </a:solidFill>
              </a:rPr>
            </a:br>
            <a:r>
              <a:rPr lang="en-US" sz="2400">
                <a:solidFill>
                  <a:srgbClr val="41414E"/>
                </a:solidFill>
              </a:rPr>
              <a:t>28. Neglect: the persistent failure to meet a child’s basic physical and/or psychological needs, likely to result in the serious impairment of the child’s health or development.</a:t>
            </a:r>
            <a:br>
              <a:rPr lang="en-US" sz="2400">
                <a:solidFill>
                  <a:srgbClr val="41414E"/>
                </a:solidFill>
              </a:rPr>
            </a:br>
            <a:endParaRPr sz="2400">
              <a:solidFill>
                <a:srgbClr val="41414E"/>
              </a:solidFill>
            </a:endParaRPr>
          </a:p>
          <a:p>
            <a:pPr indent="0" lvl="0" marL="0" rtl="0" algn="l">
              <a:spcBef>
                <a:spcPts val="640"/>
              </a:spcBef>
              <a:spcAft>
                <a:spcPts val="0"/>
              </a:spcAft>
              <a:buNone/>
            </a:pPr>
            <a:r>
              <a:rPr lang="en-US" sz="2400">
                <a:solidFill>
                  <a:srgbClr val="41414E"/>
                </a:solidFill>
              </a:rPr>
              <a:t>177. Children being absent from education for prolonged periods and/or on repeat occasions can act as a vital warning sign to a range of safeguarding issues including neglect and child exploitation. </a:t>
            </a:r>
            <a:endParaRPr sz="2400">
              <a:solidFill>
                <a:srgbClr val="41414E"/>
              </a:solidFill>
            </a:endParaRPr>
          </a:p>
          <a:p>
            <a:pPr indent="0" lvl="0" marL="0" rtl="0" algn="l">
              <a:spcBef>
                <a:spcPts val="640"/>
              </a:spcBef>
              <a:spcAft>
                <a:spcPts val="0"/>
              </a:spcAft>
              <a:buNone/>
            </a:pPr>
            <a:r>
              <a:t/>
            </a:r>
            <a:endParaRPr sz="1500">
              <a:solidFill>
                <a:srgbClr val="41414E"/>
              </a:solidFill>
            </a:endParaRPr>
          </a:p>
          <a:p>
            <a:pPr indent="0" lvl="0" marL="0" rtl="0" algn="l">
              <a:spcBef>
                <a:spcPts val="640"/>
              </a:spcBef>
              <a:spcAft>
                <a:spcPts val="0"/>
              </a:spcAft>
              <a:buNone/>
            </a:pPr>
            <a:r>
              <a:t/>
            </a:r>
            <a:endParaRPr i="1">
              <a:solidFill>
                <a:srgbClr val="41414E"/>
              </a:solidFill>
            </a:endParaRPr>
          </a:p>
        </p:txBody>
      </p:sp>
      <p:sp>
        <p:nvSpPr>
          <p:cNvPr id="148" name="Google Shape;148;g3ce2c3b1432_0_181"/>
          <p:cNvSpPr txBox="1"/>
          <p:nvPr/>
        </p:nvSpPr>
        <p:spPr>
          <a:xfrm>
            <a:off x="4155475" y="3990800"/>
            <a:ext cx="49983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g3993cff11a1_1_5"/>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Fixed Penalty Notices</a:t>
            </a:r>
            <a:endParaRPr b="0" i="0" sz="44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4400"/>
              <a:buFont typeface="Arial"/>
              <a:buNone/>
            </a:pP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g3993cff11a1_1_50"/>
          <p:cNvSpPr txBox="1"/>
          <p:nvPr/>
        </p:nvSpPr>
        <p:spPr>
          <a:xfrm>
            <a:off x="611525" y="431600"/>
            <a:ext cx="8013300" cy="5922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400"/>
              </a:spcBef>
              <a:spcAft>
                <a:spcPts val="0"/>
              </a:spcAft>
              <a:buClr>
                <a:schemeClr val="dk1"/>
              </a:buClr>
              <a:buSzPts val="1100"/>
              <a:buFont typeface="Arial"/>
              <a:buNone/>
            </a:pPr>
            <a:r>
              <a:rPr b="1" lang="en-US" sz="1700">
                <a:solidFill>
                  <a:schemeClr val="dk1"/>
                </a:solidFill>
              </a:rPr>
              <a:t>FPNS this academic year to date</a:t>
            </a:r>
            <a:endParaRPr b="1" sz="1700">
              <a:solidFill>
                <a:schemeClr val="dk1"/>
              </a:solidFill>
            </a:endParaRPr>
          </a:p>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Over 230 FPNs issued to parents/guardians so far this academic year.</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Current figures are </a:t>
            </a:r>
            <a:r>
              <a:rPr lang="en-US" sz="1500">
                <a:solidFill>
                  <a:schemeClr val="dk1"/>
                </a:solidFill>
              </a:rPr>
              <a:t>directly on par with </a:t>
            </a:r>
            <a:r>
              <a:rPr lang="en-US" sz="1500">
                <a:solidFill>
                  <a:schemeClr val="dk1"/>
                </a:solidFill>
              </a:rPr>
              <a:t>the 2024-25 academic year.</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Unauthorised term-time holidays remain the leading cause for intervention (representing over 60% of all notices).</a:t>
            </a:r>
            <a:endParaRPr sz="1500">
              <a:solidFill>
                <a:schemeClr val="dk1"/>
              </a:solidFill>
            </a:endParaRPr>
          </a:p>
          <a:p>
            <a:pPr indent="0" lvl="0" marL="0" rtl="0" algn="l">
              <a:lnSpc>
                <a:spcPct val="115000"/>
              </a:lnSpc>
              <a:spcBef>
                <a:spcPts val="1400"/>
              </a:spcBef>
              <a:spcAft>
                <a:spcPts val="0"/>
              </a:spcAft>
              <a:buClr>
                <a:schemeClr val="dk1"/>
              </a:buClr>
              <a:buSzPts val="1100"/>
              <a:buFont typeface="Arial"/>
              <a:buNone/>
            </a:pPr>
            <a:r>
              <a:rPr b="1" lang="en-US" sz="1700">
                <a:solidFill>
                  <a:schemeClr val="dk1"/>
                </a:solidFill>
              </a:rPr>
              <a:t>The 3-Year Rolling Period &amp; Escalation</a:t>
            </a:r>
            <a:endParaRPr b="1" sz="1700">
              <a:solidFill>
                <a:schemeClr val="dk1"/>
              </a:solidFill>
            </a:endParaRPr>
          </a:p>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Under the updated 2024 guidelines, we now track FPNs over a rolling 3-year period.</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The "Second Strike" Penalty:</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We are seeing an increase in families receiving a second fine within this window.</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These are charged at the higher rate of £160 (with no early-payment discount).</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To date, no families have reached the third holiday within the 3-year period.</a:t>
            </a:r>
            <a:endParaRPr sz="1500">
              <a:solidFill>
                <a:schemeClr val="dk1"/>
              </a:solidFill>
            </a:endParaRPr>
          </a:p>
          <a:p>
            <a:pPr indent="0" lvl="0" marL="457200" rtl="0" algn="l">
              <a:lnSpc>
                <a:spcPct val="115000"/>
              </a:lnSpc>
              <a:spcBef>
                <a:spcPts val="1200"/>
              </a:spcBef>
              <a:spcAft>
                <a:spcPts val="0"/>
              </a:spcAft>
              <a:buNone/>
            </a:pPr>
            <a:r>
              <a:t/>
            </a:r>
            <a:endParaRPr sz="1500">
              <a:solidFill>
                <a:schemeClr val="dk1"/>
              </a:solidFill>
            </a:endParaRPr>
          </a:p>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Many parents are still unaware that the 3-year clock does not "reset" every September.</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When a family requests a second holiday, the school should explicitly warn them of the £160 flat fee to manage expectations.</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Aside from holidays, we must continue to monitor the 10-session (5-day) threshold for persistent unauthorised absence.</a:t>
            </a:r>
            <a:endParaRPr sz="1500">
              <a:solidFill>
                <a:schemeClr val="dk1"/>
              </a:solidFill>
            </a:endParaRPr>
          </a:p>
          <a:p>
            <a:pPr indent="0" lvl="0" marL="0" marR="0" rtl="0" algn="l">
              <a:lnSpc>
                <a:spcPct val="100000"/>
              </a:lnSpc>
              <a:spcBef>
                <a:spcPts val="1200"/>
              </a:spcBef>
              <a:spcAft>
                <a:spcPts val="0"/>
              </a:spcAft>
              <a:buClr>
                <a:srgbClr val="000000"/>
              </a:buClr>
              <a:buSzPts val="2000"/>
              <a:buFont typeface="Arial"/>
              <a:buNone/>
            </a:pPr>
            <a:r>
              <a:t/>
            </a:r>
            <a:endParaRPr sz="20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id="165" name="Google Shape;165;g3cd90cf0f56_1_26" title="Points scored"/>
          <p:cNvPicPr preferRelativeResize="0"/>
          <p:nvPr/>
        </p:nvPicPr>
        <p:blipFill>
          <a:blip r:embed="rId3">
            <a:alphaModFix/>
          </a:blip>
          <a:stretch>
            <a:fillRect/>
          </a:stretch>
        </p:blipFill>
        <p:spPr>
          <a:xfrm>
            <a:off x="511238" y="918088"/>
            <a:ext cx="8121525" cy="502182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g3a37761ef15_0_2"/>
          <p:cNvSpPr txBox="1"/>
          <p:nvPr/>
        </p:nvSpPr>
        <p:spPr>
          <a:xfrm>
            <a:off x="371950" y="309975"/>
            <a:ext cx="8392500" cy="5695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US" sz="1500">
                <a:solidFill>
                  <a:schemeClr val="dk1"/>
                </a:solidFill>
              </a:rPr>
              <a:t>An FPN is the </a:t>
            </a:r>
            <a:r>
              <a:rPr i="1" lang="en-US" sz="1500">
                <a:solidFill>
                  <a:schemeClr val="dk1"/>
                </a:solidFill>
              </a:rPr>
              <a:t>conclusion</a:t>
            </a:r>
            <a:r>
              <a:rPr lang="en-US" sz="1500">
                <a:solidFill>
                  <a:schemeClr val="dk1"/>
                </a:solidFill>
              </a:rPr>
              <a:t> of a support process, not the beginning.</a:t>
            </a:r>
            <a:endParaRPr sz="1500">
              <a:solidFill>
                <a:schemeClr val="dk1"/>
              </a:solidFill>
            </a:endParaRPr>
          </a:p>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Before a fine is considered, schools must demonstrate a "Support-First" approach.</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The "Notice to Improve" (NTI):</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This is the final formal bridge before legal action.</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It provides a monitoring window</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If attendance improves during this window, no fine is issued.</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Robust Audit Trails</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Detailed logs are required for every intervention.</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Must Document: Phone logs,emails, home visits, and invitations to attendance meetings.</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i="1" lang="en-US" sz="1500">
                <a:solidFill>
                  <a:schemeClr val="dk1"/>
                </a:solidFill>
              </a:rPr>
              <a:t>Without evidence of support, an NTI FPN may be legally unenforceable.			</a:t>
            </a:r>
            <a:endParaRPr i="1"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All Fixed Penalty Notices </a:t>
            </a:r>
            <a:r>
              <a:rPr b="1" lang="en-US" sz="1500">
                <a:solidFill>
                  <a:schemeClr val="dk1"/>
                </a:solidFill>
              </a:rPr>
              <a:t>must</a:t>
            </a:r>
            <a:r>
              <a:rPr lang="en-US" sz="1500">
                <a:solidFill>
                  <a:schemeClr val="dk1"/>
                </a:solidFill>
              </a:rPr>
              <a:t> be signed off by a Headteacher or Attendance Lead on SLT. These can be submitted by your Attendance Officer or admin teams. </a:t>
            </a:r>
            <a:endParaRPr b="1" sz="1500">
              <a:solidFill>
                <a:schemeClr val="dk1"/>
              </a:solidFill>
            </a:endParaRPr>
          </a:p>
          <a:p>
            <a:pPr indent="0" lvl="0" marL="0" rtl="0" algn="l">
              <a:lnSpc>
                <a:spcPct val="115000"/>
              </a:lnSpc>
              <a:spcBef>
                <a:spcPts val="1200"/>
              </a:spcBef>
              <a:spcAft>
                <a:spcPts val="0"/>
              </a:spcAft>
              <a:buNone/>
            </a:pPr>
            <a:r>
              <a:t/>
            </a:r>
            <a:endParaRPr b="1" sz="1500">
              <a:solidFill>
                <a:schemeClr val="dk1"/>
              </a:solidFill>
            </a:endParaRPr>
          </a:p>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We have two </a:t>
            </a:r>
            <a:r>
              <a:rPr lang="en-US" sz="1500">
                <a:solidFill>
                  <a:schemeClr val="dk1"/>
                </a:solidFill>
              </a:rPr>
              <a:t>information</a:t>
            </a:r>
            <a:r>
              <a:rPr lang="en-US" sz="1500">
                <a:solidFill>
                  <a:schemeClr val="dk1"/>
                </a:solidFill>
              </a:rPr>
              <a:t> sources for </a:t>
            </a:r>
            <a:r>
              <a:rPr lang="en-US" sz="1500">
                <a:solidFill>
                  <a:schemeClr val="dk1"/>
                </a:solidFill>
              </a:rPr>
              <a:t>parents</a:t>
            </a:r>
            <a:r>
              <a:rPr lang="en-US" sz="1500">
                <a:solidFill>
                  <a:schemeClr val="dk1"/>
                </a:solidFill>
              </a:rPr>
              <a:t> on FPNs.</a:t>
            </a:r>
            <a:endParaRPr b="1"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Parents are less likely to react with hostility if the rules were clearly communicated in advance.</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Clearly outlines the move from £80 to £160 (and the 3-year rolling period).</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Gives them the knowledge needed to avoid financial penalties </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Ensure these reminders or similar if you have your own are included in your next three school newsletters and updated on the school website. </a:t>
            </a:r>
            <a:endParaRPr b="1" sz="15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sz="1100">
              <a:solidFill>
                <a:schemeClr val="dk1"/>
              </a:solidFill>
            </a:endParaRPr>
          </a:p>
          <a:p>
            <a:pPr indent="0" lvl="0" marL="914400" rtl="0" algn="l">
              <a:lnSpc>
                <a:spcPct val="115000"/>
              </a:lnSpc>
              <a:spcBef>
                <a:spcPts val="1200"/>
              </a:spcBef>
              <a:spcAft>
                <a:spcPts val="0"/>
              </a:spcAft>
              <a:buNone/>
            </a:pPr>
            <a:r>
              <a:t/>
            </a:r>
            <a:endParaRPr sz="1100">
              <a:solidFill>
                <a:schemeClr val="dk1"/>
              </a:solidFill>
            </a:endParaRPr>
          </a:p>
          <a:p>
            <a:pPr indent="0" lvl="0" marL="0" marR="0" rtl="0" algn="l">
              <a:lnSpc>
                <a:spcPct val="100000"/>
              </a:lnSpc>
              <a:spcBef>
                <a:spcPts val="1200"/>
              </a:spcBef>
              <a:spcAft>
                <a:spcPts val="0"/>
              </a:spcAft>
              <a:buClr>
                <a:srgbClr val="000000"/>
              </a:buClr>
              <a:buSzPts val="2000"/>
              <a:buFont typeface="Arial"/>
              <a:buNone/>
            </a:pPr>
            <a:r>
              <a:t/>
            </a:r>
            <a:endParaRPr sz="1100">
              <a:solidFill>
                <a:schemeClr val="dk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pic>
        <p:nvPicPr>
          <p:cNvPr id="177" name="Google Shape;177;g3a57d1fc93c_1_15"/>
          <p:cNvPicPr preferRelativeResize="0"/>
          <p:nvPr/>
        </p:nvPicPr>
        <p:blipFill rotWithShape="1">
          <a:blip r:embed="rId3">
            <a:alphaModFix/>
          </a:blip>
          <a:srcRect b="15226" l="34812" r="35921" t="25594"/>
          <a:stretch/>
        </p:blipFill>
        <p:spPr>
          <a:xfrm>
            <a:off x="1915725" y="292587"/>
            <a:ext cx="5602027" cy="665477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pic>
        <p:nvPicPr>
          <p:cNvPr id="183" name="Google Shape;183;g3cd332825cc_0_1"/>
          <p:cNvPicPr preferRelativeResize="0"/>
          <p:nvPr/>
        </p:nvPicPr>
        <p:blipFill rotWithShape="1">
          <a:blip r:embed="rId3">
            <a:alphaModFix/>
          </a:blip>
          <a:srcRect b="0" l="0" r="0" t="2401"/>
          <a:stretch/>
        </p:blipFill>
        <p:spPr>
          <a:xfrm>
            <a:off x="2453900" y="309975"/>
            <a:ext cx="4596275" cy="639562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g3993cff11a1_1_10"/>
          <p:cNvSpPr txBox="1"/>
          <p:nvPr>
            <p:ph idx="4294967295" type="ctrTitle"/>
          </p:nvPr>
        </p:nvSpPr>
        <p:spPr>
          <a:xfrm>
            <a:off x="342900" y="844074"/>
            <a:ext cx="8458200" cy="22767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Expressions of Interest for 2026/2</a:t>
            </a:r>
            <a:r>
              <a:rPr lang="en-US">
                <a:solidFill>
                  <a:schemeClr val="lt1"/>
                </a:solidFill>
              </a:rPr>
              <a:t>7</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g3cd8723a0bf_0_4"/>
          <p:cNvSpPr txBox="1"/>
          <p:nvPr/>
        </p:nvSpPr>
        <p:spPr>
          <a:xfrm>
            <a:off x="913050" y="580375"/>
            <a:ext cx="7317900" cy="1108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500"/>
              <a:t>Expressions of </a:t>
            </a:r>
            <a:r>
              <a:rPr lang="en-US" sz="1500"/>
              <a:t>interest</a:t>
            </a:r>
            <a:r>
              <a:rPr lang="en-US" sz="1500"/>
              <a:t> for EWS for 26/27 are being circulated now. </a:t>
            </a:r>
            <a:endParaRPr sz="1500"/>
          </a:p>
          <a:p>
            <a:pPr indent="0" lvl="0" marL="0" rtl="0" algn="l">
              <a:spcBef>
                <a:spcPts val="0"/>
              </a:spcBef>
              <a:spcAft>
                <a:spcPts val="0"/>
              </a:spcAft>
              <a:buNone/>
            </a:pPr>
            <a:r>
              <a:t/>
            </a:r>
            <a:endParaRPr sz="1500"/>
          </a:p>
          <a:p>
            <a:pPr indent="0" lvl="0" marL="0" rtl="0" algn="l">
              <a:spcBef>
                <a:spcPts val="0"/>
              </a:spcBef>
              <a:spcAft>
                <a:spcPts val="0"/>
              </a:spcAft>
              <a:buNone/>
            </a:pPr>
            <a:r>
              <a:rPr lang="en-US" sz="1500"/>
              <a:t>Packages can be mixed and matched where needed. Packages </a:t>
            </a:r>
            <a:r>
              <a:rPr lang="en-US" sz="1500"/>
              <a:t>available</a:t>
            </a:r>
            <a:r>
              <a:rPr lang="en-US" sz="1500"/>
              <a:t>;</a:t>
            </a:r>
            <a:endParaRPr sz="1500"/>
          </a:p>
          <a:p>
            <a:pPr indent="0" lvl="0" marL="0" rtl="0" algn="l">
              <a:spcBef>
                <a:spcPts val="0"/>
              </a:spcBef>
              <a:spcAft>
                <a:spcPts val="0"/>
              </a:spcAft>
              <a:buNone/>
            </a:pPr>
            <a:r>
              <a:t/>
            </a:r>
            <a:endParaRPr sz="1500"/>
          </a:p>
        </p:txBody>
      </p:sp>
      <p:graphicFrame>
        <p:nvGraphicFramePr>
          <p:cNvPr id="196" name="Google Shape;196;g3cd8723a0bf_0_4"/>
          <p:cNvGraphicFramePr/>
          <p:nvPr/>
        </p:nvGraphicFramePr>
        <p:xfrm>
          <a:off x="2219975" y="1688575"/>
          <a:ext cx="3000000" cy="3000000"/>
        </p:xfrm>
        <a:graphic>
          <a:graphicData uri="http://schemas.openxmlformats.org/drawingml/2006/table">
            <a:tbl>
              <a:tblPr>
                <a:noFill/>
                <a:tableStyleId>{4BBC7775-E947-4085-A7EE-E58BF78CF3DA}</a:tableStyleId>
              </a:tblPr>
              <a:tblGrid>
                <a:gridCol w="1719175"/>
                <a:gridCol w="1719175"/>
              </a:tblGrid>
              <a:tr h="190500">
                <a:tc gridSpan="2">
                  <a:txBody>
                    <a:bodyPr/>
                    <a:lstStyle/>
                    <a:p>
                      <a:pPr indent="0" lvl="0" marL="0" rtl="0" algn="ctr">
                        <a:lnSpc>
                          <a:spcPct val="115000"/>
                        </a:lnSpc>
                        <a:spcBef>
                          <a:spcPts val="0"/>
                        </a:spcBef>
                        <a:spcAft>
                          <a:spcPts val="0"/>
                        </a:spcAft>
                        <a:buNone/>
                      </a:pPr>
                      <a:r>
                        <a:rPr lang="en-US" sz="1500">
                          <a:solidFill>
                            <a:srgbClr val="222222"/>
                          </a:solidFill>
                        </a:rPr>
                        <a:t>Education Welfare 2026/27</a:t>
                      </a:r>
                      <a:endParaRPr sz="1500">
                        <a:solidFill>
                          <a:srgbClr val="222222"/>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c hMerge="1"/>
              </a:tr>
              <a:tr h="333375">
                <a:tc>
                  <a:txBody>
                    <a:bodyPr/>
                    <a:lstStyle/>
                    <a:p>
                      <a:pPr indent="0" lvl="0" marL="0" rtl="0" algn="ctr">
                        <a:lnSpc>
                          <a:spcPct val="115000"/>
                        </a:lnSpc>
                        <a:spcBef>
                          <a:spcPts val="0"/>
                        </a:spcBef>
                        <a:spcAft>
                          <a:spcPts val="0"/>
                        </a:spcAft>
                        <a:buNone/>
                      </a:pPr>
                      <a:r>
                        <a:rPr lang="en-US" sz="1500">
                          <a:solidFill>
                            <a:srgbClr val="222222"/>
                          </a:solidFill>
                        </a:rPr>
                        <a:t>Package Hours</a:t>
                      </a:r>
                      <a:endParaRPr sz="1500">
                        <a:solidFill>
                          <a:srgbClr val="222222"/>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US" sz="1500">
                          <a:solidFill>
                            <a:srgbClr val="1F1F1F"/>
                          </a:solidFill>
                        </a:rPr>
                        <a:t>Costs</a:t>
                      </a:r>
                      <a:endParaRPr sz="1500">
                        <a:solidFill>
                          <a:srgbClr val="1F1F1F"/>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r>
              <a:tr h="190500">
                <a:tc>
                  <a:txBody>
                    <a:bodyPr/>
                    <a:lstStyle/>
                    <a:p>
                      <a:pPr indent="0" lvl="0" marL="0" rtl="0" algn="r">
                        <a:lnSpc>
                          <a:spcPct val="115000"/>
                        </a:lnSpc>
                        <a:spcBef>
                          <a:spcPts val="0"/>
                        </a:spcBef>
                        <a:spcAft>
                          <a:spcPts val="0"/>
                        </a:spcAft>
                        <a:buNone/>
                      </a:pPr>
                      <a:r>
                        <a:rPr lang="en-US" sz="1500">
                          <a:solidFill>
                            <a:srgbClr val="222222"/>
                          </a:solidFill>
                        </a:rPr>
                        <a:t>120</a:t>
                      </a:r>
                      <a:endParaRPr sz="1500">
                        <a:solidFill>
                          <a:srgbClr val="222222"/>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c>
                  <a:txBody>
                    <a:bodyPr/>
                    <a:lstStyle/>
                    <a:p>
                      <a:pPr indent="0" lvl="0" marL="0" rtl="0" algn="r">
                        <a:lnSpc>
                          <a:spcPct val="115000"/>
                        </a:lnSpc>
                        <a:spcBef>
                          <a:spcPts val="0"/>
                        </a:spcBef>
                        <a:spcAft>
                          <a:spcPts val="0"/>
                        </a:spcAft>
                        <a:buNone/>
                      </a:pPr>
                      <a:r>
                        <a:rPr lang="en-US" sz="1500">
                          <a:solidFill>
                            <a:srgbClr val="1F1F1F"/>
                          </a:solidFill>
                        </a:rPr>
                        <a:t>£6,900</a:t>
                      </a:r>
                      <a:endParaRPr sz="1500">
                        <a:solidFill>
                          <a:srgbClr val="1F1F1F"/>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r>
              <a:tr h="190500">
                <a:tc>
                  <a:txBody>
                    <a:bodyPr/>
                    <a:lstStyle/>
                    <a:p>
                      <a:pPr indent="0" lvl="0" marL="0" rtl="0" algn="r">
                        <a:lnSpc>
                          <a:spcPct val="115000"/>
                        </a:lnSpc>
                        <a:spcBef>
                          <a:spcPts val="0"/>
                        </a:spcBef>
                        <a:spcAft>
                          <a:spcPts val="0"/>
                        </a:spcAft>
                        <a:buNone/>
                      </a:pPr>
                      <a:r>
                        <a:rPr lang="en-US" sz="1500">
                          <a:solidFill>
                            <a:srgbClr val="222222"/>
                          </a:solidFill>
                        </a:rPr>
                        <a:t>90</a:t>
                      </a:r>
                      <a:endParaRPr sz="1500">
                        <a:solidFill>
                          <a:srgbClr val="222222"/>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c>
                  <a:txBody>
                    <a:bodyPr/>
                    <a:lstStyle/>
                    <a:p>
                      <a:pPr indent="0" lvl="0" marL="0" rtl="0" algn="r">
                        <a:lnSpc>
                          <a:spcPct val="115000"/>
                        </a:lnSpc>
                        <a:spcBef>
                          <a:spcPts val="0"/>
                        </a:spcBef>
                        <a:spcAft>
                          <a:spcPts val="0"/>
                        </a:spcAft>
                        <a:buNone/>
                      </a:pPr>
                      <a:r>
                        <a:rPr lang="en-US" sz="1500">
                          <a:solidFill>
                            <a:srgbClr val="1F1F1F"/>
                          </a:solidFill>
                        </a:rPr>
                        <a:t>£5,175</a:t>
                      </a:r>
                      <a:endParaRPr sz="1500">
                        <a:solidFill>
                          <a:srgbClr val="1F1F1F"/>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r>
              <a:tr h="190500">
                <a:tc>
                  <a:txBody>
                    <a:bodyPr/>
                    <a:lstStyle/>
                    <a:p>
                      <a:pPr indent="0" lvl="0" marL="0" rtl="0" algn="r">
                        <a:lnSpc>
                          <a:spcPct val="115000"/>
                        </a:lnSpc>
                        <a:spcBef>
                          <a:spcPts val="0"/>
                        </a:spcBef>
                        <a:spcAft>
                          <a:spcPts val="0"/>
                        </a:spcAft>
                        <a:buNone/>
                      </a:pPr>
                      <a:r>
                        <a:rPr lang="en-US" sz="1500">
                          <a:solidFill>
                            <a:srgbClr val="222222"/>
                          </a:solidFill>
                        </a:rPr>
                        <a:t>60</a:t>
                      </a:r>
                      <a:endParaRPr sz="1500">
                        <a:solidFill>
                          <a:srgbClr val="222222"/>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c>
                  <a:txBody>
                    <a:bodyPr/>
                    <a:lstStyle/>
                    <a:p>
                      <a:pPr indent="0" lvl="0" marL="0" rtl="0" algn="r">
                        <a:lnSpc>
                          <a:spcPct val="115000"/>
                        </a:lnSpc>
                        <a:spcBef>
                          <a:spcPts val="0"/>
                        </a:spcBef>
                        <a:spcAft>
                          <a:spcPts val="0"/>
                        </a:spcAft>
                        <a:buNone/>
                      </a:pPr>
                      <a:r>
                        <a:rPr lang="en-US" sz="1500">
                          <a:solidFill>
                            <a:srgbClr val="1F1F1F"/>
                          </a:solidFill>
                        </a:rPr>
                        <a:t>£3,450</a:t>
                      </a:r>
                      <a:endParaRPr sz="1500">
                        <a:solidFill>
                          <a:srgbClr val="1F1F1F"/>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r>
              <a:tr h="190500">
                <a:tc>
                  <a:txBody>
                    <a:bodyPr/>
                    <a:lstStyle/>
                    <a:p>
                      <a:pPr indent="0" lvl="0" marL="0" rtl="0" algn="r">
                        <a:lnSpc>
                          <a:spcPct val="115000"/>
                        </a:lnSpc>
                        <a:spcBef>
                          <a:spcPts val="0"/>
                        </a:spcBef>
                        <a:spcAft>
                          <a:spcPts val="0"/>
                        </a:spcAft>
                        <a:buNone/>
                      </a:pPr>
                      <a:r>
                        <a:rPr lang="en-US" sz="1500">
                          <a:solidFill>
                            <a:srgbClr val="222222"/>
                          </a:solidFill>
                        </a:rPr>
                        <a:t>30</a:t>
                      </a:r>
                      <a:endParaRPr sz="1500">
                        <a:solidFill>
                          <a:srgbClr val="222222"/>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c>
                  <a:txBody>
                    <a:bodyPr/>
                    <a:lstStyle/>
                    <a:p>
                      <a:pPr indent="0" lvl="0" marL="0" rtl="0" algn="r">
                        <a:lnSpc>
                          <a:spcPct val="115000"/>
                        </a:lnSpc>
                        <a:spcBef>
                          <a:spcPts val="0"/>
                        </a:spcBef>
                        <a:spcAft>
                          <a:spcPts val="0"/>
                        </a:spcAft>
                        <a:buNone/>
                      </a:pPr>
                      <a:r>
                        <a:rPr lang="en-US" sz="1500">
                          <a:solidFill>
                            <a:srgbClr val="1F1F1F"/>
                          </a:solidFill>
                        </a:rPr>
                        <a:t>£1,725</a:t>
                      </a:r>
                      <a:endParaRPr sz="1500">
                        <a:solidFill>
                          <a:srgbClr val="1F1F1F"/>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r>
              <a:tr h="190500">
                <a:tc>
                  <a:txBody>
                    <a:bodyPr/>
                    <a:lstStyle/>
                    <a:p>
                      <a:pPr indent="0" lvl="0" marL="0" rtl="0" algn="r">
                        <a:lnSpc>
                          <a:spcPct val="115000"/>
                        </a:lnSpc>
                        <a:spcBef>
                          <a:spcPts val="0"/>
                        </a:spcBef>
                        <a:spcAft>
                          <a:spcPts val="0"/>
                        </a:spcAft>
                        <a:buNone/>
                      </a:pPr>
                      <a:r>
                        <a:rPr lang="en-US" sz="1500">
                          <a:solidFill>
                            <a:srgbClr val="222222"/>
                          </a:solidFill>
                        </a:rPr>
                        <a:t>15</a:t>
                      </a:r>
                      <a:endParaRPr sz="1500">
                        <a:solidFill>
                          <a:srgbClr val="222222"/>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c>
                  <a:txBody>
                    <a:bodyPr/>
                    <a:lstStyle/>
                    <a:p>
                      <a:pPr indent="0" lvl="0" marL="0" rtl="0" algn="r">
                        <a:lnSpc>
                          <a:spcPct val="115000"/>
                        </a:lnSpc>
                        <a:spcBef>
                          <a:spcPts val="0"/>
                        </a:spcBef>
                        <a:spcAft>
                          <a:spcPts val="0"/>
                        </a:spcAft>
                        <a:buNone/>
                      </a:pPr>
                      <a:r>
                        <a:rPr lang="en-US" sz="1500">
                          <a:solidFill>
                            <a:srgbClr val="1F1F1F"/>
                          </a:solidFill>
                        </a:rPr>
                        <a:t>£863</a:t>
                      </a:r>
                      <a:endParaRPr sz="1500">
                        <a:solidFill>
                          <a:srgbClr val="1F1F1F"/>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r>
              <a:tr h="190500">
                <a:tc>
                  <a:txBody>
                    <a:bodyPr/>
                    <a:lstStyle/>
                    <a:p>
                      <a:pPr indent="0" lvl="0" marL="0" rtl="0" algn="r">
                        <a:lnSpc>
                          <a:spcPct val="115000"/>
                        </a:lnSpc>
                        <a:spcBef>
                          <a:spcPts val="0"/>
                        </a:spcBef>
                        <a:spcAft>
                          <a:spcPts val="0"/>
                        </a:spcAft>
                        <a:buNone/>
                      </a:pPr>
                      <a:r>
                        <a:rPr lang="en-US" sz="1500">
                          <a:solidFill>
                            <a:srgbClr val="222222"/>
                          </a:solidFill>
                        </a:rPr>
                        <a:t>7.5</a:t>
                      </a:r>
                      <a:endParaRPr sz="1500">
                        <a:solidFill>
                          <a:srgbClr val="222222"/>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c>
                  <a:txBody>
                    <a:bodyPr/>
                    <a:lstStyle/>
                    <a:p>
                      <a:pPr indent="0" lvl="0" marL="0" rtl="0" algn="r">
                        <a:lnSpc>
                          <a:spcPct val="115000"/>
                        </a:lnSpc>
                        <a:spcBef>
                          <a:spcPts val="0"/>
                        </a:spcBef>
                        <a:spcAft>
                          <a:spcPts val="0"/>
                        </a:spcAft>
                        <a:buNone/>
                      </a:pPr>
                      <a:r>
                        <a:rPr lang="en-US" sz="1500">
                          <a:solidFill>
                            <a:srgbClr val="1F1F1F"/>
                          </a:solidFill>
                        </a:rPr>
                        <a:t>£436</a:t>
                      </a:r>
                      <a:endParaRPr sz="1500">
                        <a:solidFill>
                          <a:srgbClr val="1F1F1F"/>
                        </a:solidFill>
                      </a:endParaRPr>
                    </a:p>
                  </a:txBody>
                  <a:tcPr marT="91425" marB="91425" marR="28575" marL="28575" anchor="b">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r>
            </a:tbl>
          </a:graphicData>
        </a:graphic>
      </p:graphicFrame>
      <p:sp>
        <p:nvSpPr>
          <p:cNvPr id="197" name="Google Shape;197;g3cd8723a0bf_0_4"/>
          <p:cNvSpPr txBox="1"/>
          <p:nvPr/>
        </p:nvSpPr>
        <p:spPr>
          <a:xfrm>
            <a:off x="1139125" y="5563900"/>
            <a:ext cx="6509400" cy="813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500">
                <a:solidFill>
                  <a:schemeClr val="dk1"/>
                </a:solidFill>
                <a:latin typeface="Calibri"/>
                <a:ea typeface="Calibri"/>
                <a:cs typeface="Calibri"/>
                <a:sym typeface="Calibri"/>
              </a:rPr>
              <a:t>Google form to </a:t>
            </a:r>
            <a:r>
              <a:rPr lang="en-US" sz="1500">
                <a:solidFill>
                  <a:schemeClr val="dk1"/>
                </a:solidFill>
                <a:latin typeface="Calibri"/>
                <a:ea typeface="Calibri"/>
                <a:cs typeface="Calibri"/>
                <a:sym typeface="Calibri"/>
              </a:rPr>
              <a:t>complete</a:t>
            </a:r>
            <a:r>
              <a:rPr lang="en-US" sz="1500">
                <a:solidFill>
                  <a:schemeClr val="dk1"/>
                </a:solidFill>
                <a:latin typeface="Calibri"/>
                <a:ea typeface="Calibri"/>
                <a:cs typeface="Calibri"/>
                <a:sym typeface="Calibri"/>
              </a:rPr>
              <a:t>; </a:t>
            </a:r>
            <a:endParaRPr sz="1500">
              <a:solidFill>
                <a:schemeClr val="dk1"/>
              </a:solidFill>
              <a:latin typeface="Calibri"/>
              <a:ea typeface="Calibri"/>
              <a:cs typeface="Calibri"/>
              <a:sym typeface="Calibri"/>
            </a:endParaRPr>
          </a:p>
          <a:p>
            <a:pPr indent="0" lvl="0" marL="0" rtl="0" algn="l">
              <a:spcBef>
                <a:spcPts val="0"/>
              </a:spcBef>
              <a:spcAft>
                <a:spcPts val="0"/>
              </a:spcAft>
              <a:buNone/>
            </a:pPr>
            <a:r>
              <a:rPr lang="en-US" sz="1500" u="sng">
                <a:solidFill>
                  <a:schemeClr val="hlink"/>
                </a:solidFill>
                <a:hlinkClick r:id="rId3"/>
              </a:rPr>
              <a:t>Education Welfare Service - Expression Of Interest 26/27 - Google Forms</a:t>
            </a:r>
            <a:endParaRPr sz="15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g3cd8723a0bf_0_0"/>
          <p:cNvSpPr txBox="1"/>
          <p:nvPr/>
        </p:nvSpPr>
        <p:spPr>
          <a:xfrm>
            <a:off x="399150" y="2659350"/>
            <a:ext cx="8345700" cy="1539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US" sz="4400">
                <a:solidFill>
                  <a:schemeClr val="lt1"/>
                </a:solidFill>
                <a:latin typeface="Calibri"/>
                <a:ea typeface="Calibri"/>
                <a:cs typeface="Calibri"/>
                <a:sym typeface="Calibri"/>
              </a:rPr>
              <a:t> ERSA Communities of Practice </a:t>
            </a:r>
            <a:endParaRPr sz="4400">
              <a:solidFill>
                <a:schemeClr val="lt1"/>
              </a:solidFill>
              <a:latin typeface="Calibri"/>
              <a:ea typeface="Calibri"/>
              <a:cs typeface="Calibri"/>
              <a:sym typeface="Calibri"/>
            </a:endParaRPr>
          </a:p>
          <a:p>
            <a:pPr indent="0" lvl="0" marL="0" rtl="0" algn="ctr">
              <a:spcBef>
                <a:spcPts val="0"/>
              </a:spcBef>
              <a:spcAft>
                <a:spcPts val="0"/>
              </a:spcAft>
              <a:buNone/>
            </a:pPr>
            <a:r>
              <a:rPr lang="en-US" sz="4400">
                <a:solidFill>
                  <a:schemeClr val="lt1"/>
                </a:solidFill>
                <a:latin typeface="Calibri"/>
                <a:ea typeface="Calibri"/>
                <a:cs typeface="Calibri"/>
                <a:sym typeface="Calibri"/>
              </a:rPr>
              <a:t>Zoe Price</a:t>
            </a:r>
            <a:endParaRPr sz="4400">
              <a:solidFill>
                <a:schemeClr val="lt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pic>
        <p:nvPicPr>
          <p:cNvPr id="208" name="Google Shape;208;g3ce2c3b1432_0_81"/>
          <p:cNvPicPr preferRelativeResize="0"/>
          <p:nvPr/>
        </p:nvPicPr>
        <p:blipFill>
          <a:blip r:embed="rId3">
            <a:alphaModFix/>
          </a:blip>
          <a:stretch>
            <a:fillRect/>
          </a:stretch>
        </p:blipFill>
        <p:spPr>
          <a:xfrm>
            <a:off x="0" y="0"/>
            <a:ext cx="9143992" cy="5143500"/>
          </a:xfrm>
          <a:prstGeom prst="rect">
            <a:avLst/>
          </a:prstGeom>
          <a:noFill/>
          <a:ln>
            <a:noFill/>
          </a:ln>
        </p:spPr>
      </p:pic>
      <p:sp>
        <p:nvSpPr>
          <p:cNvPr id="209" name="Google Shape;209;g3ce2c3b1432_0_81"/>
          <p:cNvSpPr txBox="1"/>
          <p:nvPr>
            <p:ph idx="1" type="body"/>
          </p:nvPr>
        </p:nvSpPr>
        <p:spPr>
          <a:xfrm>
            <a:off x="0" y="987467"/>
            <a:ext cx="8917800" cy="5090400"/>
          </a:xfrm>
          <a:prstGeom prst="rect">
            <a:avLst/>
          </a:prstGeom>
        </p:spPr>
        <p:txBody>
          <a:bodyPr anchorCtr="0" anchor="t" bIns="91425" lIns="91425" spcFirstLastPara="1" rIns="91425" wrap="square" tIns="91425">
            <a:noAutofit/>
          </a:bodyPr>
          <a:lstStyle/>
          <a:p>
            <a:pPr indent="0" lvl="0" marL="0" rtl="0" algn="ctr">
              <a:lnSpc>
                <a:spcPct val="150000"/>
              </a:lnSpc>
              <a:spcBef>
                <a:spcPts val="0"/>
              </a:spcBef>
              <a:spcAft>
                <a:spcPts val="0"/>
              </a:spcAft>
              <a:buNone/>
            </a:pPr>
            <a:r>
              <a:rPr b="1" lang="en-US" u="sng">
                <a:solidFill>
                  <a:srgbClr val="274E13"/>
                </a:solidFill>
                <a:highlight>
                  <a:schemeClr val="lt1"/>
                </a:highlight>
                <a:latin typeface="Arial"/>
                <a:ea typeface="Arial"/>
                <a:cs typeface="Arial"/>
                <a:sym typeface="Arial"/>
              </a:rPr>
              <a:t>What is a CoP?</a:t>
            </a:r>
            <a:endParaRPr b="1" u="sng">
              <a:solidFill>
                <a:srgbClr val="274E13"/>
              </a:solidFill>
              <a:highlight>
                <a:schemeClr val="lt1"/>
              </a:highlight>
              <a:latin typeface="Arial"/>
              <a:ea typeface="Arial"/>
              <a:cs typeface="Arial"/>
              <a:sym typeface="Arial"/>
            </a:endParaRPr>
          </a:p>
          <a:p>
            <a:pPr indent="0" lvl="0" marL="0" rtl="0" algn="ctr">
              <a:lnSpc>
                <a:spcPct val="150000"/>
              </a:lnSpc>
              <a:spcBef>
                <a:spcPts val="0"/>
              </a:spcBef>
              <a:spcAft>
                <a:spcPts val="0"/>
              </a:spcAft>
              <a:buNone/>
            </a:pPr>
            <a:r>
              <a:rPr lang="en-US" sz="1600">
                <a:solidFill>
                  <a:srgbClr val="38761D"/>
                </a:solidFill>
                <a:highlight>
                  <a:schemeClr val="lt1"/>
                </a:highlight>
                <a:latin typeface="Arial"/>
                <a:ea typeface="Arial"/>
                <a:cs typeface="Arial"/>
                <a:sym typeface="Arial"/>
              </a:rPr>
              <a:t>A community of practice (CoP) is a group of people who share a common interest in a topic and who come together to share best practices and develop new knowledge to advance professional practice related to that topic.</a:t>
            </a:r>
            <a:endParaRPr sz="1600">
              <a:solidFill>
                <a:srgbClr val="38761D"/>
              </a:solidFill>
              <a:highlight>
                <a:schemeClr val="lt1"/>
              </a:highlight>
              <a:latin typeface="Arial"/>
              <a:ea typeface="Arial"/>
              <a:cs typeface="Arial"/>
              <a:sym typeface="Arial"/>
            </a:endParaRPr>
          </a:p>
          <a:p>
            <a:pPr indent="0" lvl="0" marL="0" rtl="0" algn="ctr">
              <a:lnSpc>
                <a:spcPct val="150000"/>
              </a:lnSpc>
              <a:spcBef>
                <a:spcPts val="0"/>
              </a:spcBef>
              <a:spcAft>
                <a:spcPts val="0"/>
              </a:spcAft>
              <a:buNone/>
            </a:pPr>
            <a:r>
              <a:t/>
            </a:r>
            <a:endParaRPr sz="1600">
              <a:solidFill>
                <a:srgbClr val="38761D"/>
              </a:solidFill>
              <a:highlight>
                <a:schemeClr val="lt1"/>
              </a:highlight>
              <a:latin typeface="Arial"/>
              <a:ea typeface="Arial"/>
              <a:cs typeface="Arial"/>
              <a:sym typeface="Arial"/>
            </a:endParaRPr>
          </a:p>
          <a:p>
            <a:pPr indent="0" lvl="0" marL="0" rtl="0" algn="ctr">
              <a:lnSpc>
                <a:spcPct val="150000"/>
              </a:lnSpc>
              <a:spcBef>
                <a:spcPts val="0"/>
              </a:spcBef>
              <a:spcAft>
                <a:spcPts val="0"/>
              </a:spcAft>
              <a:buNone/>
            </a:pPr>
            <a:r>
              <a:rPr b="1" lang="en-US" u="sng">
                <a:solidFill>
                  <a:srgbClr val="351C75"/>
                </a:solidFill>
                <a:highlight>
                  <a:schemeClr val="lt1"/>
                </a:highlight>
                <a:latin typeface="Arial"/>
                <a:ea typeface="Arial"/>
                <a:cs typeface="Arial"/>
                <a:sym typeface="Arial"/>
              </a:rPr>
              <a:t>Outcome </a:t>
            </a:r>
            <a:endParaRPr b="1" u="sng">
              <a:solidFill>
                <a:srgbClr val="351C75"/>
              </a:solidFill>
              <a:highlight>
                <a:schemeClr val="lt1"/>
              </a:highlight>
              <a:latin typeface="Arial"/>
              <a:ea typeface="Arial"/>
              <a:cs typeface="Arial"/>
              <a:sym typeface="Arial"/>
            </a:endParaRPr>
          </a:p>
          <a:p>
            <a:pPr indent="0" lvl="0" marL="0" rtl="0" algn="ctr">
              <a:lnSpc>
                <a:spcPct val="150000"/>
              </a:lnSpc>
              <a:spcBef>
                <a:spcPts val="0"/>
              </a:spcBef>
              <a:spcAft>
                <a:spcPts val="0"/>
              </a:spcAft>
              <a:buNone/>
            </a:pPr>
            <a:r>
              <a:rPr lang="en-US" sz="1600">
                <a:solidFill>
                  <a:srgbClr val="351C75"/>
                </a:solidFill>
                <a:highlight>
                  <a:schemeClr val="lt1"/>
                </a:highlight>
                <a:latin typeface="Arial"/>
                <a:ea typeface="Arial"/>
                <a:cs typeface="Arial"/>
                <a:sym typeface="Arial"/>
              </a:rPr>
              <a:t>To develop a comprehensive document that outlines the graduated pathway of ERSA support across the local authority. This highlights the universal provision that is expected to be embedded within schools, initial exploration of patterns of absence using the ERSA toolkit and professional services (community and local authority) that can be referred to at different levels of ERSA (emerging versus entrenched).</a:t>
            </a:r>
            <a:endParaRPr sz="1600">
              <a:solidFill>
                <a:srgbClr val="351C75"/>
              </a:solidFill>
              <a:highlight>
                <a:schemeClr val="lt1"/>
              </a:highlight>
              <a:latin typeface="Arial"/>
              <a:ea typeface="Arial"/>
              <a:cs typeface="Arial"/>
              <a:sym typeface="Arial"/>
            </a:endParaRPr>
          </a:p>
          <a:p>
            <a:pPr indent="0" lvl="0" marL="0" rtl="0" algn="l">
              <a:spcBef>
                <a:spcPts val="0"/>
              </a:spcBef>
              <a:spcAft>
                <a:spcPts val="0"/>
              </a:spcAft>
              <a:buNone/>
            </a:pPr>
            <a:r>
              <a:t/>
            </a:r>
            <a:endParaRPr/>
          </a:p>
          <a:p>
            <a:pPr indent="0" lvl="0" marL="0" rtl="0" algn="l">
              <a:spcBef>
                <a:spcPts val="1200"/>
              </a:spcBef>
              <a:spcAft>
                <a:spcPts val="1200"/>
              </a:spcAft>
              <a:buNone/>
            </a:pPr>
            <a:r>
              <a:t/>
            </a:r>
            <a:endParaRPr/>
          </a:p>
        </p:txBody>
      </p:sp>
      <p:sp>
        <p:nvSpPr>
          <p:cNvPr id="210" name="Google Shape;210;g3ce2c3b1432_0_81"/>
          <p:cNvSpPr txBox="1"/>
          <p:nvPr/>
        </p:nvSpPr>
        <p:spPr>
          <a:xfrm>
            <a:off x="609600" y="63800"/>
            <a:ext cx="10972800" cy="105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100"/>
              <a:buFont typeface="Arial"/>
              <a:buNone/>
            </a:pPr>
            <a:r>
              <a:rPr b="1" lang="en-US" sz="2800">
                <a:solidFill>
                  <a:schemeClr val="accent6"/>
                </a:solidFill>
              </a:rPr>
              <a:t>Communities of Practice Professional Pathway</a:t>
            </a:r>
            <a:endParaRPr b="1" i="0" sz="2800" u="none" cap="none" strike="noStrike">
              <a:solidFill>
                <a:schemeClr val="accent6"/>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pic>
        <p:nvPicPr>
          <p:cNvPr id="215" name="Google Shape;215;g3ce2c3b1432_0_87"/>
          <p:cNvPicPr preferRelativeResize="0"/>
          <p:nvPr/>
        </p:nvPicPr>
        <p:blipFill>
          <a:blip r:embed="rId3">
            <a:alphaModFix/>
          </a:blip>
          <a:stretch>
            <a:fillRect/>
          </a:stretch>
        </p:blipFill>
        <p:spPr>
          <a:xfrm>
            <a:off x="0" y="0"/>
            <a:ext cx="9143992" cy="5143500"/>
          </a:xfrm>
          <a:prstGeom prst="rect">
            <a:avLst/>
          </a:prstGeom>
          <a:noFill/>
          <a:ln>
            <a:noFill/>
          </a:ln>
        </p:spPr>
      </p:pic>
      <p:sp>
        <p:nvSpPr>
          <p:cNvPr id="216" name="Google Shape;216;g3ce2c3b1432_0_87"/>
          <p:cNvSpPr txBox="1"/>
          <p:nvPr/>
        </p:nvSpPr>
        <p:spPr>
          <a:xfrm>
            <a:off x="609600" y="63800"/>
            <a:ext cx="10972800" cy="105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100"/>
              <a:buFont typeface="Arial"/>
              <a:buNone/>
            </a:pPr>
            <a:r>
              <a:rPr b="1" lang="en-US" sz="2800">
                <a:solidFill>
                  <a:schemeClr val="accent6"/>
                </a:solidFill>
              </a:rPr>
              <a:t>Communities of Practice Professional Pathway</a:t>
            </a:r>
            <a:endParaRPr b="1" i="0" sz="2800" u="none" cap="none" strike="noStrike">
              <a:solidFill>
                <a:schemeClr val="accent6"/>
              </a:solidFill>
              <a:latin typeface="Calibri"/>
              <a:ea typeface="Calibri"/>
              <a:cs typeface="Calibri"/>
              <a:sym typeface="Calibri"/>
            </a:endParaRPr>
          </a:p>
        </p:txBody>
      </p:sp>
      <p:pic>
        <p:nvPicPr>
          <p:cNvPr id="217" name="Google Shape;217;g3ce2c3b1432_0_87"/>
          <p:cNvPicPr preferRelativeResize="0"/>
          <p:nvPr/>
        </p:nvPicPr>
        <p:blipFill>
          <a:blip r:embed="rId4">
            <a:alphaModFix/>
          </a:blip>
          <a:stretch>
            <a:fillRect/>
          </a:stretch>
        </p:blipFill>
        <p:spPr>
          <a:xfrm>
            <a:off x="1363937" y="721233"/>
            <a:ext cx="6416127" cy="45068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pic>
        <p:nvPicPr>
          <p:cNvPr id="222" name="Google Shape;222;g3ce2c3b1432_0_93"/>
          <p:cNvPicPr preferRelativeResize="0"/>
          <p:nvPr/>
        </p:nvPicPr>
        <p:blipFill>
          <a:blip r:embed="rId3">
            <a:alphaModFix/>
          </a:blip>
          <a:stretch>
            <a:fillRect/>
          </a:stretch>
        </p:blipFill>
        <p:spPr>
          <a:xfrm>
            <a:off x="0" y="0"/>
            <a:ext cx="9143992" cy="5143500"/>
          </a:xfrm>
          <a:prstGeom prst="rect">
            <a:avLst/>
          </a:prstGeom>
          <a:noFill/>
          <a:ln>
            <a:noFill/>
          </a:ln>
        </p:spPr>
      </p:pic>
      <p:sp>
        <p:nvSpPr>
          <p:cNvPr id="223" name="Google Shape;223;g3ce2c3b1432_0_93"/>
          <p:cNvSpPr txBox="1"/>
          <p:nvPr/>
        </p:nvSpPr>
        <p:spPr>
          <a:xfrm>
            <a:off x="609600" y="63800"/>
            <a:ext cx="10972800" cy="105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100"/>
              <a:buFont typeface="Arial"/>
              <a:buNone/>
            </a:pPr>
            <a:r>
              <a:rPr b="1" lang="en-US" sz="2800">
                <a:solidFill>
                  <a:schemeClr val="accent6"/>
                </a:solidFill>
              </a:rPr>
              <a:t>Communities of Practice Professional Pathway</a:t>
            </a:r>
            <a:endParaRPr b="1" i="0" sz="2800" u="none" cap="none" strike="noStrike">
              <a:solidFill>
                <a:schemeClr val="accent6"/>
              </a:solidFill>
              <a:latin typeface="Calibri"/>
              <a:ea typeface="Calibri"/>
              <a:cs typeface="Calibri"/>
              <a:sym typeface="Calibri"/>
            </a:endParaRPr>
          </a:p>
        </p:txBody>
      </p:sp>
      <p:pic>
        <p:nvPicPr>
          <p:cNvPr id="224" name="Google Shape;224;g3ce2c3b1432_0_93"/>
          <p:cNvPicPr preferRelativeResize="0"/>
          <p:nvPr/>
        </p:nvPicPr>
        <p:blipFill>
          <a:blip r:embed="rId4">
            <a:alphaModFix/>
          </a:blip>
          <a:stretch>
            <a:fillRect/>
          </a:stretch>
        </p:blipFill>
        <p:spPr>
          <a:xfrm>
            <a:off x="1223596" y="890500"/>
            <a:ext cx="6696818" cy="4224426"/>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pic>
        <p:nvPicPr>
          <p:cNvPr id="229" name="Google Shape;229;g3ce2c3b1432_0_99"/>
          <p:cNvPicPr preferRelativeResize="0"/>
          <p:nvPr/>
        </p:nvPicPr>
        <p:blipFill>
          <a:blip r:embed="rId3">
            <a:alphaModFix/>
          </a:blip>
          <a:stretch>
            <a:fillRect/>
          </a:stretch>
        </p:blipFill>
        <p:spPr>
          <a:xfrm>
            <a:off x="0" y="0"/>
            <a:ext cx="9143992" cy="5143500"/>
          </a:xfrm>
          <a:prstGeom prst="rect">
            <a:avLst/>
          </a:prstGeom>
          <a:noFill/>
          <a:ln>
            <a:noFill/>
          </a:ln>
        </p:spPr>
      </p:pic>
      <p:sp>
        <p:nvSpPr>
          <p:cNvPr id="230" name="Google Shape;230;g3ce2c3b1432_0_99"/>
          <p:cNvSpPr txBox="1"/>
          <p:nvPr/>
        </p:nvSpPr>
        <p:spPr>
          <a:xfrm>
            <a:off x="609600" y="63800"/>
            <a:ext cx="10972800" cy="105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100"/>
              <a:buFont typeface="Arial"/>
              <a:buNone/>
            </a:pPr>
            <a:r>
              <a:rPr b="1" lang="en-US" sz="2800">
                <a:solidFill>
                  <a:schemeClr val="accent6"/>
                </a:solidFill>
              </a:rPr>
              <a:t>Communities of Practice Professional Pathway</a:t>
            </a:r>
            <a:endParaRPr b="1" i="0" sz="2800" u="none" cap="none" strike="noStrike">
              <a:solidFill>
                <a:schemeClr val="accent6"/>
              </a:solidFill>
              <a:latin typeface="Calibri"/>
              <a:ea typeface="Calibri"/>
              <a:cs typeface="Calibri"/>
              <a:sym typeface="Calibri"/>
            </a:endParaRPr>
          </a:p>
        </p:txBody>
      </p:sp>
      <p:pic>
        <p:nvPicPr>
          <p:cNvPr id="231" name="Google Shape;231;g3ce2c3b1432_0_99"/>
          <p:cNvPicPr preferRelativeResize="0"/>
          <p:nvPr/>
        </p:nvPicPr>
        <p:blipFill>
          <a:blip r:embed="rId4">
            <a:alphaModFix/>
          </a:blip>
          <a:stretch>
            <a:fillRect/>
          </a:stretch>
        </p:blipFill>
        <p:spPr>
          <a:xfrm>
            <a:off x="1173550" y="1193567"/>
            <a:ext cx="6499176" cy="3655776"/>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pic>
        <p:nvPicPr>
          <p:cNvPr id="236" name="Google Shape;236;g3ce2c3b1432_0_105"/>
          <p:cNvPicPr preferRelativeResize="0"/>
          <p:nvPr/>
        </p:nvPicPr>
        <p:blipFill>
          <a:blip r:embed="rId3">
            <a:alphaModFix/>
          </a:blip>
          <a:stretch>
            <a:fillRect/>
          </a:stretch>
        </p:blipFill>
        <p:spPr>
          <a:xfrm>
            <a:off x="0" y="0"/>
            <a:ext cx="9143992" cy="5143500"/>
          </a:xfrm>
          <a:prstGeom prst="rect">
            <a:avLst/>
          </a:prstGeom>
          <a:noFill/>
          <a:ln>
            <a:noFill/>
          </a:ln>
        </p:spPr>
      </p:pic>
      <p:sp>
        <p:nvSpPr>
          <p:cNvPr id="237" name="Google Shape;237;g3ce2c3b1432_0_105"/>
          <p:cNvSpPr txBox="1"/>
          <p:nvPr/>
        </p:nvSpPr>
        <p:spPr>
          <a:xfrm>
            <a:off x="1961275" y="143533"/>
            <a:ext cx="10972800" cy="105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100"/>
              <a:buFont typeface="Arial"/>
              <a:buNone/>
            </a:pPr>
            <a:r>
              <a:rPr b="1" lang="en-US" sz="2800">
                <a:solidFill>
                  <a:schemeClr val="accent6"/>
                </a:solidFill>
              </a:rPr>
              <a:t>ERSA Pilot Project Updates</a:t>
            </a:r>
            <a:endParaRPr b="1" i="0" sz="2800" u="none" cap="none" strike="noStrike">
              <a:solidFill>
                <a:schemeClr val="accent6"/>
              </a:solidFill>
              <a:latin typeface="Calibri"/>
              <a:ea typeface="Calibri"/>
              <a:cs typeface="Calibri"/>
              <a:sym typeface="Calibri"/>
            </a:endParaRPr>
          </a:p>
        </p:txBody>
      </p:sp>
      <p:sp>
        <p:nvSpPr>
          <p:cNvPr id="238" name="Google Shape;238;g3ce2c3b1432_0_105"/>
          <p:cNvSpPr txBox="1"/>
          <p:nvPr>
            <p:ph idx="1" type="body"/>
          </p:nvPr>
        </p:nvSpPr>
        <p:spPr>
          <a:xfrm>
            <a:off x="311700" y="1277267"/>
            <a:ext cx="8520600" cy="5173200"/>
          </a:xfrm>
          <a:prstGeom prst="rect">
            <a:avLst/>
          </a:prstGeom>
        </p:spPr>
        <p:txBody>
          <a:bodyPr anchorCtr="0" anchor="t" bIns="91425" lIns="91425" spcFirstLastPara="1" rIns="91425" wrap="square" tIns="91425">
            <a:normAutofit fontScale="40000" lnSpcReduction="20000"/>
          </a:bodyPr>
          <a:lstStyle/>
          <a:p>
            <a:pPr indent="0" lvl="0" marL="0" rtl="0" algn="ctr">
              <a:spcBef>
                <a:spcPts val="0"/>
              </a:spcBef>
              <a:spcAft>
                <a:spcPts val="0"/>
              </a:spcAft>
              <a:buNone/>
            </a:pPr>
            <a:r>
              <a:rPr b="1" lang="en-US" sz="4300">
                <a:solidFill>
                  <a:schemeClr val="accent6"/>
                </a:solidFill>
                <a:latin typeface="Arial"/>
                <a:ea typeface="Arial"/>
                <a:cs typeface="Arial"/>
                <a:sym typeface="Arial"/>
              </a:rPr>
              <a:t>Updated timeline</a:t>
            </a:r>
            <a:endParaRPr b="1" sz="4300">
              <a:solidFill>
                <a:schemeClr val="accent6"/>
              </a:solidFill>
              <a:latin typeface="Arial"/>
              <a:ea typeface="Arial"/>
              <a:cs typeface="Arial"/>
              <a:sym typeface="Arial"/>
            </a:endParaRPr>
          </a:p>
          <a:p>
            <a:pPr indent="0" lvl="0" marL="0" rtl="0" algn="l">
              <a:spcBef>
                <a:spcPts val="1200"/>
              </a:spcBef>
              <a:spcAft>
                <a:spcPts val="0"/>
              </a:spcAft>
              <a:buNone/>
            </a:pPr>
            <a:r>
              <a:rPr b="1" i="1" lang="en-US" sz="4300">
                <a:solidFill>
                  <a:srgbClr val="0B5394"/>
                </a:solidFill>
                <a:latin typeface="Arial"/>
                <a:ea typeface="Arial"/>
                <a:cs typeface="Arial"/>
                <a:sym typeface="Arial"/>
              </a:rPr>
              <a:t>July/September 2025:</a:t>
            </a:r>
            <a:r>
              <a:rPr b="1" i="1" lang="en-US" sz="4300">
                <a:latin typeface="Arial"/>
                <a:ea typeface="Arial"/>
                <a:cs typeface="Arial"/>
                <a:sym typeface="Arial"/>
              </a:rPr>
              <a:t> </a:t>
            </a:r>
            <a:r>
              <a:rPr lang="en-US" sz="4300">
                <a:solidFill>
                  <a:srgbClr val="333333"/>
                </a:solidFill>
                <a:latin typeface="Arial"/>
                <a:ea typeface="Arial"/>
                <a:cs typeface="Arial"/>
                <a:sym typeface="Arial"/>
              </a:rPr>
              <a:t>School audits to be completed and co-produced, individual goals and objectives to be developed</a:t>
            </a:r>
            <a:endParaRPr sz="4300">
              <a:solidFill>
                <a:srgbClr val="333333"/>
              </a:solidFill>
              <a:latin typeface="Arial"/>
              <a:ea typeface="Arial"/>
              <a:cs typeface="Arial"/>
              <a:sym typeface="Arial"/>
            </a:endParaRPr>
          </a:p>
          <a:p>
            <a:pPr indent="0" lvl="0" marL="0" rtl="0" algn="l">
              <a:spcBef>
                <a:spcPts val="1200"/>
              </a:spcBef>
              <a:spcAft>
                <a:spcPts val="0"/>
              </a:spcAft>
              <a:buNone/>
            </a:pPr>
            <a:r>
              <a:rPr b="1" i="1" lang="en-US" sz="4300">
                <a:solidFill>
                  <a:srgbClr val="0B5394"/>
                </a:solidFill>
                <a:highlight>
                  <a:schemeClr val="lt1"/>
                </a:highlight>
                <a:latin typeface="Arial"/>
                <a:ea typeface="Arial"/>
                <a:cs typeface="Arial"/>
                <a:sym typeface="Arial"/>
              </a:rPr>
              <a:t>September 2025:</a:t>
            </a:r>
            <a:r>
              <a:rPr lang="en-US" sz="4300">
                <a:solidFill>
                  <a:srgbClr val="0B5394"/>
                </a:solidFill>
                <a:highlight>
                  <a:schemeClr val="lt1"/>
                </a:highlight>
                <a:latin typeface="Arial"/>
                <a:ea typeface="Arial"/>
                <a:cs typeface="Arial"/>
                <a:sym typeface="Arial"/>
              </a:rPr>
              <a:t> </a:t>
            </a:r>
            <a:r>
              <a:rPr lang="en-US" sz="4300">
                <a:solidFill>
                  <a:srgbClr val="333333"/>
                </a:solidFill>
                <a:latin typeface="Arial"/>
                <a:ea typeface="Arial"/>
                <a:cs typeface="Arial"/>
                <a:sym typeface="Arial"/>
              </a:rPr>
              <a:t>Whole school community surveys to be circulated &amp; analysed</a:t>
            </a:r>
            <a:endParaRPr sz="4300">
              <a:solidFill>
                <a:srgbClr val="333333"/>
              </a:solidFill>
              <a:latin typeface="Arial"/>
              <a:ea typeface="Arial"/>
              <a:cs typeface="Arial"/>
              <a:sym typeface="Arial"/>
            </a:endParaRPr>
          </a:p>
          <a:p>
            <a:pPr indent="0" lvl="0" marL="0" rtl="0" algn="l">
              <a:spcBef>
                <a:spcPts val="1200"/>
              </a:spcBef>
              <a:spcAft>
                <a:spcPts val="0"/>
              </a:spcAft>
              <a:buNone/>
            </a:pPr>
            <a:r>
              <a:rPr b="1" i="1" lang="en-US" sz="4300">
                <a:solidFill>
                  <a:srgbClr val="0B5394"/>
                </a:solidFill>
                <a:highlight>
                  <a:srgbClr val="FFFF00"/>
                </a:highlight>
                <a:latin typeface="Arial"/>
                <a:ea typeface="Arial"/>
                <a:cs typeface="Arial"/>
                <a:sym typeface="Arial"/>
              </a:rPr>
              <a:t>October- March 2026:</a:t>
            </a:r>
            <a:r>
              <a:rPr b="1" i="1" lang="en-US" sz="4300">
                <a:highlight>
                  <a:srgbClr val="FFFF00"/>
                </a:highlight>
                <a:latin typeface="Arial"/>
                <a:ea typeface="Arial"/>
                <a:cs typeface="Arial"/>
                <a:sym typeface="Arial"/>
              </a:rPr>
              <a:t> </a:t>
            </a:r>
            <a:r>
              <a:rPr lang="en-US" sz="4300">
                <a:solidFill>
                  <a:srgbClr val="000000"/>
                </a:solidFill>
                <a:highlight>
                  <a:srgbClr val="FFFF00"/>
                </a:highlight>
                <a:latin typeface="Arial"/>
                <a:ea typeface="Arial"/>
                <a:cs typeface="Arial"/>
                <a:sym typeface="Arial"/>
              </a:rPr>
              <a:t>Focus Groups of all key stakeholders to inform early intervention parent/carer groups/drop in and targeted psychoeducational groups and therapy learning walks in schools.</a:t>
            </a:r>
            <a:endParaRPr sz="4300">
              <a:solidFill>
                <a:srgbClr val="000000"/>
              </a:solidFill>
              <a:highlight>
                <a:srgbClr val="FFFF00"/>
              </a:highlight>
              <a:latin typeface="Arial"/>
              <a:ea typeface="Arial"/>
              <a:cs typeface="Arial"/>
              <a:sym typeface="Arial"/>
            </a:endParaRPr>
          </a:p>
          <a:p>
            <a:pPr indent="0" lvl="0" marL="0" rtl="0" algn="l">
              <a:spcBef>
                <a:spcPts val="1200"/>
              </a:spcBef>
              <a:spcAft>
                <a:spcPts val="0"/>
              </a:spcAft>
              <a:buNone/>
            </a:pPr>
            <a:r>
              <a:rPr b="1" i="1" lang="en-US" sz="4300">
                <a:solidFill>
                  <a:schemeClr val="accent5"/>
                </a:solidFill>
                <a:highlight>
                  <a:srgbClr val="FFFF00"/>
                </a:highlight>
                <a:latin typeface="Arial"/>
                <a:ea typeface="Arial"/>
                <a:cs typeface="Arial"/>
                <a:sym typeface="Arial"/>
              </a:rPr>
              <a:t>November - February:</a:t>
            </a:r>
            <a:r>
              <a:rPr b="1" lang="en-US" sz="4300">
                <a:solidFill>
                  <a:srgbClr val="000000"/>
                </a:solidFill>
                <a:highlight>
                  <a:srgbClr val="FFFF00"/>
                </a:highlight>
                <a:latin typeface="Arial"/>
                <a:ea typeface="Arial"/>
                <a:cs typeface="Arial"/>
                <a:sym typeface="Arial"/>
              </a:rPr>
              <a:t> </a:t>
            </a:r>
            <a:r>
              <a:rPr lang="en-US" sz="4300">
                <a:solidFill>
                  <a:srgbClr val="000000"/>
                </a:solidFill>
                <a:highlight>
                  <a:srgbClr val="FFFF00"/>
                </a:highlight>
                <a:latin typeface="Arial"/>
                <a:ea typeface="Arial"/>
                <a:cs typeface="Arial"/>
                <a:sym typeface="Arial"/>
              </a:rPr>
              <a:t>Speech and Language Therapist and Occupational Therapist learning walks</a:t>
            </a:r>
            <a:endParaRPr sz="4300">
              <a:solidFill>
                <a:srgbClr val="000000"/>
              </a:solidFill>
              <a:highlight>
                <a:srgbClr val="FFFF00"/>
              </a:highlight>
              <a:latin typeface="Arial"/>
              <a:ea typeface="Arial"/>
              <a:cs typeface="Arial"/>
              <a:sym typeface="Arial"/>
            </a:endParaRPr>
          </a:p>
          <a:p>
            <a:pPr indent="0" lvl="0" marL="0" rtl="0" algn="l">
              <a:spcBef>
                <a:spcPts val="1200"/>
              </a:spcBef>
              <a:spcAft>
                <a:spcPts val="0"/>
              </a:spcAft>
              <a:buNone/>
            </a:pPr>
            <a:r>
              <a:rPr b="1" i="1" lang="en-US" sz="4300">
                <a:solidFill>
                  <a:srgbClr val="0B5394"/>
                </a:solidFill>
                <a:highlight>
                  <a:srgbClr val="FFFF00"/>
                </a:highlight>
                <a:latin typeface="Arial"/>
                <a:ea typeface="Arial"/>
                <a:cs typeface="Arial"/>
                <a:sym typeface="Arial"/>
              </a:rPr>
              <a:t>February - December 2026:</a:t>
            </a:r>
            <a:r>
              <a:rPr lang="en-US" sz="4300">
                <a:solidFill>
                  <a:srgbClr val="0B5394"/>
                </a:solidFill>
                <a:highlight>
                  <a:srgbClr val="FFFF00"/>
                </a:highlight>
                <a:latin typeface="Arial"/>
                <a:ea typeface="Arial"/>
                <a:cs typeface="Arial"/>
                <a:sym typeface="Arial"/>
              </a:rPr>
              <a:t> </a:t>
            </a:r>
            <a:r>
              <a:rPr lang="en-US" sz="4300">
                <a:solidFill>
                  <a:srgbClr val="333333"/>
                </a:solidFill>
                <a:highlight>
                  <a:srgbClr val="FFFF00"/>
                </a:highlight>
                <a:latin typeface="Arial"/>
                <a:ea typeface="Arial"/>
                <a:cs typeface="Arial"/>
                <a:sym typeface="Arial"/>
              </a:rPr>
              <a:t>Parent/ school workshops rollout and data analysis. Midway review June 2026.</a:t>
            </a:r>
            <a:endParaRPr sz="4300">
              <a:solidFill>
                <a:srgbClr val="333333"/>
              </a:solidFill>
              <a:highlight>
                <a:srgbClr val="FFFF00"/>
              </a:highlight>
              <a:latin typeface="Arial"/>
              <a:ea typeface="Arial"/>
              <a:cs typeface="Arial"/>
              <a:sym typeface="Arial"/>
            </a:endParaRPr>
          </a:p>
          <a:p>
            <a:pPr indent="0" lvl="0" marL="0" rtl="0" algn="l">
              <a:spcBef>
                <a:spcPts val="1200"/>
              </a:spcBef>
              <a:spcAft>
                <a:spcPts val="0"/>
              </a:spcAft>
              <a:buNone/>
            </a:pPr>
            <a:r>
              <a:rPr b="1" i="1" lang="en-US" sz="4300">
                <a:solidFill>
                  <a:srgbClr val="0B5394"/>
                </a:solidFill>
                <a:latin typeface="Arial"/>
                <a:ea typeface="Arial"/>
                <a:cs typeface="Arial"/>
                <a:sym typeface="Arial"/>
              </a:rPr>
              <a:t>Spring term 2027: </a:t>
            </a:r>
            <a:r>
              <a:rPr lang="en-US" sz="4300">
                <a:solidFill>
                  <a:srgbClr val="000000"/>
                </a:solidFill>
                <a:latin typeface="Arial"/>
                <a:ea typeface="Arial"/>
                <a:cs typeface="Arial"/>
                <a:sym typeface="Arial"/>
              </a:rPr>
              <a:t>Performance report on outcomes, sustainability and support/training to other services/neighbours to operationalise this model and approach adapted to each secondary school community on a graduated phased roll out.</a:t>
            </a:r>
            <a:r>
              <a:rPr lang="en-US" sz="4300">
                <a:latin typeface="Arial"/>
                <a:ea typeface="Arial"/>
                <a:cs typeface="Arial"/>
                <a:sym typeface="Arial"/>
              </a:rPr>
              <a:t> </a:t>
            </a:r>
            <a:endParaRPr sz="4300">
              <a:latin typeface="Arial"/>
              <a:ea typeface="Arial"/>
              <a:cs typeface="Arial"/>
              <a:sym typeface="Arial"/>
            </a:endParaRPr>
          </a:p>
          <a:p>
            <a:pPr indent="0" lvl="0" marL="0" rtl="0" algn="l">
              <a:spcBef>
                <a:spcPts val="1200"/>
              </a:spcBef>
              <a:spcAft>
                <a:spcPts val="120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g3a47ba888c5_0_463"/>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b="0" i="0" lang="en-US" sz="4400" u="none" cap="none" strike="noStrike">
                <a:solidFill>
                  <a:schemeClr val="lt1"/>
                </a:solidFill>
                <a:latin typeface="Calibri"/>
                <a:ea typeface="Calibri"/>
                <a:cs typeface="Calibri"/>
                <a:sym typeface="Calibri"/>
              </a:rPr>
              <a:t>Thanks, Questions and </a:t>
            </a:r>
            <a:r>
              <a:rPr b="0" i="0" lang="en-US" sz="4400" u="sng" cap="none" strike="noStrike">
                <a:solidFill>
                  <a:schemeClr val="hlink"/>
                </a:solidFill>
                <a:latin typeface="Calibri"/>
                <a:ea typeface="Calibri"/>
                <a:cs typeface="Calibri"/>
                <a:sym typeface="Calibri"/>
                <a:hlinkClick r:id="rId3"/>
              </a:rPr>
              <a:t>Feedback</a:t>
            </a:r>
            <a:endParaRPr b="0" i="0" sz="4400" u="none" cap="none" strike="noStrike">
              <a:solidFill>
                <a:schemeClr val="lt1"/>
              </a:solidFill>
              <a:latin typeface="Calibri"/>
              <a:ea typeface="Calibri"/>
              <a:cs typeface="Calibri"/>
              <a:sym typeface="Calibri"/>
            </a:endParaRPr>
          </a:p>
        </p:txBody>
      </p:sp>
      <p:sp>
        <p:nvSpPr>
          <p:cNvPr id="245" name="Google Shape;245;g3a47ba888c5_0_463"/>
          <p:cNvSpPr txBox="1"/>
          <p:nvPr/>
        </p:nvSpPr>
        <p:spPr>
          <a:xfrm>
            <a:off x="4382900" y="5117725"/>
            <a:ext cx="4286100" cy="106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200"/>
              <a:buFont typeface="Arial"/>
              <a:buNone/>
            </a:pPr>
            <a:r>
              <a:rPr b="0" i="0" lang="en-US" sz="3200" u="sng" cap="none" strike="noStrike">
                <a:solidFill>
                  <a:srgbClr val="A4C2F4"/>
                </a:solidFill>
                <a:latin typeface="Calibri"/>
                <a:ea typeface="Calibri"/>
                <a:cs typeface="Calibri"/>
                <a:sym typeface="Calibri"/>
                <a:hlinkClick r:id="rId4">
                  <a:extLst>
                    <a:ext uri="{A12FA001-AC4F-418D-AE19-62706E023703}">
                      <ahyp:hlinkClr val="tx"/>
                    </a:ext>
                  </a:extLst>
                </a:hlinkClick>
              </a:rPr>
              <a:t>https://forms.gle/s6a5S7pXZnnqMmS58</a:t>
            </a:r>
            <a:endParaRPr b="0" i="0" sz="3200" u="none" cap="none" strike="noStrike">
              <a:solidFill>
                <a:srgbClr val="A4C2F4"/>
              </a:solidFill>
              <a:latin typeface="Calibri"/>
              <a:ea typeface="Calibri"/>
              <a:cs typeface="Calibri"/>
              <a:sym typeface="Calibri"/>
            </a:endParaRPr>
          </a:p>
        </p:txBody>
      </p:sp>
    </p:spTree>
  </p:cSld>
  <p:clrMapOvr>
    <a:masterClrMapping/>
  </p:clrMapOvr>
  <p:transition spd="slow">
    <p:push dir="r"/>
  </p:transition>
</p:sld>
</file>

<file path=ppt/theme/theme1.xml><?xml version="1.0" encoding="utf-8"?>
<a:theme xmlns:a="http://schemas.openxmlformats.org/drawingml/2006/main" xmlns:r="http://schemas.openxmlformats.org/officeDocument/2006/relationships"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2013-04-23T07:58:54Z</dcterms:created>
  <dc:creator>User1</dc:creator>
</cp:coreProperties>
</file>