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296" r:id="rId5"/>
    <p:sldId id="364" r:id="rId6"/>
    <p:sldId id="309" r:id="rId7"/>
    <p:sldId id="301" r:id="rId8"/>
    <p:sldId id="349" r:id="rId9"/>
    <p:sldId id="350" r:id="rId10"/>
    <p:sldId id="352" r:id="rId11"/>
    <p:sldId id="353" r:id="rId12"/>
    <p:sldId id="355" r:id="rId13"/>
    <p:sldId id="362" r:id="rId14"/>
    <p:sldId id="356" r:id="rId15"/>
    <p:sldId id="357" r:id="rId16"/>
    <p:sldId id="359" r:id="rId17"/>
    <p:sldId id="360" r:id="rId18"/>
    <p:sldId id="32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3F8C"/>
    <a:srgbClr val="B6985A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74899" autoAdjust="0"/>
  </p:normalViewPr>
  <p:slideViewPr>
    <p:cSldViewPr>
      <p:cViewPr varScale="1">
        <p:scale>
          <a:sx n="47" d="100"/>
          <a:sy n="47" d="100"/>
        </p:scale>
        <p:origin x="113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531F-B8C9-4E43-BAC2-F2264A31760A}" type="datetimeFigureOut">
              <a:rPr lang="en-GB" smtClean="0"/>
              <a:t>13/07/2026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C4E22-BF5A-4501-8FE3-72C9474A9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3553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8513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091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5110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4765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39590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83219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82780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7507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6453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0969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95904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74427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49039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8709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C4E22-BF5A-4501-8FE3-72C9474A9A31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8613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7756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oyal Boroug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:\PR\Ryan\Adhoc Requests\2016-17\Council Crest\Portrait Purple (2243 x 2467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88640"/>
            <a:ext cx="982072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174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51104" cy="1143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EE856-88FC-4031-A5B2-B7E3F081319F}" type="datetimeFigureOut">
              <a:rPr lang="en-GB" smtClean="0"/>
              <a:t>13/07/2026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FBFD3-3247-4F8B-B487-F8155A7B53FB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251520" y="6309320"/>
            <a:ext cx="8640960" cy="224408"/>
            <a:chOff x="0" y="6309320"/>
            <a:chExt cx="9144000" cy="224408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6309320"/>
              <a:ext cx="9144000" cy="72008"/>
            </a:xfrm>
            <a:prstGeom prst="rect">
              <a:avLst/>
            </a:prstGeom>
            <a:solidFill>
              <a:srgbClr val="B6985A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7030A0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0" y="6461720"/>
              <a:ext cx="9144000" cy="72008"/>
            </a:xfrm>
            <a:prstGeom prst="rect">
              <a:avLst/>
            </a:prstGeom>
            <a:solidFill>
              <a:srgbClr val="833F8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7030A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565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rgbClr val="7030A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rgbClr val="7030A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rgbClr val="7030A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7030A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7030A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482776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90000"/>
              </a:lnSpc>
              <a:spcBef>
                <a:spcPct val="20000"/>
              </a:spcBef>
            </a:pPr>
            <a:endParaRPr lang="en-GB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lnSpc>
                <a:spcPct val="90000"/>
              </a:lnSpc>
              <a:spcBef>
                <a:spcPct val="20000"/>
              </a:spcBef>
            </a:pPr>
            <a:r>
              <a:rPr lang="en-GB" altLang="en-US" sz="3200" b="1" dirty="0">
                <a:solidFill>
                  <a:srgbClr val="833F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HR Business Partner Team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52514" y="2060848"/>
            <a:ext cx="6631854" cy="7571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lnSpc>
                <a:spcPct val="90000"/>
              </a:lnSpc>
              <a:spcBef>
                <a:spcPct val="20000"/>
              </a:spcBef>
            </a:pPr>
            <a:r>
              <a:rPr lang="en-GB" altLang="en-US" sz="4800" b="1" dirty="0">
                <a:solidFill>
                  <a:srgbClr val="833F8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Probationary Periods</a:t>
            </a:r>
          </a:p>
        </p:txBody>
      </p:sp>
    </p:spTree>
    <p:extLst>
      <p:ext uri="{BB962C8B-B14F-4D97-AF65-F5344CB8AC3E}">
        <p14:creationId xmlns:p14="http://schemas.microsoft.com/office/powerpoint/2010/main" val="2068677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6F107-E207-4BB5-20CE-A9025F085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069C3C-38F3-3C44-7CEF-3CA15155B900}"/>
              </a:ext>
            </a:extLst>
          </p:cNvPr>
          <p:cNvSpPr txBox="1"/>
          <p:nvPr/>
        </p:nvSpPr>
        <p:spPr>
          <a:xfrm>
            <a:off x="359532" y="404664"/>
            <a:ext cx="8424936" cy="1058751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3200" b="1" dirty="0">
                <a:solidFill>
                  <a:srgbClr val="833F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Employment Rights Act - January 2027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endParaRPr lang="en-GB" altLang="en-US" sz="2000" b="1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+mn-lt"/>
              <a:cs typeface="Arial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Arial"/>
                <a:ea typeface="+mn-lt"/>
                <a:cs typeface="Arial"/>
              </a:rPr>
              <a:t> The qualifying service for unfair dismissal rights is reducing from two years to six months.</a:t>
            </a:r>
          </a:p>
          <a:p>
            <a:pPr>
              <a:defRPr/>
            </a:pPr>
            <a:endParaRPr lang="en-GB" sz="2000" dirty="0">
              <a:latin typeface="Arial"/>
              <a:ea typeface="+mn-lt"/>
              <a:cs typeface="Arial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Arial"/>
                <a:ea typeface="+mn-lt"/>
                <a:cs typeface="Arial"/>
              </a:rPr>
              <a:t> The new six-month rule applies to dismissals, including probation, taking effect from 1 January 2027.</a:t>
            </a:r>
            <a:endParaRPr lang="en-GB" sz="2000" dirty="0">
              <a:latin typeface="Arial"/>
              <a:cs typeface="Arial"/>
            </a:endParaRPr>
          </a:p>
          <a:p>
            <a:pPr>
              <a:defRPr/>
            </a:pPr>
            <a:endParaRPr lang="en-GB" sz="2000" dirty="0">
              <a:latin typeface="Arial"/>
              <a:ea typeface="+mn-lt"/>
              <a:cs typeface="Arial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Arial"/>
                <a:ea typeface="+mn-lt"/>
                <a:cs typeface="Arial"/>
              </a:rPr>
              <a:t> Anyone employed on or before 1 July 2026 will automatically accrue the required six months' service by 1 January 2027.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sz="2000" dirty="0">
              <a:latin typeface="Arial"/>
              <a:ea typeface="+mn-lt"/>
              <a:cs typeface="Arial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Arial"/>
                <a:ea typeface="+mn-lt"/>
                <a:cs typeface="Arial"/>
              </a:rPr>
              <a:t>The cap on compensatory awards for unfair dismissal is being removed.</a:t>
            </a:r>
            <a:endParaRPr lang="en-GB" sz="2000" dirty="0">
              <a:latin typeface="Arial"/>
              <a:cs typeface="Arial"/>
            </a:endParaRPr>
          </a:p>
          <a:p>
            <a:pPr>
              <a:defRPr/>
            </a:pPr>
            <a:endParaRPr lang="en-GB" sz="2000" dirty="0">
              <a:latin typeface="Arial"/>
              <a:ea typeface="+mn-lt"/>
              <a:cs typeface="Arial"/>
            </a:endParaRP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endParaRPr lang="en-GB" sz="24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GB" sz="2400" b="1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endParaRPr lang="en-GB" sz="3600" b="1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endParaRPr lang="en-GB" sz="3600" b="1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endParaRPr lang="en-GB" sz="3600" b="1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endParaRPr lang="en-GB" sz="24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sz="24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612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0F8461-2FBB-CA5E-2DD8-EA6F4E5E8D95}"/>
              </a:ext>
            </a:extLst>
          </p:cNvPr>
          <p:cNvSpPr txBox="1"/>
          <p:nvPr/>
        </p:nvSpPr>
        <p:spPr>
          <a:xfrm>
            <a:off x="395536" y="404664"/>
            <a:ext cx="8424936" cy="486287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3600" b="1" dirty="0">
                <a:solidFill>
                  <a:srgbClr val="833F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What is a probationary period?</a:t>
            </a:r>
          </a:p>
          <a:p>
            <a:pPr eaLnBrk="1" hangingPunct="1">
              <a:spcBef>
                <a:spcPct val="0"/>
              </a:spcBef>
              <a:defRPr/>
            </a:pPr>
            <a:endParaRPr lang="en-GB" altLang="en-US" sz="2000" b="1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probationary period gives new employees the opportunity to demonstrate their suitability for the role they have been appointed to. It is effectively an extension of the recruitment and selection process.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is important that managers apply the Probationary Period Policy consistently, as failing to follow the required process may result in the employee being confirmed in post by default.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1"/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286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5A6E08E-0B7F-48D2-636B-71A498F15220}"/>
              </a:ext>
            </a:extLst>
          </p:cNvPr>
          <p:cNvSpPr txBox="1"/>
          <p:nvPr/>
        </p:nvSpPr>
        <p:spPr>
          <a:xfrm>
            <a:off x="539552" y="332656"/>
            <a:ext cx="82089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Tx/>
              <a:buNone/>
              <a:defRPr/>
            </a:pPr>
            <a:r>
              <a:rPr lang="en-GB" altLang="en-US" sz="3600" b="1" dirty="0">
                <a:solidFill>
                  <a:srgbClr val="833F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Who has a probationary period?</a:t>
            </a:r>
          </a:p>
          <a:p>
            <a:pPr marL="0" indent="0">
              <a:buFontTx/>
              <a:buNone/>
              <a:defRPr/>
            </a:pPr>
            <a:endParaRPr lang="en-GB" sz="1200" b="1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665906-2432-C87D-86D4-0CE6B4FB8927}"/>
              </a:ext>
            </a:extLst>
          </p:cNvPr>
          <p:cNvSpPr txBox="1"/>
          <p:nvPr/>
        </p:nvSpPr>
        <p:spPr>
          <a:xfrm>
            <a:off x="539552" y="1556791"/>
            <a:ext cx="8136904" cy="440120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New starters – 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nder most contracts, all new support staff employees will complete a six-month probationary period, which should only be extended in exceptional circumstances. Managers must set clear, measurable (SMART) objectives aligned to the employee’s Job Description (JD).</a:t>
            </a:r>
          </a:p>
          <a:p>
            <a:pPr>
              <a:tabLst>
                <a:tab pos="457200" algn="l"/>
              </a:tabLs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From day one, managers are responsible for following the Probationary Period Policy throughout the initial months and providing regular, structured feedback to support performance and development.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separate process exists for existing employees where there are concerns about performance. 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379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1E8C2F-7D5F-D4BA-66E1-C23A9EF83E61}"/>
              </a:ext>
            </a:extLst>
          </p:cNvPr>
          <p:cNvSpPr txBox="1"/>
          <p:nvPr/>
        </p:nvSpPr>
        <p:spPr>
          <a:xfrm>
            <a:off x="323528" y="260648"/>
            <a:ext cx="8712968" cy="606319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dirty="0">
                <a:solidFill>
                  <a:srgbClr val="833F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How do I manage the probationary Period?</a:t>
            </a:r>
          </a:p>
          <a:p>
            <a:endParaRPr lang="en-GB" sz="3600" b="1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 a manager, you should manage performance by:</a:t>
            </a:r>
          </a:p>
          <a:p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Having a robust induction process in place,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clearly setting expectations from the outset so employees understand what is required of them.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2000" dirty="0">
              <a:highlight>
                <a:srgbClr val="FFFF00"/>
              </a:highligh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Completing an induction checklist to ensure all onboarding activities are completed and that key polices and procedures are communicated.</a:t>
            </a:r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>
              <a:tabLst>
                <a:tab pos="457200" algn="l"/>
              </a:tabLst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Ensuring appropriate training and support are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identified and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provided and regularly reviewed to enable ongoing development and sustained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performance.</a:t>
            </a:r>
          </a:p>
          <a:p>
            <a:pPr marL="0" indent="0">
              <a:buNone/>
            </a:pP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3600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946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D7F86B1-CE1B-2814-B908-C26F104F1C66}"/>
              </a:ext>
            </a:extLst>
          </p:cNvPr>
          <p:cNvSpPr txBox="1"/>
          <p:nvPr/>
        </p:nvSpPr>
        <p:spPr>
          <a:xfrm>
            <a:off x="0" y="116632"/>
            <a:ext cx="9054244" cy="661719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Hold regular 1-2-1s</a:t>
            </a: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 and schedule probation assessments ensuring you:</a:t>
            </a:r>
            <a:endParaRPr lang="en-GB" sz="2000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Praise good performance/achievements so far</a:t>
            </a:r>
          </a:p>
          <a:p>
            <a:pPr lvl="2">
              <a:tabLst>
                <a:tab pos="914400" algn="l"/>
              </a:tabLst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Review timekeeping/attendance, including sickness absence</a:t>
            </a: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Discuss employee’s performance against objectives set out during the introductory probation meeting</a:t>
            </a:r>
          </a:p>
          <a:p>
            <a:pPr marL="0" lvl="0" indent="0">
              <a:buNone/>
              <a:tabLst>
                <a:tab pos="914400" algn="l"/>
              </a:tabLst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Review training/support if necessary</a:t>
            </a:r>
          </a:p>
          <a:p>
            <a:pPr lvl="2">
              <a:tabLst>
                <a:tab pos="914400" algn="l"/>
              </a:tabLst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Agree and set up review meetings to discuss progress e.g. work output, quality, level and attendance.</a:t>
            </a:r>
          </a:p>
          <a:p>
            <a:pPr lvl="2">
              <a:tabLst>
                <a:tab pos="914400" algn="l"/>
              </a:tabLst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Address any areas of concern promptly by providing clear and constructive feedback, outlining expectations and setting timescales for improvement. </a:t>
            </a:r>
          </a:p>
          <a:p>
            <a:pPr lvl="0">
              <a:tabLst>
                <a:tab pos="914400" algn="l"/>
              </a:tabLst>
            </a:pPr>
            <a:endParaRPr lang="en-GB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Explore any concerns/problems the employee has encountered.</a:t>
            </a: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657350" lvl="3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892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8CDF0FD-7046-1C59-6C7A-9FFA9195E3B5}"/>
              </a:ext>
            </a:extLst>
          </p:cNvPr>
          <p:cNvSpPr txBox="1"/>
          <p:nvPr/>
        </p:nvSpPr>
        <p:spPr>
          <a:xfrm>
            <a:off x="251520" y="188641"/>
            <a:ext cx="8712968" cy="70480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How do I manage poor performance during the probationary period?</a:t>
            </a:r>
          </a:p>
          <a:p>
            <a:endParaRPr lang="en-GB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 poor performance has been identified, it is important to understand the underlying cause.  Managers should address and discuss concerns early through regular 1-2-1 conversations to establish the reasons for underperforming.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 the reason for the performance issue is not identified, this can lead to future problems.</a:t>
            </a:r>
          </a:p>
          <a:p>
            <a:endParaRPr lang="en-GB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Poor performance may arise from factors such as complex tasks not clearly understood or insufficient training, support or feedback, personal/work related issues or an underlying health condition.</a:t>
            </a:r>
          </a:p>
          <a:p>
            <a:endParaRPr lang="en-GB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Consider a referral to Occupational Health as required. </a:t>
            </a:r>
          </a:p>
          <a:p>
            <a:endParaRPr lang="en-GB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96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EECFAD6-12BC-96D0-97F5-E2FF766DD8EB}"/>
              </a:ext>
            </a:extLst>
          </p:cNvPr>
          <p:cNvSpPr txBox="1"/>
          <p:nvPr/>
        </p:nvSpPr>
        <p:spPr>
          <a:xfrm>
            <a:off x="107504" y="260648"/>
            <a:ext cx="9036496" cy="73558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Discuss any problems identified.  </a:t>
            </a:r>
          </a:p>
          <a:p>
            <a:endParaRPr lang="en-GB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Explain what aspects of the work/conduct is not considered satisfactory &amp; give examples. Discuss and agree required improvements with what remedial support and training will be provided.</a:t>
            </a:r>
          </a:p>
          <a:p>
            <a:pPr marL="0" lvl="0" indent="0">
              <a:buNone/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Arial"/>
              </a:rPr>
              <a:t>Be clear about the consequences if standards are not </a:t>
            </a:r>
            <a:r>
              <a:rPr lang="en-GB" sz="2000" dirty="0">
                <a:solidFill>
                  <a:srgbClr val="000000"/>
                </a:solidFill>
                <a:latin typeface="Arial"/>
                <a:ea typeface="Times New Roman" panose="02020603050405020304" pitchFamily="18" charset="0"/>
                <a:cs typeface="Arial"/>
              </a:rPr>
              <a:t>met - if </a:t>
            </a:r>
            <a:r>
              <a:rPr lang="en-GB" sz="2000" dirty="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Arial"/>
              </a:rPr>
              <a:t>probation is not passed employment </a:t>
            </a:r>
            <a:r>
              <a:rPr lang="en-GB" sz="2000" dirty="0">
                <a:solidFill>
                  <a:srgbClr val="000000"/>
                </a:solidFill>
                <a:latin typeface="Arial"/>
                <a:ea typeface="Times New Roman" panose="02020603050405020304" pitchFamily="18" charset="0"/>
                <a:cs typeface="Arial"/>
              </a:rPr>
              <a:t>could be ended.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000" dirty="0">
              <a:solidFill>
                <a:srgbClr val="000000"/>
              </a:solidFill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latin typeface="Arial"/>
                <a:ea typeface="Times New Roman" panose="02020603050405020304" pitchFamily="18" charset="0"/>
                <a:cs typeface="Arial"/>
              </a:rPr>
              <a:t>Agree a </a:t>
            </a: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course of remedial action and timescales in the form of a performance improvement plan (PIP)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0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Contact the HR Business Partner team at the earliest opportunity.</a:t>
            </a:r>
          </a:p>
          <a:p>
            <a:pPr lvl="0"/>
            <a:endParaRPr lang="en-GB" sz="20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000000"/>
              </a:solidFill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400" dirty="0">
              <a:solidFill>
                <a:srgbClr val="000000"/>
              </a:solidFill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400" dirty="0">
              <a:solidFill>
                <a:srgbClr val="000000"/>
              </a:solidFill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400" dirty="0">
              <a:solidFill>
                <a:srgbClr val="000000"/>
              </a:solidFill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400" dirty="0">
              <a:solidFill>
                <a:srgbClr val="000000"/>
              </a:solidFill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400" dirty="0">
              <a:solidFill>
                <a:srgbClr val="000000"/>
              </a:solidFill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400" dirty="0">
              <a:solidFill>
                <a:srgbClr val="000000"/>
              </a:solidFill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320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0B161B-2467-0617-4C59-B92CD562A9AC}"/>
              </a:ext>
            </a:extLst>
          </p:cNvPr>
          <p:cNvSpPr txBox="1"/>
          <p:nvPr/>
        </p:nvSpPr>
        <p:spPr>
          <a:xfrm>
            <a:off x="287524" y="476672"/>
            <a:ext cx="8568952" cy="65556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dirty="0">
                <a:solidFill>
                  <a:srgbClr val="833F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 Probation Process</a:t>
            </a:r>
          </a:p>
          <a:p>
            <a:endParaRPr lang="en-GB" sz="3600" b="1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process consists of the following stages: </a:t>
            </a:r>
          </a:p>
          <a:p>
            <a:pPr lvl="1"/>
            <a:endParaRPr lang="en-GB" sz="2000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Introductory Probation Meeting</a:t>
            </a: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 with review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Mid point review 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Final review </a:t>
            </a:r>
          </a:p>
          <a:p>
            <a:pPr marL="0" indent="0">
              <a:buNone/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Automated emails fro</a:t>
            </a: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m iTrent regarding probation review dates will be sent to line managers as reminders. </a:t>
            </a:r>
          </a:p>
          <a:p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Complete the probation assessment form at each stage to document and record progress. </a:t>
            </a:r>
            <a:endParaRPr lang="en-GB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400" dirty="0">
              <a:solidFill>
                <a:srgbClr val="000000"/>
              </a:solidFill>
              <a:latin typeface="Arial"/>
              <a:ea typeface="Times New Roman" panose="02020603050405020304" pitchFamily="18" charset="0"/>
              <a:cs typeface="Arial"/>
            </a:endParaRPr>
          </a:p>
          <a:p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endParaRPr lang="en-GB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3600" dirty="0">
              <a:solidFill>
                <a:srgbClr val="833F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841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E5FB25-C046-811D-DCD4-1E009EC08308}"/>
              </a:ext>
            </a:extLst>
          </p:cNvPr>
          <p:cNvSpPr txBox="1"/>
          <p:nvPr/>
        </p:nvSpPr>
        <p:spPr>
          <a:xfrm>
            <a:off x="251520" y="260648"/>
            <a:ext cx="8568952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 panose="02020603050405020304" pitchFamily="18" charset="0"/>
                <a:cs typeface="Arial"/>
              </a:rPr>
              <a:t>Introductory Probation Meeting:</a:t>
            </a:r>
          </a:p>
          <a:p>
            <a:endParaRPr lang="en-GB" sz="2000" b="1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Clarify duties and responsibilities in line with their job description including: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Explaining the key aspects of the role and structure of service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Any skills/competences that must be acquired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Standards of work expected/deadlines to be met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Behaviour/conduct (including timekeeping/attendance)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Any training needs required</a:t>
            </a:r>
          </a:p>
          <a:p>
            <a:pPr lvl="1"/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Explain how objectives will be monitored/measured, so they have a good understanding of what is expected of them and the requirements of the role. Review and document progress.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1714500" lvl="3" indent="-342900">
              <a:buFont typeface="Arial" panose="020B0604020202020204" pitchFamily="34" charset="0"/>
              <a:buChar char="•"/>
            </a:pPr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lvl="1"/>
            <a:r>
              <a:rPr lang="en-GB" sz="2400" b="1" dirty="0">
                <a:latin typeface="Arial"/>
                <a:ea typeface="Times New Roman" panose="02020603050405020304" pitchFamily="18" charset="0"/>
                <a:cs typeface="Arial"/>
              </a:rPr>
              <a:t>	</a:t>
            </a:r>
          </a:p>
          <a:p>
            <a:endParaRPr lang="en-GB" sz="2400" b="1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r>
              <a:rPr lang="en-GB" sz="2400" b="1" dirty="0">
                <a:latin typeface="Arial"/>
                <a:ea typeface="Times New Roman" panose="02020603050405020304" pitchFamily="18" charset="0"/>
                <a:cs typeface="Arial"/>
              </a:rPr>
              <a:t>	</a:t>
            </a:r>
            <a:endParaRPr lang="en-GB" sz="2400" b="1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2040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85DCC51-46B1-F3C6-AE01-2EF86274406B}"/>
              </a:ext>
            </a:extLst>
          </p:cNvPr>
          <p:cNvSpPr txBox="1"/>
          <p:nvPr/>
        </p:nvSpPr>
        <p:spPr>
          <a:xfrm>
            <a:off x="467544" y="260649"/>
            <a:ext cx="8352928" cy="692497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 panose="02020603050405020304" pitchFamily="18" charset="0"/>
                <a:cs typeface="Arial"/>
              </a:rPr>
              <a:t>Mid Point Review: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Meet with employee to discuss progress in a formal meeting.</a:t>
            </a:r>
          </a:p>
          <a:p>
            <a:pPr marL="0" lvl="0" indent="0">
              <a:buNone/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Establish if any issues need to be addressed and discuss, giving examples/agree outcomes or specific actions.</a:t>
            </a:r>
          </a:p>
          <a:p>
            <a:pPr lvl="0"/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Recap on the previous 3 months – what’s gone well/what hasn’t gone well.</a:t>
            </a:r>
          </a:p>
          <a:p>
            <a:pPr marL="0" lvl="0" indent="0">
              <a:buNone/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Set expectations for </a:t>
            </a: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the next phase</a:t>
            </a: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, which will be reviewed in </a:t>
            </a: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the final month</a:t>
            </a:r>
            <a:r>
              <a:rPr lang="en-GB" sz="2000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 or earlier if there is no significant improvement in the intervening period. 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Review and document progress using the probation assessment form.</a:t>
            </a:r>
            <a:endParaRPr lang="en-GB" sz="2000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endParaRPr lang="en-GB" sz="2000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endParaRPr lang="en-GB" sz="2000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pPr marL="0" lvl="0" indent="0">
              <a:buNone/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08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D16E6E-CEB9-AEA9-51B1-FD41822C043E}"/>
              </a:ext>
            </a:extLst>
          </p:cNvPr>
          <p:cNvSpPr txBox="1"/>
          <p:nvPr/>
        </p:nvSpPr>
        <p:spPr>
          <a:xfrm>
            <a:off x="107504" y="404664"/>
            <a:ext cx="8856984" cy="606319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 panose="02020603050405020304" pitchFamily="18" charset="0"/>
                <a:cs typeface="Arial"/>
              </a:rPr>
              <a:t>Final Review:</a:t>
            </a:r>
          </a:p>
          <a:p>
            <a:endParaRPr lang="en-GB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By month 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six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you will undertake the final probation review where you should be in a position to determine 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whether the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employee has:</a:t>
            </a:r>
          </a:p>
          <a:p>
            <a:pPr marL="0" indent="0">
              <a:buNone/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0" lvl="3" indent="-342900">
              <a:buFont typeface="Proxima Nova"/>
              <a:buChar char="●"/>
              <a:tabLst>
                <a:tab pos="457200" algn="l"/>
              </a:tabLst>
            </a:pPr>
            <a:r>
              <a:rPr lang="en-GB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successfully passed their probation</a:t>
            </a:r>
            <a:r>
              <a:rPr lang="en-GB" dirty="0">
                <a:latin typeface="Arial"/>
                <a:ea typeface="Times New Roman" panose="02020603050405020304" pitchFamily="18" charset="0"/>
                <a:cs typeface="Arial"/>
              </a:rPr>
              <a:t> </a:t>
            </a:r>
          </a:p>
          <a:p>
            <a:pPr marL="1714500" lvl="3" indent="-342900">
              <a:buFont typeface="Proxima Nova"/>
              <a:buChar char="●"/>
              <a:tabLst>
                <a:tab pos="457200" algn="l"/>
              </a:tabLst>
            </a:pPr>
            <a:r>
              <a:rPr lang="en-GB" dirty="0">
                <a:latin typeface="Arial"/>
                <a:ea typeface="Times New Roman" panose="02020603050405020304" pitchFamily="18" charset="0"/>
                <a:cs typeface="Arial"/>
              </a:rPr>
              <a:t>r</a:t>
            </a:r>
            <a:r>
              <a:rPr lang="en-GB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equires a short ext</a:t>
            </a:r>
            <a:r>
              <a:rPr lang="en-GB" dirty="0">
                <a:latin typeface="Arial"/>
                <a:ea typeface="Times New Roman" panose="02020603050405020304" pitchFamily="18" charset="0"/>
                <a:cs typeface="Arial"/>
              </a:rPr>
              <a:t>ension to their probation period (subject to prior discussion and agreement with HR) or</a:t>
            </a:r>
            <a:endParaRPr lang="en-GB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0" lvl="3" indent="-342900">
              <a:buFont typeface="Proxima Nova"/>
              <a:buChar char="●"/>
              <a:tabLst>
                <a:tab pos="457200" algn="l"/>
              </a:tabLst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has 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 demonstrated the required standards</a:t>
            </a:r>
          </a:p>
          <a:p>
            <a:pPr lvl="3">
              <a:tabLst>
                <a:tab pos="457200" algn="l"/>
              </a:tabLst>
            </a:pP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Review and document progress – there should be no surprises.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 the employee's performance is satisfactory, they will be notified in writing that they have successfully passed their probation.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 the employee's performance has not met the standards required, the appropriate action based on advice from HR should be taken and before the end of the 6-month probation period.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993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FA5D1E-4881-509B-B85B-4DCC43200A74}"/>
              </a:ext>
            </a:extLst>
          </p:cNvPr>
          <p:cNvSpPr txBox="1"/>
          <p:nvPr/>
        </p:nvSpPr>
        <p:spPr>
          <a:xfrm>
            <a:off x="251520" y="0"/>
            <a:ext cx="8136904" cy="64325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 panose="02020603050405020304" pitchFamily="18" charset="0"/>
                <a:cs typeface="Arial"/>
              </a:rPr>
              <a:t>Recommending Probation is not confirmed:</a:t>
            </a:r>
          </a:p>
          <a:p>
            <a:endParaRPr lang="en-GB" sz="2400" b="1" dirty="0">
              <a:solidFill>
                <a:srgbClr val="7030A0"/>
              </a:solidFill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report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outlining 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background to this decision is completed and submitte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 to t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he Headteacher for consideration. HR will advise further.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The employee will then be invited to a </a:t>
            </a:r>
            <a:r>
              <a:rPr lang="en-GB" dirty="0">
                <a:latin typeface="Arial"/>
                <a:ea typeface="Times New Roman" panose="02020603050405020304" pitchFamily="18" charset="0"/>
                <a:cs typeface="Arial"/>
              </a:rPr>
              <a:t>probation review</a:t>
            </a:r>
            <a:r>
              <a:rPr lang="en-GB" dirty="0">
                <a:effectLst/>
                <a:latin typeface="Arial"/>
                <a:ea typeface="Times New Roman" panose="02020603050405020304" pitchFamily="18" charset="0"/>
                <a:cs typeface="Arial"/>
              </a:rPr>
              <a:t> meeting and have the right to be accompanied by a Trade Union representative or a work colleague.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ea typeface="Times New Roman" panose="02020603050405020304" pitchFamily="18" charset="0"/>
                <a:cs typeface="Arial"/>
              </a:rPr>
              <a:t>Both parties will present their case.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ea typeface="Times New Roman" panose="02020603050405020304" pitchFamily="18" charset="0"/>
                <a:cs typeface="Arial"/>
              </a:rPr>
              <a:t>If the outcome is that probation is not confirmed, the employee will be notified in writing within 5 working days of the review meeting with </a:t>
            </a:r>
            <a:r>
              <a:rPr lang="en-GB" dirty="0">
                <a:solidFill>
                  <a:srgbClr val="000000"/>
                </a:solidFill>
                <a:latin typeface="Arial"/>
                <a:ea typeface="Times New Roman" panose="02020603050405020304" pitchFamily="18" charset="0"/>
                <a:cs typeface="Arial"/>
              </a:rPr>
              <a:t>notice of the termination given in accordance with their employment contract.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Arial"/>
              <a:ea typeface="Times New Roman" panose="02020603050405020304" pitchFamily="18" charset="0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Arial"/>
                <a:ea typeface="Times New Roman" panose="02020603050405020304" pitchFamily="18" charset="0"/>
                <a:cs typeface="Arial"/>
              </a:rPr>
              <a:t>The employee will also be informed of their right of appeal. </a:t>
            </a:r>
            <a:endParaRPr lang="en-GB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pPr marL="800100" lvl="1" indent="-342900">
              <a:buFont typeface="Symbol" panose="05050102010706020507" pitchFamily="18" charset="2"/>
              <a:buChar char=""/>
            </a:pPr>
            <a:endParaRPr lang="en-GB" sz="20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800100" lvl="1" indent="-342900">
              <a:buFont typeface="Symbol" panose="05050102010706020507" pitchFamily="18" charset="2"/>
              <a:buChar char=""/>
            </a:pPr>
            <a:endParaRPr lang="en-GB" sz="2000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  <a:p>
            <a:pPr lvl="2"/>
            <a:endParaRPr lang="en-GB" sz="2400" dirty="0">
              <a:effectLst/>
              <a:latin typeface="Arial"/>
              <a:ea typeface="Times New Roman" panose="02020603050405020304" pitchFamily="18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460822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EDCDA8-C350-DC72-C085-25AFB5F4647D}"/>
              </a:ext>
            </a:extLst>
          </p:cNvPr>
          <p:cNvSpPr txBox="1"/>
          <p:nvPr/>
        </p:nvSpPr>
        <p:spPr>
          <a:xfrm>
            <a:off x="467544" y="404664"/>
            <a:ext cx="8496944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Appeal:</a:t>
            </a:r>
          </a:p>
          <a:p>
            <a:pPr marL="342900"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If the employee appeals, they must set out clearly their grounds of appeal in writing and send to the Clerk to Governors.</a:t>
            </a:r>
          </a:p>
          <a:p>
            <a:pPr marL="342900"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An Appeal hearing will then be convened, heard by a panel of Governors.</a:t>
            </a:r>
          </a:p>
          <a:p>
            <a:pPr marL="342900"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Both parties will present their case.</a:t>
            </a:r>
          </a:p>
          <a:p>
            <a:pPr marL="342900" indent="-3429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The outcome decision of Appeal is final.</a:t>
            </a:r>
          </a:p>
        </p:txBody>
      </p:sp>
    </p:spTree>
    <p:extLst>
      <p:ext uri="{BB962C8B-B14F-4D97-AF65-F5344CB8AC3E}">
        <p14:creationId xmlns:p14="http://schemas.microsoft.com/office/powerpoint/2010/main" val="3889989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8B4C8AE-EEE4-9AA5-2E1F-F274C541C0F8}"/>
              </a:ext>
            </a:extLst>
          </p:cNvPr>
          <p:cNvSpPr txBox="1"/>
          <p:nvPr/>
        </p:nvSpPr>
        <p:spPr>
          <a:xfrm>
            <a:off x="431540" y="1916832"/>
            <a:ext cx="8280920" cy="193899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GB" alt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 support or guidance, please contact:</a:t>
            </a:r>
          </a:p>
          <a:p>
            <a:pPr algn="ctr">
              <a:defRPr/>
            </a:pPr>
            <a:endParaRPr lang="en-GB" alt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n-GB" alt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altLang="en-US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HR.businesspartners@rbwm.gov.uk</a:t>
            </a:r>
          </a:p>
        </p:txBody>
      </p:sp>
    </p:spTree>
    <p:extLst>
      <p:ext uri="{BB962C8B-B14F-4D97-AF65-F5344CB8AC3E}">
        <p14:creationId xmlns:p14="http://schemas.microsoft.com/office/powerpoint/2010/main" val="4218978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b999f1-6609-429d-acab-d76fc1f2cb20" xsi:nil="true"/>
    <SharedWithUsers xmlns="bbb999f1-6609-429d-acab-d76fc1f2cb20">
      <UserInfo>
        <DisplayName>Lynne Lidster</DisplayName>
        <AccountId>477</AccountId>
        <AccountType/>
      </UserInfo>
      <UserInfo>
        <DisplayName>Sharon Haines</DisplayName>
        <AccountId>112</AccountId>
        <AccountType/>
      </UserInfo>
      <UserInfo>
        <DisplayName>Hiley, Marianne (NHS EAST BERKSHIRE CCG)</DisplayName>
        <AccountId>1661</AccountId>
        <AccountType/>
      </UserInfo>
    </SharedWithUsers>
    <lcf76f155ced4ddcb4097134ff3c332f xmlns="49819d0c-0743-4b74-9f11-f0e4cb8e8d2f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54FCC07D6116E4A9FF6E3344637203B" ma:contentTypeVersion="18" ma:contentTypeDescription="Create a new document." ma:contentTypeScope="" ma:versionID="e42d9f3961ad38545e9b288567c325e5">
  <xsd:schema xmlns:xsd="http://www.w3.org/2001/XMLSchema" xmlns:xs="http://www.w3.org/2001/XMLSchema" xmlns:p="http://schemas.microsoft.com/office/2006/metadata/properties" xmlns:ns2="49819d0c-0743-4b74-9f11-f0e4cb8e8d2f" xmlns:ns3="bbb999f1-6609-429d-acab-d76fc1f2cb20" targetNamespace="http://schemas.microsoft.com/office/2006/metadata/properties" ma:root="true" ma:fieldsID="85493e3277b0a335dcd501dad91b8ce2" ns2:_="" ns3:_="">
    <xsd:import namespace="49819d0c-0743-4b74-9f11-f0e4cb8e8d2f"/>
    <xsd:import namespace="bbb999f1-6609-429d-acab-d76fc1f2cb2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819d0c-0743-4b74-9f11-f0e4cb8e8d2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ec7224d2-ef8b-4f24-a653-614e8dd3d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b999f1-6609-429d-acab-d76fc1f2cb20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2a4c6e2a-fbe5-4cce-acfe-2067fdfaa514}" ma:internalName="TaxCatchAll" ma:showField="CatchAllData" ma:web="bbb999f1-6609-429d-acab-d76fc1f2cb2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5BDC089-FCB0-465B-BAC5-190F71CF88F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3E98F6-6940-41FF-A0D2-096E36F66C50}">
  <ds:schemaRefs>
    <ds:schemaRef ds:uri="49819d0c-0743-4b74-9f11-f0e4cb8e8d2f"/>
    <ds:schemaRef ds:uri="http://purl.org/dc/elements/1.1/"/>
    <ds:schemaRef ds:uri="http://schemas.microsoft.com/office/infopath/2007/PartnerControls"/>
    <ds:schemaRef ds:uri="bbb999f1-6609-429d-acab-d76fc1f2cb20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382E88E-1622-4C8B-B4D9-64C41C4840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819d0c-0743-4b74-9f11-f0e4cb8e8d2f"/>
    <ds:schemaRef ds:uri="bbb999f1-6609-429d-acab-d76fc1f2cb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4108</TotalTime>
  <Words>1176</Words>
  <Application>Microsoft Office PowerPoint</Application>
  <PresentationFormat>On-screen Show (4:3)</PresentationFormat>
  <Paragraphs>179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Proxima Nova</vt:lpstr>
      <vt:lpstr>Symbol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RBWM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localprofile</dc:creator>
  <cp:keywords>template; powerpoint</cp:keywords>
  <cp:lastModifiedBy>Sharon Haines</cp:lastModifiedBy>
  <cp:revision>281</cp:revision>
  <dcterms:created xsi:type="dcterms:W3CDTF">2016-07-12T15:21:52Z</dcterms:created>
  <dcterms:modified xsi:type="dcterms:W3CDTF">2026-07-13T08:59:58Z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0x010100B54FCC07D6116E4A9FF6E3344637203B</vt:lpwstr>
  </property>
  <property fmtid="{D5CDD505-2E9C-101B-9397-08002B2CF9AE}" pid="3" name="TaxKeyword">
    <vt:lpwstr>41;#template|a2f60ed8-1927-4656-845d-1b795962066f;#74;#powerpoint|4d80e4f0-dd3d-4e18-912c-796ebcbf5bf6</vt:lpwstr>
  </property>
  <property fmtid="{D5CDD505-2E9C-101B-9397-08002B2CF9AE}" pid="4" name="rbwmOwningService">
    <vt:lpwstr>2;#Communications|351b93bb-c7a8-4eef-b15d-1229ac6b77cd</vt:lpwstr>
  </property>
  <property fmtid="{D5CDD505-2E9C-101B-9397-08002B2CF9AE}" pid="5" name="_dlc_policyId">
    <vt:lpwstr>0x0101002ECE172AD4144F4085DB9231399A38BC|-492883621</vt:lpwstr>
  </property>
  <property fmtid="{D5CDD505-2E9C-101B-9397-08002B2CF9AE}" pid="6" name="ItemRetentionFormula">
    <vt:lpwstr>&lt;formula id="Microsoft.Office.RecordsManagement.PolicyFeatures.Expiration.Formula.BuiltIn"&gt;&lt;number&gt;1&lt;/number&gt;&lt;property&gt;Modified&lt;/property&gt;&lt;propertyId&gt;28cf69c5-fa48-462a-b5cd-27b6f9d2bd5f&lt;/propertyId&gt;&lt;period&gt;years&lt;/period&gt;&lt;/formula&gt;</vt:lpwstr>
  </property>
  <property fmtid="{D5CDD505-2E9C-101B-9397-08002B2CF9AE}" pid="7" name="MediaServiceImageTags">
    <vt:lpwstr/>
  </property>
</Properties>
</file>