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2" r:id="rId6"/>
    <p:sldMasterId id="2147483655" r:id="rId7"/>
    <p:sldMasterId id="2147483667"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92" r:id="rId46"/>
    <p:sldId id="293" r:id="rId47"/>
    <p:sldId id="294" r:id="rId48"/>
    <p:sldId id="295" r:id="rId49"/>
    <p:sldId id="296" r:id="rId50"/>
    <p:sldId id="297" r:id="rId51"/>
    <p:sldId id="298" r:id="rId52"/>
    <p:sldId id="299" r:id="rId53"/>
    <p:sldId id="300" r:id="rId54"/>
    <p:sldId id="301" r:id="rId55"/>
    <p:sldId id="302" r:id="rId56"/>
    <p:sldId id="303" r:id="rId57"/>
    <p:sldId id="304" r:id="rId58"/>
    <p:sldId id="305" r:id="rId59"/>
    <p:sldId id="306" r:id="rId60"/>
  </p:sldIdLst>
  <p:sldSz cy="6858000" cx="9144000"/>
  <p:notesSz cx="6669075" cy="9872650"/>
  <p:embeddedFontLst>
    <p:embeddedFont>
      <p:font typeface="Proxima Nova"/>
      <p:regular r:id="rId61"/>
      <p:bold r:id="rId62"/>
      <p:italic r:id="rId63"/>
      <p:boldItalic r:id="rId64"/>
    </p:embeddedFont>
    <p:embeddedFont>
      <p:font typeface="Alfa Slab One"/>
      <p:regular r:id="rId6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66" roundtripDataSignature="AMtx7mixGhiGlrx0J1RRlhFVkUX/5GMe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B8ECBD4-0DBA-4AB0-B0FC-385C977530B4}">
  <a:tblStyle styleId="{4B8ECBD4-0DBA-4AB0-B0FC-385C977530B4}"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90801FA9-4238-4D7E-9DEF-9A35A515684A}" styleName="Table_1">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1.xml"/><Relationship Id="rId42" Type="http://schemas.openxmlformats.org/officeDocument/2006/relationships/slide" Target="slides/slide33.xml"/><Relationship Id="rId41" Type="http://schemas.openxmlformats.org/officeDocument/2006/relationships/slide" Target="slides/slide32.xml"/><Relationship Id="rId44" Type="http://schemas.openxmlformats.org/officeDocument/2006/relationships/slide" Target="slides/slide35.xml"/><Relationship Id="rId43" Type="http://schemas.openxmlformats.org/officeDocument/2006/relationships/slide" Target="slides/slide34.xml"/><Relationship Id="rId46" Type="http://schemas.openxmlformats.org/officeDocument/2006/relationships/slide" Target="slides/slide37.xml"/><Relationship Id="rId45" Type="http://schemas.openxmlformats.org/officeDocument/2006/relationships/slide" Target="slides/slide3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notesMaster" Target="notesMasters/notesMaster1.xml"/><Relationship Id="rId48" Type="http://schemas.openxmlformats.org/officeDocument/2006/relationships/slide" Target="slides/slide39.xml"/><Relationship Id="rId47" Type="http://schemas.openxmlformats.org/officeDocument/2006/relationships/slide" Target="slides/slide38.xml"/><Relationship Id="rId49" Type="http://schemas.openxmlformats.org/officeDocument/2006/relationships/slide" Target="slides/slide40.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2.xml"/><Relationship Id="rId30" Type="http://schemas.openxmlformats.org/officeDocument/2006/relationships/slide" Target="slides/slide21.xml"/><Relationship Id="rId33" Type="http://schemas.openxmlformats.org/officeDocument/2006/relationships/slide" Target="slides/slide24.xml"/><Relationship Id="rId32" Type="http://schemas.openxmlformats.org/officeDocument/2006/relationships/slide" Target="slides/slide23.xml"/><Relationship Id="rId35" Type="http://schemas.openxmlformats.org/officeDocument/2006/relationships/slide" Target="slides/slide26.xml"/><Relationship Id="rId34" Type="http://schemas.openxmlformats.org/officeDocument/2006/relationships/slide" Target="slides/slide25.xml"/><Relationship Id="rId37" Type="http://schemas.openxmlformats.org/officeDocument/2006/relationships/slide" Target="slides/slide28.xml"/><Relationship Id="rId36" Type="http://schemas.openxmlformats.org/officeDocument/2006/relationships/slide" Target="slides/slide27.xml"/><Relationship Id="rId39" Type="http://schemas.openxmlformats.org/officeDocument/2006/relationships/slide" Target="slides/slide30.xml"/><Relationship Id="rId38" Type="http://schemas.openxmlformats.org/officeDocument/2006/relationships/slide" Target="slides/slide29.xml"/><Relationship Id="rId62" Type="http://schemas.openxmlformats.org/officeDocument/2006/relationships/font" Target="fonts/ProximaNova-bold.fntdata"/><Relationship Id="rId61" Type="http://schemas.openxmlformats.org/officeDocument/2006/relationships/font" Target="fonts/ProximaNova-regular.fntdata"/><Relationship Id="rId20" Type="http://schemas.openxmlformats.org/officeDocument/2006/relationships/slide" Target="slides/slide11.xml"/><Relationship Id="rId64" Type="http://schemas.openxmlformats.org/officeDocument/2006/relationships/font" Target="fonts/ProximaNova-boldItalic.fntdata"/><Relationship Id="rId63" Type="http://schemas.openxmlformats.org/officeDocument/2006/relationships/font" Target="fonts/ProximaNova-italic.fntdata"/><Relationship Id="rId22" Type="http://schemas.openxmlformats.org/officeDocument/2006/relationships/slide" Target="slides/slide13.xml"/><Relationship Id="rId66" Type="http://customschemas.google.com/relationships/presentationmetadata" Target="metadata"/><Relationship Id="rId21" Type="http://schemas.openxmlformats.org/officeDocument/2006/relationships/slide" Target="slides/slide12.xml"/><Relationship Id="rId65" Type="http://schemas.openxmlformats.org/officeDocument/2006/relationships/font" Target="fonts/AlfaSlabOne-regular.fntdata"/><Relationship Id="rId24" Type="http://schemas.openxmlformats.org/officeDocument/2006/relationships/slide" Target="slides/slide15.xml"/><Relationship Id="rId23" Type="http://schemas.openxmlformats.org/officeDocument/2006/relationships/slide" Target="slides/slide14.xml"/><Relationship Id="rId60" Type="http://schemas.openxmlformats.org/officeDocument/2006/relationships/slide" Target="slides/slide5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29" Type="http://schemas.openxmlformats.org/officeDocument/2006/relationships/slide" Target="slides/slide20.xml"/><Relationship Id="rId51" Type="http://schemas.openxmlformats.org/officeDocument/2006/relationships/slide" Target="slides/slide42.xml"/><Relationship Id="rId50" Type="http://schemas.openxmlformats.org/officeDocument/2006/relationships/slide" Target="slides/slide41.xml"/><Relationship Id="rId53" Type="http://schemas.openxmlformats.org/officeDocument/2006/relationships/slide" Target="slides/slide44.xml"/><Relationship Id="rId52" Type="http://schemas.openxmlformats.org/officeDocument/2006/relationships/slide" Target="slides/slide43.xml"/><Relationship Id="rId11" Type="http://schemas.openxmlformats.org/officeDocument/2006/relationships/slide" Target="slides/slide2.xml"/><Relationship Id="rId55" Type="http://schemas.openxmlformats.org/officeDocument/2006/relationships/slide" Target="slides/slide46.xml"/><Relationship Id="rId10" Type="http://schemas.openxmlformats.org/officeDocument/2006/relationships/slide" Target="slides/slide1.xml"/><Relationship Id="rId54" Type="http://schemas.openxmlformats.org/officeDocument/2006/relationships/slide" Target="slides/slide45.xml"/><Relationship Id="rId13" Type="http://schemas.openxmlformats.org/officeDocument/2006/relationships/slide" Target="slides/slide4.xml"/><Relationship Id="rId57" Type="http://schemas.openxmlformats.org/officeDocument/2006/relationships/slide" Target="slides/slide48.xml"/><Relationship Id="rId12" Type="http://schemas.openxmlformats.org/officeDocument/2006/relationships/slide" Target="slides/slide3.xml"/><Relationship Id="rId56" Type="http://schemas.openxmlformats.org/officeDocument/2006/relationships/slide" Target="slides/slide47.xml"/><Relationship Id="rId15" Type="http://schemas.openxmlformats.org/officeDocument/2006/relationships/slide" Target="slides/slide6.xml"/><Relationship Id="rId59" Type="http://schemas.openxmlformats.org/officeDocument/2006/relationships/slide" Target="slides/slide50.xml"/><Relationship Id="rId14" Type="http://schemas.openxmlformats.org/officeDocument/2006/relationships/slide" Target="slides/slide5.xml"/><Relationship Id="rId58" Type="http://schemas.openxmlformats.org/officeDocument/2006/relationships/slide" Target="slides/slide49.xml"/><Relationship Id="rId17" Type="http://schemas.openxmlformats.org/officeDocument/2006/relationships/slide" Target="slides/slide8.xml"/><Relationship Id="rId16" Type="http://schemas.openxmlformats.org/officeDocument/2006/relationships/slide" Target="slides/slide7.xml"/><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1"/>
            <a:ext cx="2889250" cy="49418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778250" y="1"/>
            <a:ext cx="2889250" cy="49418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376898"/>
            <a:ext cx="2889250" cy="49418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24" name="Google Shape;124;p1: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25" name="Google Shape;125;p1: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2: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1" name="Google Shape;131;p2: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993cff11a1_1_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37" name="Google Shape;137;g3993cff11a1_1_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38" name="Google Shape;138;g3993cff11a1_1_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a47ba888c5_0_174: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3" name="Google Shape;143;g3a47ba888c5_0_17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a47ba888c5_0_468: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a47ba888c5_0_468: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g3a47ba888c5_0_468: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a47ba888c5_0_16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61" name="Google Shape;161;g3a47ba888c5_0_16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62" name="Google Shape;162;g3a47ba888c5_0_16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993cff11a1_1_39: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7" name="Google Shape;167;g3993cff11a1_1_39: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a37761ef15_0_1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3a37761ef15_0_14: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g3a37761ef15_0_14: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a37761ef15_0_2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a37761ef15_0_2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g3a37761ef15_0_2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a37761ef15_0_27: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3a37761ef15_0_27: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g3a37761ef15_0_27: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3a37761ef15_0_36: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3a37761ef15_0_36: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g3a37761ef15_0_36: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a37761ef15_0_4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3a37761ef15_0_44: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g3a37761ef15_0_44: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993cff11a1_1_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11" name="Google Shape;211;g3993cff11a1_1_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12" name="Google Shape;212;g3993cff11a1_1_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993cff11a1_1_5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g3993cff11a1_1_5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a37761ef15_0_2: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3a37761ef15_0_2: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g3a37761ef15_0_2: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3a57d1fc93c_1_1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28" name="Google Shape;228;g3a57d1fc93c_1_15: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g3a57d1fc93c_1_15: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3993cff11a1_1_1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34" name="Google Shape;234;g3993cff11a1_1_1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35" name="Google Shape;235;g3993cff11a1_1_1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993cff11a1_1_1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40" name="Google Shape;240;g3993cff11a1_1_1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41" name="Google Shape;241;g3993cff11a1_1_1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3993cff11a1_1_59: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6" name="Google Shape;246;g3993cff11a1_1_59: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a47ba888c5_0_279: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3a47ba888c5_0_279: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g3a47ba888c5_0_279: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993cff11a1_1_2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62" name="Google Shape;262;g3993cff11a1_1_2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63" name="Google Shape;263;g3993cff11a1_1_2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a47ba888c5_0_202:notes"/>
          <p:cNvSpPr txBox="1"/>
          <p:nvPr>
            <p:ph idx="1" type="body"/>
          </p:nvPr>
        </p:nvSpPr>
        <p:spPr>
          <a:xfrm>
            <a:off x="222303" y="4689509"/>
            <a:ext cx="5335200" cy="4442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8" name="Google Shape;268;g3a47ba888c5_0_202: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3a47ba888c5_0_227: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g3a47ba888c5_0_227: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3a47ba888c5_0_243: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283" name="Google Shape;283;g3a47ba888c5_0_243: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4" name="Google Shape;284;g3a47ba888c5_0_243:notes"/>
          <p:cNvSpPr txBox="1"/>
          <p:nvPr>
            <p:ph idx="12" type="sldNum"/>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3993cff11a1_1_47: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0" name="Google Shape;290;g3993cff11a1_1_47: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3993cff11a1_1_3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97" name="Google Shape;297;g3993cff11a1_1_3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98" name="Google Shape;298;g3993cff11a1_1_3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3:notes"/>
          <p:cNvSpPr txBox="1"/>
          <p:nvPr>
            <p:ph idx="1" type="body"/>
          </p:nvPr>
        </p:nvSpPr>
        <p:spPr>
          <a:xfrm>
            <a:off x="666751" y="4689239"/>
            <a:ext cx="5335587" cy="444293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23: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3993cff11a1_1_2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10" name="Google Shape;310;g3993cff11a1_1_2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311" name="Google Shape;311;g3993cff11a1_1_2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3993cff11a1_1_56: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7" name="Google Shape;317;g3993cff11a1_1_56: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3993cff11a1_1_6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3993cff11a1_1_65: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g3993cff11a1_1_65: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993cff11a1_1_73: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3993cff11a1_1_73: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g3993cff11a1_1_73: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3993cff11a1_1_77: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3993cff11a1_1_77: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g3993cff11a1_1_77: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3993cff11a1_1_81: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41" name="Google Shape;341;g3993cff11a1_1_81: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g3993cff11a1_1_81: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993cff11a1_1_69: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3993cff11a1_1_69: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g3993cff11a1_1_69: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3993cff11a1_1_9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53" name="Google Shape;353;g3993cff11a1_1_94: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g3993cff11a1_1_94: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3993cff11a1_1_98: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3993cff11a1_1_98: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g3993cff11a1_1_98: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8: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65" name="Google Shape;365;p8: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366" name="Google Shape;366;p8: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a47ba888c5_0_8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a47ba888c5_0_87: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3a47ba888c5_0_92: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377" name="Google Shape;377;g3a47ba888c5_0_92: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3a47ba888c5_0_9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3a47ba888c5_0_97: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CYCLICAL NATURE OF SUPPORT - WHERE THE IMPORTANCE OF THE TOOLKIT AS THE CENTRE OF SUPPORT IS NOT LOST</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3a47ba888c5_0_104: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391" name="Google Shape;391;g3a47ba888c5_0_104: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3a47ba888c5_0_108: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6" name="Google Shape;396;g3a47ba888c5_0_108: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3a47ba888c5_0_11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2" name="Google Shape;402;g3a47ba888c5_0_113: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g3a47ba888c5_0_29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408" name="Google Shape;408;g3a47ba888c5_0_294: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409" name="Google Shape;409;g3a47ba888c5_0_294: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3a4837a8709_0_27: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4" name="Google Shape;414;g3a4837a8709_0_27: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g3a4837a8709_0_32: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9" name="Google Shape;419;g3a4837a8709_0_32: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3a57d1fc93c_0_79: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424" name="Google Shape;424;g3a57d1fc93c_0_79: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3a57d1fc93c_0_85: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3a57d1fc93c_0_85: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g3a57d1fc93c_0_91: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438" name="Google Shape;438;g3a57d1fc93c_0_91: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g3a57d1fc93c_0_99: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447" name="Google Shape;447;g3a57d1fc93c_0_99: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g3a47ba888c5_0_463: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454" name="Google Shape;454;g3a47ba888c5_0_463: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455" name="Google Shape;455;g3a47ba888c5_0_463: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4"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ortrait image with text">
  <p:cSld name="Portrait image with text">
    <p:spTree>
      <p:nvGrpSpPr>
        <p:cNvPr id="15" name="Shape 15"/>
        <p:cNvGrpSpPr/>
        <p:nvPr/>
      </p:nvGrpSpPr>
      <p:grpSpPr>
        <a:xfrm>
          <a:off x="0" y="0"/>
          <a:ext cx="0" cy="0"/>
          <a:chOff x="0" y="0"/>
          <a:chExt cx="0" cy="0"/>
        </a:xfrm>
      </p:grpSpPr>
      <p:pic>
        <p:nvPicPr>
          <p:cNvPr id="16" name="Google Shape;16;p50"/>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7" name="Shape 17"/>
        <p:cNvGrpSpPr/>
        <p:nvPr/>
      </p:nvGrpSpPr>
      <p:grpSpPr>
        <a:xfrm>
          <a:off x="0" y="0"/>
          <a:ext cx="0" cy="0"/>
          <a:chOff x="0" y="0"/>
          <a:chExt cx="0" cy="0"/>
        </a:xfrm>
      </p:grpSpPr>
      <p:pic>
        <p:nvPicPr>
          <p:cNvPr id="18" name="Google Shape;18;p63"/>
          <p:cNvPicPr preferRelativeResize="0"/>
          <p:nvPr/>
        </p:nvPicPr>
        <p:blipFill rotWithShape="1">
          <a:blip r:embed="rId2">
            <a:alphaModFix/>
          </a:blip>
          <a:srcRect b="0" l="0" r="0" t="0"/>
          <a:stretch/>
        </p:blipFill>
        <p:spPr>
          <a:xfrm>
            <a:off x="1" y="3"/>
            <a:ext cx="9144002" cy="685800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23" name="Shape 23"/>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enerated Slide 1_3_1_TITLEANDBULLETS_F">
  <p:cSld name="CUSTOM_1_2_1_1_1">
    <p:spTree>
      <p:nvGrpSpPr>
        <p:cNvPr id="24" name="Shape 24"/>
        <p:cNvGrpSpPr/>
        <p:nvPr/>
      </p:nvGrpSpPr>
      <p:grpSpPr>
        <a:xfrm>
          <a:off x="0" y="0"/>
          <a:ext cx="0" cy="0"/>
          <a:chOff x="0" y="0"/>
          <a:chExt cx="0" cy="0"/>
        </a:xfrm>
      </p:grpSpPr>
      <p:sp>
        <p:nvSpPr>
          <p:cNvPr id="25" name="Google Shape;25;g3a47ba888c5_0_221"/>
          <p:cNvSpPr/>
          <p:nvPr>
            <p:ph idx="2" type="pic"/>
          </p:nvPr>
        </p:nvSpPr>
        <p:spPr>
          <a:xfrm>
            <a:off x="3996000" y="0"/>
            <a:ext cx="5148000" cy="5143500"/>
          </a:xfrm>
          <a:prstGeom prst="rect">
            <a:avLst/>
          </a:prstGeom>
          <a:noFill/>
          <a:ln>
            <a:noFill/>
          </a:ln>
        </p:spPr>
      </p:sp>
      <p:sp>
        <p:nvSpPr>
          <p:cNvPr id="26" name="Google Shape;26;g3a47ba888c5_0_221"/>
          <p:cNvSpPr txBox="1"/>
          <p:nvPr>
            <p:ph type="title"/>
          </p:nvPr>
        </p:nvSpPr>
        <p:spPr>
          <a:xfrm>
            <a:off x="340900" y="630400"/>
            <a:ext cx="3317100" cy="1650000"/>
          </a:xfrm>
          <a:prstGeom prst="rect">
            <a:avLst/>
          </a:prstGeom>
          <a:noFill/>
          <a:ln>
            <a:noFill/>
          </a:ln>
        </p:spPr>
        <p:txBody>
          <a:bodyPr anchorCtr="0" anchor="t" bIns="0" lIns="0" spcFirstLastPara="1" rIns="0" wrap="square" tIns="0">
            <a:norm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7" name="Google Shape;27;g3a47ba888c5_0_221"/>
          <p:cNvSpPr txBox="1"/>
          <p:nvPr>
            <p:ph idx="1" type="body"/>
          </p:nvPr>
        </p:nvSpPr>
        <p:spPr>
          <a:xfrm>
            <a:off x="340900" y="2484834"/>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28" name="Google Shape;28;g3a47ba888c5_0_221"/>
          <p:cNvSpPr txBox="1"/>
          <p:nvPr>
            <p:ph idx="3" type="body"/>
          </p:nvPr>
        </p:nvSpPr>
        <p:spPr>
          <a:xfrm>
            <a:off x="340900" y="3886921"/>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29" name="Google Shape;29;g3a47ba888c5_0_221"/>
          <p:cNvSpPr txBox="1"/>
          <p:nvPr>
            <p:ph idx="4" type="body"/>
          </p:nvPr>
        </p:nvSpPr>
        <p:spPr>
          <a:xfrm>
            <a:off x="340900" y="5301200"/>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4" name="Shape 34"/>
        <p:cNvGrpSpPr/>
        <p:nvPr/>
      </p:nvGrpSpPr>
      <p:grpSpPr>
        <a:xfrm>
          <a:off x="0" y="0"/>
          <a:ext cx="0" cy="0"/>
          <a:chOff x="0" y="0"/>
          <a:chExt cx="0" cy="0"/>
        </a:xfrm>
      </p:grpSpPr>
      <p:cxnSp>
        <p:nvCxnSpPr>
          <p:cNvPr id="35" name="Google Shape;35;g3a47ba888c5_0_122"/>
          <p:cNvCxnSpPr/>
          <p:nvPr/>
        </p:nvCxnSpPr>
        <p:spPr>
          <a:xfrm>
            <a:off x="4278300" y="3668217"/>
            <a:ext cx="587400" cy="0"/>
          </a:xfrm>
          <a:prstGeom prst="straightConnector1">
            <a:avLst/>
          </a:prstGeom>
          <a:noFill/>
          <a:ln cap="flat" cmpd="sng" w="76200">
            <a:solidFill>
              <a:schemeClr val="dk1"/>
            </a:solidFill>
            <a:prstDash val="solid"/>
            <a:round/>
            <a:headEnd len="sm" w="sm" type="none"/>
            <a:tailEnd len="sm" w="sm" type="none"/>
          </a:ln>
        </p:spPr>
      </p:cxnSp>
      <p:sp>
        <p:nvSpPr>
          <p:cNvPr id="36" name="Google Shape;36;g3a47ba888c5_0_122"/>
          <p:cNvSpPr txBox="1"/>
          <p:nvPr>
            <p:ph type="ctrTitle"/>
          </p:nvPr>
        </p:nvSpPr>
        <p:spPr>
          <a:xfrm>
            <a:off x="311700" y="794633"/>
            <a:ext cx="8520600" cy="26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37" name="Google Shape;37;g3a47ba888c5_0_122"/>
          <p:cNvSpPr txBox="1"/>
          <p:nvPr>
            <p:ph idx="1" type="subTitle"/>
          </p:nvPr>
        </p:nvSpPr>
        <p:spPr>
          <a:xfrm>
            <a:off x="311700" y="4221097"/>
            <a:ext cx="8520600" cy="9780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38" name="Google Shape;38;g3a47ba888c5_0_12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39" name="Shape 39"/>
        <p:cNvGrpSpPr/>
        <p:nvPr/>
      </p:nvGrpSpPr>
      <p:grpSpPr>
        <a:xfrm>
          <a:off x="0" y="0"/>
          <a:ext cx="0" cy="0"/>
          <a:chOff x="0" y="0"/>
          <a:chExt cx="0" cy="0"/>
        </a:xfrm>
      </p:grpSpPr>
      <p:sp>
        <p:nvSpPr>
          <p:cNvPr id="40" name="Google Shape;40;g3a47ba888c5_0_127"/>
          <p:cNvSpPr txBox="1"/>
          <p:nvPr>
            <p:ph type="title"/>
          </p:nvPr>
        </p:nvSpPr>
        <p:spPr>
          <a:xfrm>
            <a:off x="311700" y="3307400"/>
            <a:ext cx="8114400" cy="32613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p:txBody>
      </p:sp>
      <p:sp>
        <p:nvSpPr>
          <p:cNvPr id="41" name="Google Shape;41;g3a47ba888c5_0_12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2" name="Shape 42"/>
        <p:cNvGrpSpPr/>
        <p:nvPr/>
      </p:nvGrpSpPr>
      <p:grpSpPr>
        <a:xfrm>
          <a:off x="0" y="0"/>
          <a:ext cx="0" cy="0"/>
          <a:chOff x="0" y="0"/>
          <a:chExt cx="0" cy="0"/>
        </a:xfrm>
      </p:grpSpPr>
      <p:sp>
        <p:nvSpPr>
          <p:cNvPr id="43" name="Google Shape;43;g3a47ba888c5_0_130"/>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44" name="Google Shape;44;g3a47ba888c5_0_130"/>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5" name="Google Shape;45;g3a47ba888c5_0_13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6" name="Shape 46"/>
        <p:cNvGrpSpPr/>
        <p:nvPr/>
      </p:nvGrpSpPr>
      <p:grpSpPr>
        <a:xfrm>
          <a:off x="0" y="0"/>
          <a:ext cx="0" cy="0"/>
          <a:chOff x="0" y="0"/>
          <a:chExt cx="0" cy="0"/>
        </a:xfrm>
      </p:grpSpPr>
      <p:sp>
        <p:nvSpPr>
          <p:cNvPr id="47" name="Google Shape;47;g3a47ba888c5_0_134"/>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48" name="Google Shape;48;g3a47ba888c5_0_134"/>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9" name="Google Shape;49;g3a47ba888c5_0_134"/>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50" name="Google Shape;50;g3a47ba888c5_0_13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g3a47ba888c5_0_139"/>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53" name="Google Shape;53;g3a47ba888c5_0_13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4" name="Shape 54"/>
        <p:cNvGrpSpPr/>
        <p:nvPr/>
      </p:nvGrpSpPr>
      <p:grpSpPr>
        <a:xfrm>
          <a:off x="0" y="0"/>
          <a:ext cx="0" cy="0"/>
          <a:chOff x="0" y="0"/>
          <a:chExt cx="0" cy="0"/>
        </a:xfrm>
      </p:grpSpPr>
      <p:sp>
        <p:nvSpPr>
          <p:cNvPr id="55" name="Google Shape;55;g3a47ba888c5_0_142"/>
          <p:cNvSpPr txBox="1"/>
          <p:nvPr>
            <p:ph type="title"/>
          </p:nvPr>
        </p:nvSpPr>
        <p:spPr>
          <a:xfrm>
            <a:off x="311700" y="8424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6" name="Google Shape;56;g3a47ba888c5_0_142"/>
          <p:cNvSpPr txBox="1"/>
          <p:nvPr>
            <p:ph idx="1" type="body"/>
          </p:nvPr>
        </p:nvSpPr>
        <p:spPr>
          <a:xfrm>
            <a:off x="311700" y="1987833"/>
            <a:ext cx="2808000" cy="4104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57" name="Google Shape;57;g3a47ba888c5_0_14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58" name="Shape 58"/>
        <p:cNvGrpSpPr/>
        <p:nvPr/>
      </p:nvGrpSpPr>
      <p:grpSpPr>
        <a:xfrm>
          <a:off x="0" y="0"/>
          <a:ext cx="0" cy="0"/>
          <a:chOff x="0" y="0"/>
          <a:chExt cx="0" cy="0"/>
        </a:xfrm>
      </p:grpSpPr>
      <p:sp>
        <p:nvSpPr>
          <p:cNvPr id="59" name="Google Shape;59;g3a47ba888c5_0_146"/>
          <p:cNvSpPr txBox="1"/>
          <p:nvPr>
            <p:ph type="title"/>
          </p:nvPr>
        </p:nvSpPr>
        <p:spPr>
          <a:xfrm>
            <a:off x="490250" y="701800"/>
            <a:ext cx="5683800" cy="54543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60" name="Google Shape;60;g3a47ba888c5_0_14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g3a47ba888c5_0_149"/>
          <p:cNvSpPr/>
          <p:nvPr/>
        </p:nvSpPr>
        <p:spPr>
          <a:xfrm>
            <a:off x="4572000" y="133"/>
            <a:ext cx="4572000" cy="68580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3" name="Google Shape;63;g3a47ba888c5_0_149"/>
          <p:cNvCxnSpPr/>
          <p:nvPr/>
        </p:nvCxnSpPr>
        <p:spPr>
          <a:xfrm>
            <a:off x="5029675" y="5994000"/>
            <a:ext cx="468300" cy="0"/>
          </a:xfrm>
          <a:prstGeom prst="straightConnector1">
            <a:avLst/>
          </a:prstGeom>
          <a:noFill/>
          <a:ln cap="flat" cmpd="sng" w="19050">
            <a:solidFill>
              <a:schemeClr val="lt1"/>
            </a:solidFill>
            <a:prstDash val="solid"/>
            <a:round/>
            <a:headEnd len="sm" w="sm" type="none"/>
            <a:tailEnd len="sm" w="sm" type="none"/>
          </a:ln>
        </p:spPr>
      </p:cxnSp>
      <p:sp>
        <p:nvSpPr>
          <p:cNvPr id="64" name="Google Shape;64;g3a47ba888c5_0_149"/>
          <p:cNvSpPr txBox="1"/>
          <p:nvPr>
            <p:ph type="title"/>
          </p:nvPr>
        </p:nvSpPr>
        <p:spPr>
          <a:xfrm>
            <a:off x="265500" y="1834132"/>
            <a:ext cx="4045200" cy="2069100"/>
          </a:xfrm>
          <a:prstGeom prst="rect">
            <a:avLst/>
          </a:prstGeom>
        </p:spPr>
        <p:txBody>
          <a:bodyPr anchorCtr="0" anchor="b"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65" name="Google Shape;65;g3a47ba888c5_0_149"/>
          <p:cNvSpPr txBox="1"/>
          <p:nvPr>
            <p:ph idx="1" type="subTitle"/>
          </p:nvPr>
        </p:nvSpPr>
        <p:spPr>
          <a:xfrm>
            <a:off x="265500" y="3974834"/>
            <a:ext cx="4045200" cy="17940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66" name="Google Shape;66;g3a47ba888c5_0_149"/>
          <p:cNvSpPr txBox="1"/>
          <p:nvPr>
            <p:ph idx="2" type="body"/>
          </p:nvPr>
        </p:nvSpPr>
        <p:spPr>
          <a:xfrm>
            <a:off x="4939500" y="965600"/>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67" name="Google Shape;67;g3a47ba888c5_0_14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8" name="Shape 68"/>
        <p:cNvGrpSpPr/>
        <p:nvPr/>
      </p:nvGrpSpPr>
      <p:grpSpPr>
        <a:xfrm>
          <a:off x="0" y="0"/>
          <a:ext cx="0" cy="0"/>
          <a:chOff x="0" y="0"/>
          <a:chExt cx="0" cy="0"/>
        </a:xfrm>
      </p:grpSpPr>
      <p:sp>
        <p:nvSpPr>
          <p:cNvPr id="69" name="Google Shape;69;g3a47ba888c5_0_156"/>
          <p:cNvSpPr txBox="1"/>
          <p:nvPr>
            <p:ph idx="1" type="body"/>
          </p:nvPr>
        </p:nvSpPr>
        <p:spPr>
          <a:xfrm>
            <a:off x="319500" y="5644967"/>
            <a:ext cx="5998800" cy="7983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p:txBody>
      </p:sp>
      <p:sp>
        <p:nvSpPr>
          <p:cNvPr id="70" name="Google Shape;70;g3a47ba888c5_0_15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71" name="Shape 71"/>
        <p:cNvGrpSpPr/>
        <p:nvPr/>
      </p:nvGrpSpPr>
      <p:grpSpPr>
        <a:xfrm>
          <a:off x="0" y="0"/>
          <a:ext cx="0" cy="0"/>
          <a:chOff x="0" y="0"/>
          <a:chExt cx="0" cy="0"/>
        </a:xfrm>
      </p:grpSpPr>
      <p:sp>
        <p:nvSpPr>
          <p:cNvPr id="72" name="Google Shape;72;g3a47ba888c5_0_159"/>
          <p:cNvSpPr txBox="1"/>
          <p:nvPr>
            <p:ph hasCustomPrompt="1" type="title"/>
          </p:nvPr>
        </p:nvSpPr>
        <p:spPr>
          <a:xfrm>
            <a:off x="311700" y="1557233"/>
            <a:ext cx="8520600" cy="26400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73" name="Google Shape;73;g3a47ba888c5_0_159"/>
          <p:cNvSpPr txBox="1"/>
          <p:nvPr>
            <p:ph idx="1" type="body"/>
          </p:nvPr>
        </p:nvSpPr>
        <p:spPr>
          <a:xfrm>
            <a:off x="311700" y="4299000"/>
            <a:ext cx="8520600" cy="1428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74" name="Google Shape;74;g3a47ba888c5_0_15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5" name="Shape 75"/>
        <p:cNvGrpSpPr/>
        <p:nvPr/>
      </p:nvGrpSpPr>
      <p:grpSpPr>
        <a:xfrm>
          <a:off x="0" y="0"/>
          <a:ext cx="0" cy="0"/>
          <a:chOff x="0" y="0"/>
          <a:chExt cx="0" cy="0"/>
        </a:xfrm>
      </p:grpSpPr>
      <p:sp>
        <p:nvSpPr>
          <p:cNvPr id="76" name="Google Shape;76;g3a47ba888c5_0_16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1" name="Shape 81"/>
        <p:cNvGrpSpPr/>
        <p:nvPr/>
      </p:nvGrpSpPr>
      <p:grpSpPr>
        <a:xfrm>
          <a:off x="0" y="0"/>
          <a:ext cx="0" cy="0"/>
          <a:chOff x="0" y="0"/>
          <a:chExt cx="0" cy="0"/>
        </a:xfrm>
      </p:grpSpPr>
      <p:sp>
        <p:nvSpPr>
          <p:cNvPr id="82" name="Google Shape;82;g3a57d1fc93c_0_109"/>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83" name="Google Shape;83;g3a57d1fc93c_0_109"/>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84" name="Google Shape;84;g3a57d1fc93c_0_10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5" name="Shape 85"/>
        <p:cNvGrpSpPr/>
        <p:nvPr/>
      </p:nvGrpSpPr>
      <p:grpSpPr>
        <a:xfrm>
          <a:off x="0" y="0"/>
          <a:ext cx="0" cy="0"/>
          <a:chOff x="0" y="0"/>
          <a:chExt cx="0" cy="0"/>
        </a:xfrm>
      </p:grpSpPr>
      <p:sp>
        <p:nvSpPr>
          <p:cNvPr id="86" name="Google Shape;86;g3a57d1fc93c_0_113"/>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87" name="Google Shape;87;g3a57d1fc93c_0_11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8" name="Shape 88"/>
        <p:cNvGrpSpPr/>
        <p:nvPr/>
      </p:nvGrpSpPr>
      <p:grpSpPr>
        <a:xfrm>
          <a:off x="0" y="0"/>
          <a:ext cx="0" cy="0"/>
          <a:chOff x="0" y="0"/>
          <a:chExt cx="0" cy="0"/>
        </a:xfrm>
      </p:grpSpPr>
      <p:sp>
        <p:nvSpPr>
          <p:cNvPr id="89" name="Google Shape;89;g3a57d1fc93c_0_116"/>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0" name="Google Shape;90;g3a57d1fc93c_0_116"/>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91" name="Google Shape;91;g3a57d1fc93c_0_11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2" name="Shape 92"/>
        <p:cNvGrpSpPr/>
        <p:nvPr/>
      </p:nvGrpSpPr>
      <p:grpSpPr>
        <a:xfrm>
          <a:off x="0" y="0"/>
          <a:ext cx="0" cy="0"/>
          <a:chOff x="0" y="0"/>
          <a:chExt cx="0" cy="0"/>
        </a:xfrm>
      </p:grpSpPr>
      <p:sp>
        <p:nvSpPr>
          <p:cNvPr id="93" name="Google Shape;93;g3a57d1fc93c_0_120"/>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4" name="Google Shape;94;g3a57d1fc93c_0_120"/>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95" name="Google Shape;95;g3a57d1fc93c_0_120"/>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96" name="Google Shape;96;g3a57d1fc93c_0_12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7" name="Shape 97"/>
        <p:cNvGrpSpPr/>
        <p:nvPr/>
      </p:nvGrpSpPr>
      <p:grpSpPr>
        <a:xfrm>
          <a:off x="0" y="0"/>
          <a:ext cx="0" cy="0"/>
          <a:chOff x="0" y="0"/>
          <a:chExt cx="0" cy="0"/>
        </a:xfrm>
      </p:grpSpPr>
      <p:sp>
        <p:nvSpPr>
          <p:cNvPr id="98" name="Google Shape;98;g3a57d1fc93c_0_125"/>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9" name="Google Shape;99;g3a57d1fc93c_0_12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0" name="Shape 100"/>
        <p:cNvGrpSpPr/>
        <p:nvPr/>
      </p:nvGrpSpPr>
      <p:grpSpPr>
        <a:xfrm>
          <a:off x="0" y="0"/>
          <a:ext cx="0" cy="0"/>
          <a:chOff x="0" y="0"/>
          <a:chExt cx="0" cy="0"/>
        </a:xfrm>
      </p:grpSpPr>
      <p:sp>
        <p:nvSpPr>
          <p:cNvPr id="101" name="Google Shape;101;g3a57d1fc93c_0_128"/>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02" name="Google Shape;102;g3a57d1fc93c_0_128"/>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03" name="Google Shape;103;g3a57d1fc93c_0_12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04" name="Shape 104"/>
        <p:cNvGrpSpPr/>
        <p:nvPr/>
      </p:nvGrpSpPr>
      <p:grpSpPr>
        <a:xfrm>
          <a:off x="0" y="0"/>
          <a:ext cx="0" cy="0"/>
          <a:chOff x="0" y="0"/>
          <a:chExt cx="0" cy="0"/>
        </a:xfrm>
      </p:grpSpPr>
      <p:sp>
        <p:nvSpPr>
          <p:cNvPr id="105" name="Google Shape;105;g3a57d1fc93c_0_132"/>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06" name="Google Shape;106;g3a57d1fc93c_0_13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07" name="Shape 107"/>
        <p:cNvGrpSpPr/>
        <p:nvPr/>
      </p:nvGrpSpPr>
      <p:grpSpPr>
        <a:xfrm>
          <a:off x="0" y="0"/>
          <a:ext cx="0" cy="0"/>
          <a:chOff x="0" y="0"/>
          <a:chExt cx="0" cy="0"/>
        </a:xfrm>
      </p:grpSpPr>
      <p:sp>
        <p:nvSpPr>
          <p:cNvPr id="108" name="Google Shape;108;g3a57d1fc93c_0_135"/>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g3a57d1fc93c_0_135"/>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110" name="Google Shape;110;g3a57d1fc93c_0_135"/>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11" name="Google Shape;111;g3a57d1fc93c_0_135"/>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12" name="Google Shape;112;g3a57d1fc93c_0_13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3" name="Shape 113"/>
        <p:cNvGrpSpPr/>
        <p:nvPr/>
      </p:nvGrpSpPr>
      <p:grpSpPr>
        <a:xfrm>
          <a:off x="0" y="0"/>
          <a:ext cx="0" cy="0"/>
          <a:chOff x="0" y="0"/>
          <a:chExt cx="0" cy="0"/>
        </a:xfrm>
      </p:grpSpPr>
      <p:sp>
        <p:nvSpPr>
          <p:cNvPr id="114" name="Google Shape;114;g3a57d1fc93c_0_141"/>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115" name="Google Shape;115;g3a57d1fc93c_0_14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16" name="Shape 116"/>
        <p:cNvGrpSpPr/>
        <p:nvPr/>
      </p:nvGrpSpPr>
      <p:grpSpPr>
        <a:xfrm>
          <a:off x="0" y="0"/>
          <a:ext cx="0" cy="0"/>
          <a:chOff x="0" y="0"/>
          <a:chExt cx="0" cy="0"/>
        </a:xfrm>
      </p:grpSpPr>
      <p:sp>
        <p:nvSpPr>
          <p:cNvPr id="117" name="Google Shape;117;g3a57d1fc93c_0_144"/>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18" name="Google Shape;118;g3a57d1fc93c_0_144"/>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19" name="Google Shape;119;g3a57d1fc93c_0_14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0" name="Shape 120"/>
        <p:cNvGrpSpPr/>
        <p:nvPr/>
      </p:nvGrpSpPr>
      <p:grpSpPr>
        <a:xfrm>
          <a:off x="0" y="0"/>
          <a:ext cx="0" cy="0"/>
          <a:chOff x="0" y="0"/>
          <a:chExt cx="0" cy="0"/>
        </a:xfrm>
      </p:grpSpPr>
      <p:sp>
        <p:nvSpPr>
          <p:cNvPr id="121" name="Google Shape;121;g3a57d1fc93c_0_14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theme" Target="../theme/theme4.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11" Type="http://schemas.openxmlformats.org/officeDocument/2006/relationships/slideLayout" Target="../slideLayouts/slideLayout16.xml"/><Relationship Id="rId10" Type="http://schemas.openxmlformats.org/officeDocument/2006/relationships/slideLayout" Target="../slideLayouts/slideLayout15.xml"/><Relationship Id="rId12" Type="http://schemas.openxmlformats.org/officeDocument/2006/relationships/theme" Target="../theme/theme2.xml"/><Relationship Id="rId9" Type="http://schemas.openxmlformats.org/officeDocument/2006/relationships/slideLayout" Target="../slideLayouts/slideLayout14.xml"/><Relationship Id="rId5" Type="http://schemas.openxmlformats.org/officeDocument/2006/relationships/slideLayout" Target="../slideLayouts/slideLayout10.xml"/><Relationship Id="rId6" Type="http://schemas.openxmlformats.org/officeDocument/2006/relationships/slideLayout" Target="../slideLayouts/slideLayout11.xml"/><Relationship Id="rId7" Type="http://schemas.openxmlformats.org/officeDocument/2006/relationships/slideLayout" Target="../slideLayouts/slideLayout12.xml"/><Relationship Id="rId8"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slideLayout" Target="../slideLayouts/slideLayout18.xml"/><Relationship Id="rId3" Type="http://schemas.openxmlformats.org/officeDocument/2006/relationships/slideLayout" Target="../slideLayouts/slideLayout19.xml"/><Relationship Id="rId4" Type="http://schemas.openxmlformats.org/officeDocument/2006/relationships/slideLayout" Target="../slideLayouts/slideLayout20.xml"/><Relationship Id="rId11" Type="http://schemas.openxmlformats.org/officeDocument/2006/relationships/slideLayout" Target="../slideLayouts/slideLayout27.xml"/><Relationship Id="rId10" Type="http://schemas.openxmlformats.org/officeDocument/2006/relationships/slideLayout" Target="../slideLayouts/slideLayout26.xml"/><Relationship Id="rId12" Type="http://schemas.openxmlformats.org/officeDocument/2006/relationships/theme" Target="../theme/theme5.xml"/><Relationship Id="rId9" Type="http://schemas.openxmlformats.org/officeDocument/2006/relationships/slideLayout" Target="../slideLayouts/slideLayout25.xml"/><Relationship Id="rId5" Type="http://schemas.openxmlformats.org/officeDocument/2006/relationships/slideLayout" Target="../slideLayouts/slideLayout21.xml"/><Relationship Id="rId6" Type="http://schemas.openxmlformats.org/officeDocument/2006/relationships/slideLayout" Target="../slideLayouts/slideLayout22.xml"/><Relationship Id="rId7" Type="http://schemas.openxmlformats.org/officeDocument/2006/relationships/slideLayout" Target="../slideLayouts/slideLayout23.xml"/><Relationship Id="rId8"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7"/>
          <p:cNvPicPr preferRelativeResize="0"/>
          <p:nvPr/>
        </p:nvPicPr>
        <p:blipFill rotWithShape="1">
          <a:blip r:embed="rId1">
            <a:alphaModFix/>
          </a:blip>
          <a:srcRect b="0" l="0" r="0" t="0"/>
          <a:stretch/>
        </p:blipFill>
        <p:spPr>
          <a:xfrm>
            <a:off x="0" y="0"/>
            <a:ext cx="9144000" cy="6858000"/>
          </a:xfrm>
          <a:prstGeom prst="rect">
            <a:avLst/>
          </a:prstGeom>
          <a:noFill/>
          <a:ln>
            <a:noFill/>
          </a:ln>
        </p:spPr>
      </p:pic>
      <p:pic>
        <p:nvPicPr>
          <p:cNvPr id="11" name="Google Shape;11;p17"/>
          <p:cNvPicPr preferRelativeResize="0"/>
          <p:nvPr/>
        </p:nvPicPr>
        <p:blipFill rotWithShape="1">
          <a:blip r:embed="rId2">
            <a:alphaModFix/>
          </a:blip>
          <a:srcRect b="0" l="0" r="0" t="0"/>
          <a:stretch/>
        </p:blipFill>
        <p:spPr>
          <a:xfrm>
            <a:off x="487362" y="5662612"/>
            <a:ext cx="2979737" cy="771525"/>
          </a:xfrm>
          <a:prstGeom prst="rect">
            <a:avLst/>
          </a:prstGeom>
          <a:noFill/>
          <a:ln>
            <a:noFill/>
          </a:ln>
        </p:spPr>
      </p:pic>
      <p:sp>
        <p:nvSpPr>
          <p:cNvPr id="12" name="Google Shape;12;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3" name="Google Shape;13;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 name="Shape 19"/>
        <p:cNvGrpSpPr/>
        <p:nvPr/>
      </p:nvGrpSpPr>
      <p:grpSpPr>
        <a:xfrm>
          <a:off x="0" y="0"/>
          <a:ext cx="0" cy="0"/>
          <a:chOff x="0" y="0"/>
          <a:chExt cx="0" cy="0"/>
        </a:xfrm>
      </p:grpSpPr>
      <p:pic>
        <p:nvPicPr>
          <p:cNvPr id="20" name="Google Shape;20;p19"/>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21" name="Google Shape;21;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22" name="Google Shape;22;p1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53" r:id="rId2"/>
    <p:sldLayoutId id="2147483654"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ameday">
    <p:bg>
      <p:bgPr>
        <a:solidFill>
          <a:schemeClr val="lt1"/>
        </a:solidFill>
      </p:bgPr>
    </p:bg>
    <p:spTree>
      <p:nvGrpSpPr>
        <p:cNvPr id="30" name="Shape 30"/>
        <p:cNvGrpSpPr/>
        <p:nvPr/>
      </p:nvGrpSpPr>
      <p:grpSpPr>
        <a:xfrm>
          <a:off x="0" y="0"/>
          <a:ext cx="0" cy="0"/>
          <a:chOff x="0" y="0"/>
          <a:chExt cx="0" cy="0"/>
        </a:xfrm>
      </p:grpSpPr>
      <p:sp>
        <p:nvSpPr>
          <p:cNvPr id="31" name="Google Shape;31;g3a47ba888c5_0_118"/>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p:txBody>
      </p:sp>
      <p:sp>
        <p:nvSpPr>
          <p:cNvPr id="32" name="Google Shape;32;g3a47ba888c5_0_118"/>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indent="-317500" lvl="1" marL="914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indent="-317500" lvl="2" marL="1371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indent="-317500" lvl="3" marL="1828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indent="-317500" lvl="4" marL="22860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indent="-317500" lvl="5" marL="27432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indent="-317500" lvl="6" marL="32004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indent="-317500" lvl="7" marL="36576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indent="-317500" lvl="8" marL="41148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p:txBody>
      </p:sp>
      <p:sp>
        <p:nvSpPr>
          <p:cNvPr id="33" name="Google Shape;33;g3a47ba888c5_0_118"/>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77" name="Shape 77"/>
        <p:cNvGrpSpPr/>
        <p:nvPr/>
      </p:nvGrpSpPr>
      <p:grpSpPr>
        <a:xfrm>
          <a:off x="0" y="0"/>
          <a:ext cx="0" cy="0"/>
          <a:chOff x="0" y="0"/>
          <a:chExt cx="0" cy="0"/>
        </a:xfrm>
      </p:grpSpPr>
      <p:sp>
        <p:nvSpPr>
          <p:cNvPr id="78" name="Google Shape;78;g3a57d1fc93c_0_10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9" name="Google Shape;79;g3a57d1fc93c_0_10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0" name="Google Shape;80;g3a57d1fc93c_0_105"/>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hyperlink" Target="https://www.gov.uk/go" TargetMode="External"/><Relationship Id="rId4" Type="http://schemas.openxmlformats.org/officeDocument/2006/relationships/hyperlink" Target="https://www.eventbrite.co.uk/e/monitor-your-school-attendance-discover-similar-schools-comparison-report-tickets-1961991843419?aff=oddtdtcreator" TargetMode="External"/><Relationship Id="rId5" Type="http://schemas.openxmlformats.org/officeDocument/2006/relationships/hyperlink" Target="https://www.gov.uk/government/news/government-to-crackdown-on-bad-behaviour-and-boost-attendance" TargetMode="External"/><Relationship Id="rId6" Type="http://schemas.openxmlformats.org/officeDocument/2006/relationships/hyperlink" Target="https://www.gov.uk/government/news/government-to-crackdown-on-bad-behaviour-and-boost-attendance"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hyperlink" Target="https://news.service.education.gov.uk/1937A243D9263F1AB6C4BA681DF936D1DC0B17531BC3D589D7B99CA9378EA921/E98CCAF0BD4C02A5B83A721B674AB9E7/LE35" TargetMode="External"/><Relationship Id="rId4" Type="http://schemas.openxmlformats.org/officeDocument/2006/relationships/hyperlink" Target="https://news.service.education.gov.uk/170B7E06799BF2A49AD2CE3387717BDCFEE9F2F729264E2AD6468BCED462A558/E98CCAF0BD4C02A5B83A721B674AB9E7/LE35"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1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1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image" Target="../media/image1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hyperlink" Target="https://assets.publishing.service.gov.uk/media/67a1ee367da1f1ac64e5fe2c/Arranging_Alternative_Provision_-_A_Guide_for_Local_Authorities_and_Schools.pdf" TargetMode="External"/><Relationship Id="rId4" Type="http://schemas.openxmlformats.org/officeDocument/2006/relationships/hyperlink" Target="https://assets.publishing.service.gov.uk/media/67a1ee367da1f1ac64e5fe2c/Arranging_Alternative_Provision_-_A_Guide_for_Local_Authorities_and_Schools.pdf" TargetMode="External"/><Relationship Id="rId5" Type="http://schemas.openxmlformats.org/officeDocument/2006/relationships/hyperlink" Target="https://leadershipupdaterbwm.ovw9.juniperwebsites.co.uk/page/?title=Alternative+Provision&amp;pid=322" TargetMode="External"/><Relationship Id="rId6" Type="http://schemas.openxmlformats.org/officeDocument/2006/relationships/hyperlink" Target="https://leadershipupdaterbwm.ovw9.juniperwebsites.co.uk/attachments/download.asp?file=16&amp;type=pdf" TargetMode="External"/><Relationship Id="rId7" Type="http://schemas.openxmlformats.org/officeDocument/2006/relationships/hyperlink" Target="https://leadershipupdaterbwm.ovw9.juniperwebsites.co.uk/attachments/download.asp?file=62&amp;type=pdf" TargetMode="External"/><Relationship Id="rId8" Type="http://schemas.openxmlformats.org/officeDocument/2006/relationships/hyperlink" Target="https://leadershipupdaterbwm.ovw9.juniperwebsites.co.uk/attachments/download.asp?file=93&amp;type=pdf"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hyperlink" Target="https://leadershipupdaterbwm.ovw9.juniperwebsites.co.uk/attachments/download.asp?file=51&amp;type=pdf" TargetMode="External"/><Relationship Id="rId4" Type="http://schemas.openxmlformats.org/officeDocument/2006/relationships/hyperlink" Target="https://docs.google.com/forms/d/e/1FAIpQLSc89uyDrEyRIsAt-Sdvt2sNQkhF14xX9w14AVzRhYHsypwaJg/viewform" TargetMode="External"/><Relationship Id="rId5" Type="http://schemas.openxmlformats.org/officeDocument/2006/relationships/hyperlink" Target="https://leadershipupdaterbwm.ovw9.juniperwebsites.co.uk/page/?title=Flexi%2DSchool&amp;pid=362"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1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9.png"/><Relationship Id="rId4" Type="http://schemas.openxmlformats.org/officeDocument/2006/relationships/hyperlink" Target="https://forms.gle/xTuKd7oUiP11Pvf19"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1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1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1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0.xml"/><Relationship Id="rId3" Type="http://schemas.openxmlformats.org/officeDocument/2006/relationships/image" Target="../media/image22.png"/><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7.xml"/><Relationship Id="rId3" Type="http://schemas.openxmlformats.org/officeDocument/2006/relationships/image" Target="../media/image2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9.xml"/><Relationship Id="rId3" Type="http://schemas.openxmlformats.org/officeDocument/2006/relationships/image" Target="../media/image25.png"/><Relationship Id="rId4" Type="http://schemas.openxmlformats.org/officeDocument/2006/relationships/image" Target="../media/image21.png"/><Relationship Id="rId5" Type="http://schemas.openxmlformats.org/officeDocument/2006/relationships/image" Target="../media/image24.png"/><Relationship Id="rId6" Type="http://schemas.openxmlformats.org/officeDocument/2006/relationships/image" Target="../media/image2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hyperlink" Target="https://forms.gle/s6a5S7pXZnnqMmS58" TargetMode="External"/><Relationship Id="rId4" Type="http://schemas.openxmlformats.org/officeDocument/2006/relationships/hyperlink" Target="https://forms.gle/s6a5S7pXZnnqMmS58"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1"/>
          <p:cNvSpPr txBox="1"/>
          <p:nvPr>
            <p:ph idx="4294967295" type="ctrTitle"/>
          </p:nvPr>
        </p:nvSpPr>
        <p:spPr>
          <a:xfrm>
            <a:off x="0" y="2038350"/>
            <a:ext cx="91440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1" i="0" lang="en-US" sz="4400" u="none" cap="none" strike="noStrike">
                <a:solidFill>
                  <a:schemeClr val="lt1"/>
                </a:solidFill>
                <a:latin typeface="Calibri"/>
                <a:ea typeface="Calibri"/>
                <a:cs typeface="Calibri"/>
                <a:sym typeface="Calibri"/>
              </a:rPr>
              <a:t>Attendance Lead Network Meeting</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Tuesday </a:t>
            </a:r>
            <a:r>
              <a:rPr b="1" lang="en-US">
                <a:solidFill>
                  <a:schemeClr val="lt1"/>
                </a:solidFill>
              </a:rPr>
              <a:t>18</a:t>
            </a:r>
            <a:r>
              <a:rPr b="1" lang="en-US" sz="3400">
                <a:solidFill>
                  <a:schemeClr val="lt1"/>
                </a:solidFill>
              </a:rPr>
              <a:t>th</a:t>
            </a:r>
            <a:r>
              <a:rPr b="1" lang="en-US">
                <a:solidFill>
                  <a:schemeClr val="lt1"/>
                </a:solidFill>
              </a:rPr>
              <a:t> November</a:t>
            </a:r>
            <a:r>
              <a:rPr b="1" i="0" lang="en-US" sz="4400" u="none" cap="none" strike="noStrike">
                <a:solidFill>
                  <a:schemeClr val="lt1"/>
                </a:solidFill>
                <a:latin typeface="Calibri"/>
                <a:ea typeface="Calibri"/>
                <a:cs typeface="Calibri"/>
                <a:sym typeface="Calibri"/>
              </a:rPr>
              <a:t> 2025</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endParaRPr b="0" i="0" sz="4400" u="none" cap="none" strike="noStrike">
              <a:solidFill>
                <a:schemeClr val="dk1"/>
              </a:solidFill>
              <a:latin typeface="Calibri"/>
              <a:ea typeface="Calibri"/>
              <a:cs typeface="Calibri"/>
              <a:sym typeface="Calibri"/>
            </a:endParaRPr>
          </a:p>
        </p:txBody>
      </p:sp>
      <p:sp>
        <p:nvSpPr>
          <p:cNvPr id="128" name="Google Shape;128;p1"/>
          <p:cNvSpPr txBox="1"/>
          <p:nvPr>
            <p:ph idx="4294967295" type="subTitle"/>
          </p:nvPr>
        </p:nvSpPr>
        <p:spPr>
          <a:xfrm>
            <a:off x="4248150" y="4000500"/>
            <a:ext cx="4895850" cy="103981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0" sz="3200" u="none" cap="none" strike="noStrike">
              <a:solidFill>
                <a:schemeClr val="lt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Welcome to this virtual meeting</a:t>
            </a:r>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 </a:t>
            </a:r>
            <a:endParaRPr b="0" i="0" sz="3200" u="none" cap="none" strike="noStrik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
          <p:cNvSpPr txBox="1"/>
          <p:nvPr>
            <p:ph idx="4294967295" type="title"/>
          </p:nvPr>
        </p:nvSpPr>
        <p:spPr>
          <a:xfrm>
            <a:off x="4572000" y="226877"/>
            <a:ext cx="2971800" cy="10668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b="0" i="0" lang="en-US" sz="2800" u="none" cap="none" strike="noStrike">
                <a:solidFill>
                  <a:schemeClr val="dk1"/>
                </a:solidFill>
                <a:latin typeface="Calibri"/>
                <a:ea typeface="Calibri"/>
                <a:cs typeface="Calibri"/>
                <a:sym typeface="Calibri"/>
              </a:rPr>
              <a:t>Agenda for today </a:t>
            </a:r>
            <a:endParaRPr/>
          </a:p>
        </p:txBody>
      </p:sp>
      <p:graphicFrame>
        <p:nvGraphicFramePr>
          <p:cNvPr id="134" name="Google Shape;134;p2"/>
          <p:cNvGraphicFramePr/>
          <p:nvPr/>
        </p:nvGraphicFramePr>
        <p:xfrm>
          <a:off x="637912" y="1570511"/>
          <a:ext cx="3000000" cy="3000000"/>
        </p:xfrm>
        <a:graphic>
          <a:graphicData uri="http://schemas.openxmlformats.org/drawingml/2006/table">
            <a:tbl>
              <a:tblPr>
                <a:noFill/>
                <a:tableStyleId>{4B8ECBD4-0DBA-4AB0-B0FC-385C977530B4}</a:tableStyleId>
              </a:tblPr>
              <a:tblGrid>
                <a:gridCol w="3094825"/>
                <a:gridCol w="2460450"/>
                <a:gridCol w="2011275"/>
              </a:tblGrid>
              <a:tr h="269475">
                <a:tc>
                  <a:txBody>
                    <a:bodyPr/>
                    <a:lstStyle/>
                    <a:p>
                      <a:pPr indent="0" lvl="0" marL="0" marR="0" rtl="0" algn="l">
                        <a:lnSpc>
                          <a:spcPct val="107000"/>
                        </a:lnSpc>
                        <a:spcBef>
                          <a:spcPts val="0"/>
                        </a:spcBef>
                        <a:spcAft>
                          <a:spcPts val="0"/>
                        </a:spcAft>
                        <a:buNone/>
                      </a:pPr>
                      <a:r>
                        <a:rPr b="1" lang="en-US" sz="1600" u="none" cap="none" strike="noStrike">
                          <a:latin typeface="Calibri"/>
                          <a:ea typeface="Calibri"/>
                          <a:cs typeface="Calibri"/>
                          <a:sym typeface="Calibri"/>
                        </a:rPr>
                        <a:t>Item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None/>
                      </a:pPr>
                      <a:r>
                        <a:rPr b="1" lang="en-US" sz="1600" u="none" cap="none" strike="noStrike">
                          <a:solidFill>
                            <a:srgbClr val="000000"/>
                          </a:solidFill>
                          <a:latin typeface="Calibri"/>
                          <a:ea typeface="Calibri"/>
                          <a:cs typeface="Calibri"/>
                          <a:sym typeface="Calibri"/>
                        </a:rPr>
                        <a:t>Who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None/>
                      </a:pPr>
                      <a:r>
                        <a:rPr b="1" lang="en-US" sz="1600" u="none" cap="none" strike="noStrike">
                          <a:solidFill>
                            <a:srgbClr val="000000"/>
                          </a:solidFill>
                          <a:latin typeface="Calibri"/>
                          <a:ea typeface="Calibri"/>
                          <a:cs typeface="Calibri"/>
                          <a:sym typeface="Calibri"/>
                        </a:rPr>
                        <a:t>Time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r>
              <a:tr h="613250">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Welcome</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u="none" cap="none" strike="noStrike">
                          <a:latin typeface="Calibri"/>
                          <a:ea typeface="Calibri"/>
                          <a:cs typeface="Calibri"/>
                          <a:sym typeface="Calibri"/>
                        </a:rPr>
                        <a:t>Al Whitelaw / Annette Taylor</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3.30 pm (10 mins)</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35025">
                <a:tc>
                  <a:txBody>
                    <a:bodyPr/>
                    <a:lstStyle/>
                    <a:p>
                      <a:pPr indent="0" lvl="0" marL="0" marR="0" rtl="0" algn="l">
                        <a:lnSpc>
                          <a:spcPct val="107000"/>
                        </a:lnSpc>
                        <a:spcBef>
                          <a:spcPts val="800"/>
                        </a:spcBef>
                        <a:spcAft>
                          <a:spcPts val="0"/>
                        </a:spcAft>
                        <a:buNone/>
                      </a:pPr>
                      <a:r>
                        <a:rPr lang="en-US" sz="1600">
                          <a:latin typeface="Calibri"/>
                          <a:ea typeface="Calibri"/>
                          <a:cs typeface="Calibri"/>
                          <a:sym typeface="Calibri"/>
                        </a:rPr>
                        <a:t>Annual Report</a:t>
                      </a:r>
                      <a:endParaRPr sz="1600">
                        <a:latin typeface="Calibri"/>
                        <a:ea typeface="Calibri"/>
                        <a:cs typeface="Calibri"/>
                        <a:sym typeface="Calibri"/>
                      </a:endParaRPr>
                    </a:p>
                    <a:p>
                      <a:pPr indent="0" lvl="0" marL="0" marR="0" rtl="0" algn="l">
                        <a:lnSpc>
                          <a:spcPct val="107000"/>
                        </a:lnSpc>
                        <a:spcBef>
                          <a:spcPts val="800"/>
                        </a:spcBef>
                        <a:spcAft>
                          <a:spcPts val="0"/>
                        </a:spcAft>
                        <a:buNone/>
                      </a:pPr>
                      <a:r>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solidFill>
                            <a:srgbClr val="222222"/>
                          </a:solidFill>
                          <a:latin typeface="Calibri"/>
                          <a:ea typeface="Calibri"/>
                          <a:cs typeface="Calibri"/>
                          <a:sym typeface="Calibri"/>
                        </a:rPr>
                        <a:t>Annette Taylor</a:t>
                      </a:r>
                      <a:endParaRPr/>
                    </a:p>
                    <a:p>
                      <a:pPr indent="0" lvl="0" marL="0" marR="0" rtl="0" algn="l">
                        <a:lnSpc>
                          <a:spcPct val="107000"/>
                        </a:lnSpc>
                        <a:spcBef>
                          <a:spcPts val="800"/>
                        </a:spcBef>
                        <a:spcAft>
                          <a:spcPts val="0"/>
                        </a:spcAft>
                        <a:buClr>
                          <a:srgbClr val="000000"/>
                        </a:buClr>
                        <a:buSzPts val="1600"/>
                        <a:buFont typeface="Arial"/>
                        <a:buNone/>
                      </a:pPr>
                      <a:r>
                        <a:t/>
                      </a:r>
                      <a:endParaRPr b="1" sz="1600" u="none" cap="none" strike="noStrike">
                        <a:solidFill>
                          <a:srgbClr val="222222"/>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3.</a:t>
                      </a:r>
                      <a:r>
                        <a:rPr lang="en-US" sz="1600">
                          <a:latin typeface="Calibri"/>
                          <a:ea typeface="Calibri"/>
                          <a:cs typeface="Calibri"/>
                          <a:sym typeface="Calibri"/>
                        </a:rPr>
                        <a:t>4</a:t>
                      </a:r>
                      <a:r>
                        <a:rPr lang="en-US" sz="1600" u="none" cap="none" strike="noStrike">
                          <a:latin typeface="Calibri"/>
                          <a:ea typeface="Calibri"/>
                          <a:cs typeface="Calibri"/>
                          <a:sym typeface="Calibri"/>
                        </a:rPr>
                        <a:t>0 pm (</a:t>
                      </a:r>
                      <a:r>
                        <a:rPr lang="en-US" sz="1600">
                          <a:latin typeface="Calibri"/>
                          <a:ea typeface="Calibri"/>
                          <a:cs typeface="Calibri"/>
                          <a:sym typeface="Calibri"/>
                        </a:rPr>
                        <a:t>1</a:t>
                      </a:r>
                      <a:r>
                        <a:rPr lang="en-US" sz="1600" u="none" cap="none" strike="noStrike">
                          <a:latin typeface="Calibri"/>
                          <a:ea typeface="Calibri"/>
                          <a:cs typeface="Calibri"/>
                          <a:sym typeface="Calibri"/>
                        </a:rPr>
                        <a:t>0 mins)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35025">
                <a:tc>
                  <a:txBody>
                    <a:bodyPr/>
                    <a:lstStyle/>
                    <a:p>
                      <a:pPr indent="0" lvl="0" marL="0" rtl="0" algn="l">
                        <a:lnSpc>
                          <a:spcPct val="107000"/>
                        </a:lnSpc>
                        <a:spcBef>
                          <a:spcPts val="800"/>
                        </a:spcBef>
                        <a:spcAft>
                          <a:spcPts val="0"/>
                        </a:spcAft>
                        <a:buClr>
                          <a:schemeClr val="dk1"/>
                        </a:buClr>
                        <a:buFont typeface="Arial"/>
                        <a:buNone/>
                      </a:pPr>
                      <a:r>
                        <a:rPr lang="en-US" sz="1600">
                          <a:solidFill>
                            <a:schemeClr val="dk1"/>
                          </a:solidFill>
                          <a:latin typeface="Calibri"/>
                          <a:ea typeface="Calibri"/>
                          <a:cs typeface="Calibri"/>
                          <a:sym typeface="Calibri"/>
                        </a:rPr>
                        <a:t>Fixed Penalty Notices update</a:t>
                      </a:r>
                      <a:endParaRPr sz="16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lnSpc>
                          <a:spcPct val="107000"/>
                        </a:lnSpc>
                        <a:spcBef>
                          <a:spcPts val="800"/>
                        </a:spcBef>
                        <a:spcAft>
                          <a:spcPts val="0"/>
                        </a:spcAft>
                        <a:buClr>
                          <a:schemeClr val="dk1"/>
                        </a:buClr>
                        <a:buSzPts val="1600"/>
                        <a:buFont typeface="Arial"/>
                        <a:buNone/>
                      </a:pPr>
                      <a:r>
                        <a:rPr b="1" lang="en-US" sz="1600">
                          <a:solidFill>
                            <a:srgbClr val="222222"/>
                          </a:solidFill>
                          <a:latin typeface="Calibri"/>
                          <a:ea typeface="Calibri"/>
                          <a:cs typeface="Calibri"/>
                          <a:sym typeface="Calibri"/>
                        </a:rPr>
                        <a:t>Satnam Bahra</a:t>
                      </a:r>
                      <a:endParaRPr b="1" sz="1600" u="none" cap="none" strike="noStrike">
                        <a:solidFill>
                          <a:srgbClr val="222222"/>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a:latin typeface="Calibri"/>
                          <a:ea typeface="Calibri"/>
                          <a:cs typeface="Calibri"/>
                          <a:sym typeface="Calibri"/>
                        </a:rPr>
                        <a:t>3.50pm (5 mins)</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69600">
                <a:tc rowSpan="2">
                  <a:txBody>
                    <a:bodyPr/>
                    <a:lstStyle/>
                    <a:p>
                      <a:pPr indent="0" lvl="0" marL="0" rtl="0" algn="l">
                        <a:lnSpc>
                          <a:spcPct val="107000"/>
                        </a:lnSpc>
                        <a:spcBef>
                          <a:spcPts val="0"/>
                        </a:spcBef>
                        <a:spcAft>
                          <a:spcPts val="0"/>
                        </a:spcAft>
                        <a:buNone/>
                      </a:pPr>
                      <a:r>
                        <a:rPr lang="en-US" sz="1600">
                          <a:latin typeface="Calibri"/>
                          <a:ea typeface="Calibri"/>
                          <a:cs typeface="Calibri"/>
                          <a:sym typeface="Calibri"/>
                        </a:rPr>
                        <a:t>Ofsted and Inclusion</a:t>
                      </a:r>
                      <a:endParaRPr sz="1600">
                        <a:latin typeface="Calibri"/>
                        <a:ea typeface="Calibri"/>
                        <a:cs typeface="Calibri"/>
                        <a:sym typeface="Calibri"/>
                      </a:endParaRPr>
                    </a:p>
                    <a:p>
                      <a:pPr indent="0" lvl="0" marL="0" rtl="0" algn="l">
                        <a:lnSpc>
                          <a:spcPct val="107000"/>
                        </a:lnSpc>
                        <a:spcBef>
                          <a:spcPts val="0"/>
                        </a:spcBef>
                        <a:spcAft>
                          <a:spcPts val="0"/>
                        </a:spcAft>
                        <a:buNone/>
                      </a:pPr>
                      <a:r>
                        <a:rPr lang="en-US" sz="1600">
                          <a:latin typeface="Calibri"/>
                          <a:ea typeface="Calibri"/>
                          <a:cs typeface="Calibri"/>
                          <a:sym typeface="Calibri"/>
                        </a:rPr>
                        <a:t>Alternative Provision</a:t>
                      </a:r>
                      <a:endParaRPr sz="1600">
                        <a:latin typeface="Calibri"/>
                        <a:ea typeface="Calibri"/>
                        <a:cs typeface="Calibri"/>
                        <a:sym typeface="Calibri"/>
                      </a:endParaRPr>
                    </a:p>
                    <a:p>
                      <a:pPr indent="0" lvl="0" marL="0" rtl="0" algn="l">
                        <a:lnSpc>
                          <a:spcPct val="107000"/>
                        </a:lnSpc>
                        <a:spcBef>
                          <a:spcPts val="0"/>
                        </a:spcBef>
                        <a:spcAft>
                          <a:spcPts val="0"/>
                        </a:spcAft>
                        <a:buNone/>
                      </a:pPr>
                      <a:r>
                        <a:rPr lang="en-US" sz="1600">
                          <a:latin typeface="Calibri"/>
                          <a:ea typeface="Calibri"/>
                          <a:cs typeface="Calibri"/>
                          <a:sym typeface="Calibri"/>
                        </a:rPr>
                        <a:t>EHE</a:t>
                      </a:r>
                      <a:endParaRPr sz="1600">
                        <a:latin typeface="Calibri"/>
                        <a:ea typeface="Calibri"/>
                        <a:cs typeface="Calibri"/>
                        <a:sym typeface="Calibri"/>
                      </a:endParaRPr>
                    </a:p>
                    <a:p>
                      <a:pPr indent="0" lvl="0" marL="0" rtl="0" algn="l">
                        <a:lnSpc>
                          <a:spcPct val="107000"/>
                        </a:lnSpc>
                        <a:spcBef>
                          <a:spcPts val="0"/>
                        </a:spcBef>
                        <a:spcAft>
                          <a:spcPts val="0"/>
                        </a:spcAft>
                        <a:buNone/>
                      </a:pPr>
                      <a:r>
                        <a:rPr lang="en-US" sz="1600">
                          <a:latin typeface="Calibri"/>
                          <a:ea typeface="Calibri"/>
                          <a:cs typeface="Calibri"/>
                          <a:sym typeface="Calibri"/>
                        </a:rPr>
                        <a:t>Flexi schooling</a:t>
                      </a:r>
                      <a:endParaRPr>
                        <a:solidFill>
                          <a:schemeClr val="dk1"/>
                        </a:solidFill>
                      </a:endParaRPr>
                    </a:p>
                    <a:p>
                      <a:pPr indent="0" lvl="0" marL="0" rtl="0" algn="l">
                        <a:spcBef>
                          <a:spcPts val="0"/>
                        </a:spcBef>
                        <a:spcAft>
                          <a:spcPts val="0"/>
                        </a:spcAft>
                        <a:buNone/>
                      </a:pPr>
                      <a:r>
                        <a:t/>
                      </a:r>
                      <a:endParaRPr sz="16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rowSpan="2">
                  <a:txBody>
                    <a:bodyPr/>
                    <a:lstStyle/>
                    <a:p>
                      <a:pPr indent="0" lvl="0" marL="0" rtl="0" algn="l">
                        <a:lnSpc>
                          <a:spcPct val="107000"/>
                        </a:lnSpc>
                        <a:spcBef>
                          <a:spcPts val="0"/>
                        </a:spcBef>
                        <a:spcAft>
                          <a:spcPts val="0"/>
                        </a:spcAft>
                        <a:buNone/>
                      </a:pPr>
                      <a:r>
                        <a:rPr b="1" lang="en-US" sz="1600">
                          <a:solidFill>
                            <a:srgbClr val="3C4043"/>
                          </a:solidFill>
                          <a:latin typeface="Calibri"/>
                          <a:ea typeface="Calibri"/>
                          <a:cs typeface="Calibri"/>
                          <a:sym typeface="Calibri"/>
                        </a:rPr>
                        <a:t>Al Whitelaw</a:t>
                      </a:r>
                      <a:endParaRPr b="1" sz="1600">
                        <a:solidFill>
                          <a:srgbClr val="3C4043"/>
                        </a:solidFill>
                        <a:latin typeface="Calibri"/>
                        <a:ea typeface="Calibri"/>
                        <a:cs typeface="Calibri"/>
                        <a:sym typeface="Calibri"/>
                      </a:endParaRPr>
                    </a:p>
                    <a:p>
                      <a:pPr indent="0" lvl="0" marL="0" rtl="0" algn="l">
                        <a:lnSpc>
                          <a:spcPct val="107000"/>
                        </a:lnSpc>
                        <a:spcBef>
                          <a:spcPts val="0"/>
                        </a:spcBef>
                        <a:spcAft>
                          <a:spcPts val="0"/>
                        </a:spcAft>
                        <a:buNone/>
                      </a:pPr>
                      <a:r>
                        <a:t/>
                      </a:r>
                      <a:endParaRPr b="1" sz="1600">
                        <a:solidFill>
                          <a:srgbClr val="3C4043"/>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rowSpan="2">
                  <a:txBody>
                    <a:bodyPr/>
                    <a:lstStyle/>
                    <a:p>
                      <a:pPr indent="0" lvl="0" marL="0" rtl="0" algn="l">
                        <a:lnSpc>
                          <a:spcPct val="107000"/>
                        </a:lnSpc>
                        <a:spcBef>
                          <a:spcPts val="0"/>
                        </a:spcBef>
                        <a:spcAft>
                          <a:spcPts val="0"/>
                        </a:spcAft>
                        <a:buNone/>
                      </a:pPr>
                      <a:r>
                        <a:rPr lang="en-US" sz="1600">
                          <a:latin typeface="Calibri"/>
                          <a:ea typeface="Calibri"/>
                          <a:cs typeface="Calibri"/>
                          <a:sym typeface="Calibri"/>
                        </a:rPr>
                        <a:t>4.00pm (20 mins) </a:t>
                      </a:r>
                      <a:endParaRPr sz="1600">
                        <a:latin typeface="Calibri"/>
                        <a:ea typeface="Calibri"/>
                        <a:cs typeface="Calibri"/>
                        <a:sym typeface="Calibri"/>
                      </a:endParaRPr>
                    </a:p>
                    <a:p>
                      <a:pPr indent="0" lvl="0" marL="0" rtl="0" algn="l">
                        <a:lnSpc>
                          <a:spcPct val="107000"/>
                        </a:lnSpc>
                        <a:spcBef>
                          <a:spcPts val="0"/>
                        </a:spcBef>
                        <a:spcAft>
                          <a:spcPts val="0"/>
                        </a:spcAft>
                        <a:buNone/>
                      </a:pPr>
                      <a:r>
                        <a:t/>
                      </a:r>
                      <a:endParaRPr sz="16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69600">
                <a:tc vMerge="1"/>
                <a:tc vMerge="1"/>
                <a:tc vMerge="1"/>
              </a:tr>
              <a:tr h="569600">
                <a:tc>
                  <a:txBody>
                    <a:bodyPr/>
                    <a:lstStyle/>
                    <a:p>
                      <a:pPr indent="0" lvl="0" marL="0" marR="0" rtl="0" algn="l">
                        <a:lnSpc>
                          <a:spcPct val="107000"/>
                        </a:lnSpc>
                        <a:spcBef>
                          <a:spcPts val="800"/>
                        </a:spcBef>
                        <a:spcAft>
                          <a:spcPts val="0"/>
                        </a:spcAft>
                        <a:buClr>
                          <a:schemeClr val="dk1"/>
                        </a:buClr>
                        <a:buFont typeface="Arial"/>
                        <a:buNone/>
                      </a:pPr>
                      <a:r>
                        <a:rPr lang="en-US">
                          <a:solidFill>
                            <a:schemeClr val="dk1"/>
                          </a:solidFill>
                        </a:rPr>
                        <a:t>ERSA Communities of Practice</a:t>
                      </a:r>
                      <a:endParaRPr sz="16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600">
                          <a:solidFill>
                            <a:srgbClr val="3C4043"/>
                          </a:solidFill>
                          <a:latin typeface="Calibri"/>
                          <a:ea typeface="Calibri"/>
                          <a:cs typeface="Calibri"/>
                          <a:sym typeface="Calibri"/>
                        </a:rPr>
                        <a:t>Zoe Price</a:t>
                      </a:r>
                      <a:endParaRPr b="1" sz="1600" u="none" cap="none" strike="noStrike">
                        <a:solidFill>
                          <a:srgbClr val="3C4043"/>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a:latin typeface="Calibri"/>
                          <a:ea typeface="Calibri"/>
                          <a:cs typeface="Calibri"/>
                          <a:sym typeface="Calibri"/>
                        </a:rPr>
                        <a:t>4.20</a:t>
                      </a:r>
                      <a:r>
                        <a:rPr lang="en-US" sz="1600">
                          <a:latin typeface="Calibri"/>
                          <a:ea typeface="Calibri"/>
                          <a:cs typeface="Calibri"/>
                          <a:sym typeface="Calibri"/>
                        </a:rPr>
                        <a:t>pm (15 mins)</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3225">
                <a:tc>
                  <a:txBody>
                    <a:bodyPr/>
                    <a:lstStyle/>
                    <a:p>
                      <a:pPr indent="0" lvl="0" marL="0" marR="0" rtl="0" algn="l">
                        <a:lnSpc>
                          <a:spcPct val="100000"/>
                        </a:lnSpc>
                        <a:spcBef>
                          <a:spcPts val="0"/>
                        </a:spcBef>
                        <a:spcAft>
                          <a:spcPts val="0"/>
                        </a:spcAft>
                        <a:buNone/>
                      </a:pPr>
                      <a:r>
                        <a:rPr lang="en-US" sz="1600">
                          <a:latin typeface="Calibri"/>
                          <a:ea typeface="Calibri"/>
                          <a:cs typeface="Calibri"/>
                          <a:sym typeface="Calibri"/>
                        </a:rPr>
                        <a:t>New EWO and Inclusion EWO introduction</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a:solidFill>
                            <a:srgbClr val="3C4043"/>
                          </a:solidFill>
                          <a:latin typeface="Calibri"/>
                          <a:ea typeface="Calibri"/>
                          <a:cs typeface="Calibri"/>
                          <a:sym typeface="Calibri"/>
                        </a:rPr>
                        <a:t>Delphine Green / Chesca </a:t>
                      </a:r>
                      <a:r>
                        <a:rPr b="1" lang="en-US" sz="1600">
                          <a:solidFill>
                            <a:srgbClr val="3C4043"/>
                          </a:solidFill>
                          <a:latin typeface="Calibri"/>
                          <a:ea typeface="Calibri"/>
                          <a:cs typeface="Calibri"/>
                          <a:sym typeface="Calibri"/>
                        </a:rPr>
                        <a:t>Iorio</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600" u="none" cap="none" strike="noStrike">
                          <a:latin typeface="Calibri"/>
                          <a:ea typeface="Calibri"/>
                          <a:cs typeface="Calibri"/>
                          <a:sym typeface="Calibri"/>
                        </a:rPr>
                        <a:t>4.</a:t>
                      </a:r>
                      <a:r>
                        <a:rPr lang="en-US" sz="1600">
                          <a:latin typeface="Calibri"/>
                          <a:ea typeface="Calibri"/>
                          <a:cs typeface="Calibri"/>
                          <a:sym typeface="Calibri"/>
                        </a:rPr>
                        <a:t>35pm</a:t>
                      </a:r>
                      <a:r>
                        <a:rPr lang="en-US" sz="1600" u="none" cap="none" strike="noStrike">
                          <a:latin typeface="Calibri"/>
                          <a:ea typeface="Calibri"/>
                          <a:cs typeface="Calibri"/>
                          <a:sym typeface="Calibri"/>
                        </a:rPr>
                        <a:t> (10 mins)</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30925">
                <a:tc gridSpan="3">
                  <a:txBody>
                    <a:bodyPr/>
                    <a:lstStyle/>
                    <a:p>
                      <a:pPr indent="0" lvl="0" marL="0" rtl="0" algn="ctr">
                        <a:lnSpc>
                          <a:spcPct val="107000"/>
                        </a:lnSpc>
                        <a:spcBef>
                          <a:spcPts val="0"/>
                        </a:spcBef>
                        <a:spcAft>
                          <a:spcPts val="0"/>
                        </a:spcAft>
                        <a:buNone/>
                      </a:pPr>
                      <a:r>
                        <a:rPr lang="en-US" sz="1500">
                          <a:latin typeface="Calibri"/>
                          <a:ea typeface="Calibri"/>
                          <a:cs typeface="Calibri"/>
                          <a:sym typeface="Calibri"/>
                        </a:rPr>
                        <a:t>Questions</a:t>
                      </a:r>
                      <a:endParaRPr>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r>
            </a:tbl>
          </a:graphicData>
        </a:graphic>
      </p:graphicFrame>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3993cff11a1_1_0"/>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New Attendance Expectation and Support Measures</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Al Whitelaw</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g3a47ba888c5_0_174"/>
          <p:cNvSpPr txBox="1"/>
          <p:nvPr/>
        </p:nvSpPr>
        <p:spPr>
          <a:xfrm>
            <a:off x="2030275" y="302200"/>
            <a:ext cx="7113900" cy="892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300">
                <a:solidFill>
                  <a:schemeClr val="dk1"/>
                </a:solidFill>
                <a:latin typeface="Calibri"/>
                <a:ea typeface="Calibri"/>
                <a:cs typeface="Calibri"/>
                <a:sym typeface="Calibri"/>
              </a:rPr>
              <a:t>Attendance Baseline Improvement Expectations (ABIEs): Action Required for 2025/26</a:t>
            </a:r>
            <a:endParaRPr sz="2500">
              <a:latin typeface="Calibri"/>
              <a:ea typeface="Calibri"/>
              <a:cs typeface="Calibri"/>
              <a:sym typeface="Calibri"/>
            </a:endParaRPr>
          </a:p>
        </p:txBody>
      </p:sp>
      <p:sp>
        <p:nvSpPr>
          <p:cNvPr id="146" name="Google Shape;146;g3a47ba888c5_0_174"/>
          <p:cNvSpPr txBox="1"/>
          <p:nvPr/>
        </p:nvSpPr>
        <p:spPr>
          <a:xfrm>
            <a:off x="630300" y="1274100"/>
            <a:ext cx="7883400" cy="1908600"/>
          </a:xfrm>
          <a:prstGeom prst="rect">
            <a:avLst/>
          </a:prstGeom>
          <a:noFill/>
          <a:ln>
            <a:noFill/>
          </a:ln>
        </p:spPr>
        <p:txBody>
          <a:bodyPr anchorCtr="0" anchor="t" bIns="91425" lIns="91425" spcFirstLastPara="1" rIns="91425" wrap="square" tIns="91425">
            <a:spAutoFit/>
          </a:bodyPr>
          <a:lstStyle/>
          <a:p>
            <a:pPr indent="-330200" lvl="0" marL="457200" rtl="0" algn="l">
              <a:spcBef>
                <a:spcPts val="0"/>
              </a:spcBef>
              <a:spcAft>
                <a:spcPts val="0"/>
              </a:spcAft>
              <a:buClr>
                <a:schemeClr val="dk1"/>
              </a:buClr>
              <a:buSzPts val="1600"/>
              <a:buFont typeface="Calibri"/>
              <a:buChar char="●"/>
            </a:pPr>
            <a:r>
              <a:rPr b="1" lang="en-US" sz="1600">
                <a:solidFill>
                  <a:schemeClr val="dk1"/>
                </a:solidFill>
                <a:latin typeface="Calibri"/>
                <a:ea typeface="Calibri"/>
                <a:cs typeface="Calibri"/>
                <a:sym typeface="Calibri"/>
              </a:rPr>
              <a:t>AI-powered, tailored minimum improvement targets</a:t>
            </a:r>
            <a:r>
              <a:rPr lang="en-US" sz="16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a:p>
            <a:pPr indent="-330200" lvl="0" marL="457200" rtl="0" algn="l">
              <a:spcBef>
                <a:spcPts val="0"/>
              </a:spcBef>
              <a:spcAft>
                <a:spcPts val="0"/>
              </a:spcAft>
              <a:buClr>
                <a:schemeClr val="dk1"/>
              </a:buClr>
              <a:buSzPts val="1600"/>
              <a:buFont typeface="Calibri"/>
              <a:buChar char="●"/>
            </a:pPr>
            <a:r>
              <a:rPr b="1" lang="en-US" sz="1600">
                <a:solidFill>
                  <a:schemeClr val="dk1"/>
                </a:solidFill>
                <a:latin typeface="Calibri"/>
                <a:ea typeface="Calibri"/>
                <a:cs typeface="Calibri"/>
                <a:sym typeface="Calibri"/>
              </a:rPr>
              <a:t>calibrated</a:t>
            </a:r>
            <a:r>
              <a:rPr lang="en-US" sz="1600">
                <a:solidFill>
                  <a:schemeClr val="dk1"/>
                </a:solidFill>
                <a:latin typeface="Calibri"/>
                <a:ea typeface="Calibri"/>
                <a:cs typeface="Calibri"/>
                <a:sym typeface="Calibri"/>
              </a:rPr>
              <a:t> based on your school’s context (location, pupil needs, and deprivation) compared to similar schools.</a:t>
            </a:r>
            <a:endParaRPr sz="1600">
              <a:solidFill>
                <a:schemeClr val="dk1"/>
              </a:solidFill>
              <a:latin typeface="Calibri"/>
              <a:ea typeface="Calibri"/>
              <a:cs typeface="Calibri"/>
              <a:sym typeface="Calibri"/>
            </a:endParaRPr>
          </a:p>
          <a:p>
            <a:pPr indent="-330200" lvl="0" marL="457200" rtl="0" algn="l">
              <a:spcBef>
                <a:spcPts val="0"/>
              </a:spcBef>
              <a:spcAft>
                <a:spcPts val="0"/>
              </a:spcAft>
              <a:buClr>
                <a:schemeClr val="dk1"/>
              </a:buClr>
              <a:buSzPts val="1600"/>
              <a:buFont typeface="Calibri"/>
              <a:buChar char="●"/>
            </a:pPr>
            <a:r>
              <a:rPr b="1" lang="en-US" sz="1600">
                <a:solidFill>
                  <a:schemeClr val="dk1"/>
                </a:solidFill>
                <a:latin typeface="Calibri"/>
                <a:ea typeface="Calibri"/>
                <a:cs typeface="Calibri"/>
                <a:sym typeface="Calibri"/>
              </a:rPr>
              <a:t>ABIEs are a floor, not a ceiling</a:t>
            </a:r>
            <a:r>
              <a:rPr lang="en-US" sz="1600">
                <a:solidFill>
                  <a:schemeClr val="dk1"/>
                </a:solidFill>
                <a:latin typeface="Calibri"/>
                <a:ea typeface="Calibri"/>
                <a:cs typeface="Calibri"/>
                <a:sym typeface="Calibri"/>
              </a:rPr>
              <a:t>; schools should strive for the greatest possible improvements</a:t>
            </a:r>
            <a:endParaRPr sz="1600">
              <a:solidFill>
                <a:schemeClr val="dk1"/>
              </a:solidFill>
              <a:latin typeface="Calibri"/>
              <a:ea typeface="Calibri"/>
              <a:cs typeface="Calibri"/>
              <a:sym typeface="Calibri"/>
            </a:endParaRPr>
          </a:p>
          <a:p>
            <a:pPr indent="-330200" lvl="0" marL="457200" rtl="0" algn="l">
              <a:spcBef>
                <a:spcPts val="0"/>
              </a:spcBef>
              <a:spcAft>
                <a:spcPts val="0"/>
              </a:spcAft>
              <a:buClr>
                <a:schemeClr val="dk1"/>
              </a:buClr>
              <a:buSzPts val="1600"/>
              <a:buFont typeface="Calibri"/>
              <a:buChar char="●"/>
            </a:pPr>
            <a:r>
              <a:rPr b="1" lang="en-US" sz="1600">
                <a:solidFill>
                  <a:schemeClr val="dk1"/>
                </a:solidFill>
                <a:latin typeface="Calibri"/>
                <a:ea typeface="Calibri"/>
                <a:cs typeface="Calibri"/>
                <a:sym typeface="Calibri"/>
              </a:rPr>
              <a:t>Utilise Peer Data:</a:t>
            </a:r>
            <a:r>
              <a:rPr lang="en-US" sz="1600">
                <a:solidFill>
                  <a:schemeClr val="dk1"/>
                </a:solidFill>
                <a:latin typeface="Calibri"/>
                <a:ea typeface="Calibri"/>
                <a:cs typeface="Calibri"/>
                <a:sym typeface="Calibri"/>
              </a:rPr>
              <a:t> Use the Similar Schools Report, which now </a:t>
            </a:r>
            <a:r>
              <a:rPr b="1" lang="en-US" sz="1600">
                <a:solidFill>
                  <a:schemeClr val="dk1"/>
                </a:solidFill>
                <a:latin typeface="Calibri"/>
                <a:ea typeface="Calibri"/>
                <a:cs typeface="Calibri"/>
                <a:sym typeface="Calibri"/>
              </a:rPr>
              <a:t>names higher performers</a:t>
            </a:r>
            <a:r>
              <a:rPr lang="en-US" sz="1600">
                <a:solidFill>
                  <a:schemeClr val="dk1"/>
                </a:solidFill>
                <a:latin typeface="Calibri"/>
                <a:ea typeface="Calibri"/>
                <a:cs typeface="Calibri"/>
                <a:sym typeface="Calibri"/>
              </a:rPr>
              <a:t> in your peer group, to create informal communities of practice and share best practice</a:t>
            </a:r>
            <a:endParaRPr sz="1600">
              <a:solidFill>
                <a:schemeClr val="dk1"/>
              </a:solidFill>
              <a:latin typeface="Calibri"/>
              <a:ea typeface="Calibri"/>
              <a:cs typeface="Calibri"/>
              <a:sym typeface="Calibri"/>
            </a:endParaRPr>
          </a:p>
        </p:txBody>
      </p:sp>
      <p:sp>
        <p:nvSpPr>
          <p:cNvPr id="147" name="Google Shape;147;g3a47ba888c5_0_174"/>
          <p:cNvSpPr txBox="1"/>
          <p:nvPr/>
        </p:nvSpPr>
        <p:spPr>
          <a:xfrm>
            <a:off x="620550" y="5551950"/>
            <a:ext cx="8207700" cy="692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50">
                <a:solidFill>
                  <a:srgbClr val="1F1F1F"/>
                </a:solidFill>
                <a:highlight>
                  <a:srgbClr val="EADEF9"/>
                </a:highlight>
                <a:latin typeface="Calibri"/>
                <a:ea typeface="Calibri"/>
                <a:cs typeface="Calibri"/>
                <a:sym typeface="Calibri"/>
              </a:rPr>
              <a:t>For support with your </a:t>
            </a:r>
            <a:r>
              <a:rPr b="1" lang="en-US" sz="1650">
                <a:solidFill>
                  <a:srgbClr val="1F1F1F"/>
                </a:solidFill>
                <a:highlight>
                  <a:srgbClr val="EADEF9"/>
                </a:highlight>
                <a:latin typeface="Calibri"/>
                <a:ea typeface="Calibri"/>
                <a:cs typeface="Calibri"/>
                <a:sym typeface="Calibri"/>
              </a:rPr>
              <a:t>Similar Schools Support </a:t>
            </a:r>
            <a:r>
              <a:rPr b="1" lang="en-US" sz="1650">
                <a:solidFill>
                  <a:srgbClr val="1F1F1F"/>
                </a:solidFill>
                <a:highlight>
                  <a:srgbClr val="EADEF9"/>
                </a:highlight>
                <a:latin typeface="Calibri"/>
                <a:ea typeface="Calibri"/>
                <a:cs typeface="Calibri"/>
                <a:sym typeface="Calibri"/>
              </a:rPr>
              <a:t>visit:</a:t>
            </a:r>
            <a:endParaRPr b="1" sz="1650">
              <a:solidFill>
                <a:srgbClr val="1F1F1F"/>
              </a:solidFill>
              <a:highlight>
                <a:srgbClr val="EADEF9"/>
              </a:highlight>
              <a:latin typeface="Calibri"/>
              <a:ea typeface="Calibri"/>
              <a:cs typeface="Calibri"/>
              <a:sym typeface="Calibri"/>
            </a:endParaRPr>
          </a:p>
          <a:p>
            <a:pPr indent="0" lvl="0" marL="0" rtl="0" algn="l">
              <a:spcBef>
                <a:spcPts val="0"/>
              </a:spcBef>
              <a:spcAft>
                <a:spcPts val="0"/>
              </a:spcAft>
              <a:buNone/>
            </a:pPr>
            <a:r>
              <a:rPr b="1" lang="en-US" sz="1650" u="sng">
                <a:solidFill>
                  <a:schemeClr val="hlink"/>
                </a:solidFill>
                <a:highlight>
                  <a:srgbClr val="EADEF9"/>
                </a:highlight>
                <a:latin typeface="Calibri"/>
                <a:ea typeface="Calibri"/>
                <a:cs typeface="Calibri"/>
                <a:sym typeface="Calibri"/>
                <a:hlinkClick r:id="rId3"/>
              </a:rPr>
              <a:t>https://www.gov.uk/government/publications/rise-support-for-improving-attendance-</a:t>
            </a:r>
            <a:endParaRPr b="1" sz="1650">
              <a:solidFill>
                <a:srgbClr val="1F1F1F"/>
              </a:solidFill>
              <a:highlight>
                <a:srgbClr val="EADEF9"/>
              </a:highlight>
              <a:latin typeface="Calibri"/>
              <a:ea typeface="Calibri"/>
              <a:cs typeface="Calibri"/>
              <a:sym typeface="Calibri"/>
            </a:endParaRPr>
          </a:p>
        </p:txBody>
      </p:sp>
      <p:sp>
        <p:nvSpPr>
          <p:cNvPr id="148" name="Google Shape;148;g3a47ba888c5_0_174"/>
          <p:cNvSpPr txBox="1"/>
          <p:nvPr/>
        </p:nvSpPr>
        <p:spPr>
          <a:xfrm>
            <a:off x="5513850" y="3429000"/>
            <a:ext cx="3384300" cy="1212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sz="1500">
                <a:solidFill>
                  <a:schemeClr val="dk1"/>
                </a:solidFill>
                <a:highlight>
                  <a:schemeClr val="lt1"/>
                </a:highlight>
                <a:latin typeface="Calibri"/>
                <a:ea typeface="Calibri"/>
                <a:cs typeface="Calibri"/>
                <a:sym typeface="Calibri"/>
              </a:rPr>
              <a:t>Schools can </a:t>
            </a:r>
            <a:r>
              <a:rPr lang="en-US" sz="1500" u="sng">
                <a:solidFill>
                  <a:schemeClr val="hlink"/>
                </a:solidFill>
                <a:highlight>
                  <a:schemeClr val="lt1"/>
                </a:highlight>
                <a:latin typeface="Calibri"/>
                <a:ea typeface="Calibri"/>
                <a:cs typeface="Calibri"/>
                <a:sym typeface="Calibri"/>
                <a:hlinkClick r:id="rId4"/>
              </a:rPr>
              <a:t>sign up</a:t>
            </a:r>
            <a:r>
              <a:rPr lang="en-US" sz="1500">
                <a:solidFill>
                  <a:schemeClr val="dk1"/>
                </a:solidFill>
                <a:highlight>
                  <a:schemeClr val="lt1"/>
                </a:highlight>
                <a:latin typeface="Calibri"/>
                <a:ea typeface="Calibri"/>
                <a:cs typeface="Calibri"/>
                <a:sym typeface="Calibri"/>
              </a:rPr>
              <a:t> for the next DfE webinar on </a:t>
            </a:r>
            <a:r>
              <a:rPr b="1" lang="en-US" sz="1500">
                <a:solidFill>
                  <a:schemeClr val="dk1"/>
                </a:solidFill>
                <a:highlight>
                  <a:schemeClr val="lt1"/>
                </a:highlight>
                <a:latin typeface="Calibri"/>
                <a:ea typeface="Calibri"/>
                <a:cs typeface="Calibri"/>
                <a:sym typeface="Calibri"/>
              </a:rPr>
              <a:t>Tuesday 25 November 2025 (4pm to 4.45pm)</a:t>
            </a:r>
            <a:r>
              <a:rPr lang="en-US" sz="1500">
                <a:solidFill>
                  <a:schemeClr val="dk1"/>
                </a:solidFill>
                <a:highlight>
                  <a:schemeClr val="lt1"/>
                </a:highlight>
                <a:latin typeface="Calibri"/>
                <a:ea typeface="Calibri"/>
                <a:cs typeface="Calibri"/>
                <a:sym typeface="Calibri"/>
              </a:rPr>
              <a:t> to find out more about the latest features in the reports.</a:t>
            </a:r>
            <a:endParaRPr/>
          </a:p>
        </p:txBody>
      </p:sp>
      <p:sp>
        <p:nvSpPr>
          <p:cNvPr id="149" name="Google Shape;149;g3a47ba888c5_0_174"/>
          <p:cNvSpPr txBox="1"/>
          <p:nvPr/>
        </p:nvSpPr>
        <p:spPr>
          <a:xfrm>
            <a:off x="263550" y="3261800"/>
            <a:ext cx="5250300" cy="2134800"/>
          </a:xfrm>
          <a:prstGeom prst="rect">
            <a:avLst/>
          </a:prstGeom>
          <a:noFill/>
          <a:ln>
            <a:noFill/>
          </a:ln>
        </p:spPr>
        <p:txBody>
          <a:bodyPr anchorCtr="0" anchor="t" bIns="91425" lIns="91425" spcFirstLastPara="1" rIns="91425" wrap="square" tIns="91425">
            <a:spAutoFit/>
          </a:bodyPr>
          <a:lstStyle/>
          <a:p>
            <a:pPr indent="-317500" lvl="0" marL="457200" rtl="0" algn="l">
              <a:lnSpc>
                <a:spcPct val="115000"/>
              </a:lnSpc>
              <a:spcBef>
                <a:spcPts val="1200"/>
              </a:spcBef>
              <a:spcAft>
                <a:spcPts val="0"/>
              </a:spcAft>
              <a:buClr>
                <a:schemeClr val="dk1"/>
              </a:buClr>
              <a:buSzPts val="1400"/>
              <a:buFont typeface="Calibri"/>
              <a:buChar char="●"/>
            </a:pPr>
            <a:r>
              <a:rPr b="1" lang="en-US">
                <a:solidFill>
                  <a:schemeClr val="dk1"/>
                </a:solidFill>
                <a:highlight>
                  <a:schemeClr val="lt1"/>
                </a:highlight>
                <a:latin typeface="Calibri"/>
                <a:ea typeface="Calibri"/>
                <a:cs typeface="Calibri"/>
                <a:sym typeface="Calibri"/>
              </a:rPr>
              <a:t>RISE Attendance &amp; Behaviour Hubs:</a:t>
            </a:r>
            <a:r>
              <a:rPr lang="en-US">
                <a:solidFill>
                  <a:schemeClr val="dk1"/>
                </a:solidFill>
                <a:highlight>
                  <a:schemeClr val="lt1"/>
                </a:highlight>
                <a:latin typeface="Calibri"/>
                <a:ea typeface="Calibri"/>
                <a:cs typeface="Calibri"/>
                <a:sym typeface="Calibri"/>
              </a:rPr>
              <a:t> Access expert-led peer support via the expanding network of hubs. </a:t>
            </a:r>
            <a:r>
              <a:rPr b="1" lang="en-US">
                <a:solidFill>
                  <a:schemeClr val="dk1"/>
                </a:solidFill>
                <a:highlight>
                  <a:schemeClr val="lt1"/>
                </a:highlight>
                <a:latin typeface="Calibri"/>
                <a:ea typeface="Calibri"/>
                <a:cs typeface="Calibri"/>
                <a:sym typeface="Calibri"/>
              </a:rPr>
              <a:t>LAs urge schools interested in joining to sign up</a:t>
            </a:r>
            <a:r>
              <a:rPr lang="en-US">
                <a:solidFill>
                  <a:schemeClr val="dk1"/>
                </a:solidFill>
                <a:highlight>
                  <a:schemeClr val="lt1"/>
                </a:highlight>
                <a:latin typeface="Calibri"/>
                <a:ea typeface="Calibri"/>
                <a:cs typeface="Calibri"/>
                <a:sym typeface="Calibri"/>
              </a:rPr>
              <a:t> via the </a:t>
            </a:r>
            <a:r>
              <a:rPr lang="en-US" u="sng">
                <a:solidFill>
                  <a:schemeClr val="hlink"/>
                </a:solidFill>
                <a:highlight>
                  <a:schemeClr val="lt1"/>
                </a:highlight>
                <a:latin typeface="Calibri"/>
                <a:ea typeface="Calibri"/>
                <a:cs typeface="Calibri"/>
                <a:sym typeface="Calibri"/>
                <a:hlinkClick r:id="rId5"/>
              </a:rPr>
              <a:t>expression of interest form</a:t>
            </a:r>
            <a:r>
              <a:rPr lang="en-US">
                <a:solidFill>
                  <a:schemeClr val="dk1"/>
                </a:solidFill>
                <a:highlight>
                  <a:schemeClr val="lt1"/>
                </a:highlight>
                <a:latin typeface="Calibri"/>
                <a:ea typeface="Calibri"/>
                <a:cs typeface="Calibri"/>
                <a:sym typeface="Calibri"/>
              </a:rPr>
              <a:t>.</a:t>
            </a:r>
            <a:endParaRPr>
              <a:solidFill>
                <a:schemeClr val="dk1"/>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chemeClr val="dk1"/>
              </a:buClr>
              <a:buSzPts val="1400"/>
              <a:buFont typeface="Calibri"/>
              <a:buChar char="●"/>
            </a:pPr>
            <a:r>
              <a:rPr b="1" lang="en-US">
                <a:solidFill>
                  <a:schemeClr val="dk1"/>
                </a:solidFill>
                <a:highlight>
                  <a:schemeClr val="lt1"/>
                </a:highlight>
                <a:latin typeface="Calibri"/>
                <a:ea typeface="Calibri"/>
                <a:cs typeface="Calibri"/>
                <a:sym typeface="Calibri"/>
              </a:rPr>
              <a:t>Updated Attendance Toolkit:</a:t>
            </a:r>
            <a:r>
              <a:rPr lang="en-US">
                <a:solidFill>
                  <a:schemeClr val="dk1"/>
                </a:solidFill>
                <a:highlight>
                  <a:schemeClr val="lt1"/>
                </a:highlight>
                <a:latin typeface="Calibri"/>
                <a:ea typeface="Calibri"/>
                <a:cs typeface="Calibri"/>
                <a:sym typeface="Calibri"/>
              </a:rPr>
              <a:t> Access new guidance, including strategies targeting critical transition moments (e.g., primary-to-secondary transition, where attendance drops are significant).</a:t>
            </a:r>
            <a:endParaRPr sz="1700">
              <a:latin typeface="Calibri"/>
              <a:ea typeface="Calibri"/>
              <a:cs typeface="Calibri"/>
              <a:sym typeface="Calibri"/>
            </a:endParaRPr>
          </a:p>
        </p:txBody>
      </p:sp>
      <p:sp>
        <p:nvSpPr>
          <p:cNvPr id="150" name="Google Shape;150;g3a47ba888c5_0_174"/>
          <p:cNvSpPr txBox="1"/>
          <p:nvPr/>
        </p:nvSpPr>
        <p:spPr>
          <a:xfrm>
            <a:off x="5581200" y="4641000"/>
            <a:ext cx="2120100" cy="551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300">
                <a:solidFill>
                  <a:srgbClr val="0000FF"/>
                </a:solidFill>
                <a:latin typeface="Calibri"/>
                <a:ea typeface="Calibri"/>
                <a:cs typeface="Calibri"/>
                <a:sym typeface="Calibri"/>
              </a:rPr>
              <a:t>Union Response</a:t>
            </a:r>
            <a:endParaRPr sz="2300">
              <a:solidFill>
                <a:srgbClr val="0000FF"/>
              </a:solidFill>
              <a:latin typeface="Calibri"/>
              <a:ea typeface="Calibri"/>
              <a:cs typeface="Calibri"/>
              <a:sym typeface="Calibri"/>
            </a:endParaRPr>
          </a:p>
        </p:txBody>
      </p:sp>
      <p:sp>
        <p:nvSpPr>
          <p:cNvPr id="151" name="Google Shape;151;g3a47ba888c5_0_174"/>
          <p:cNvSpPr txBox="1"/>
          <p:nvPr/>
        </p:nvSpPr>
        <p:spPr>
          <a:xfrm>
            <a:off x="5581200" y="5063100"/>
            <a:ext cx="3384300" cy="892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2300" u="sng">
                <a:solidFill>
                  <a:schemeClr val="hlink"/>
                </a:solidFill>
                <a:latin typeface="Calibri"/>
                <a:ea typeface="Calibri"/>
                <a:cs typeface="Calibri"/>
                <a:sym typeface="Calibri"/>
                <a:hlinkClick r:id="rId6"/>
              </a:rPr>
              <a:t>Attendance and Behaviour Hubs</a:t>
            </a:r>
            <a:endParaRPr sz="3200">
              <a:solidFill>
                <a:schemeClr val="accen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graphicFrame>
        <p:nvGraphicFramePr>
          <p:cNvPr id="157" name="Google Shape;157;g3a47ba888c5_0_468"/>
          <p:cNvGraphicFramePr/>
          <p:nvPr/>
        </p:nvGraphicFramePr>
        <p:xfrm>
          <a:off x="207375" y="961100"/>
          <a:ext cx="3000000" cy="3000000"/>
        </p:xfrm>
        <a:graphic>
          <a:graphicData uri="http://schemas.openxmlformats.org/drawingml/2006/table">
            <a:tbl>
              <a:tblPr>
                <a:solidFill>
                  <a:srgbClr val="FFFFFF"/>
                </a:solidFill>
                <a:tableStyleId>{4B8ECBD4-0DBA-4AB0-B0FC-385C977530B4}</a:tableStyleId>
              </a:tblPr>
              <a:tblGrid>
                <a:gridCol w="8544900"/>
              </a:tblGrid>
              <a:tr h="262025">
                <a:tc>
                  <a:txBody>
                    <a:bodyPr/>
                    <a:lstStyle/>
                    <a:p>
                      <a:pPr indent="0" lvl="0" marL="0" rtl="0" algn="l">
                        <a:lnSpc>
                          <a:spcPct val="163636"/>
                        </a:lnSpc>
                        <a:spcBef>
                          <a:spcPts val="0"/>
                        </a:spcBef>
                        <a:spcAft>
                          <a:spcPts val="0"/>
                        </a:spcAft>
                        <a:buNone/>
                      </a:pPr>
                      <a:r>
                        <a:t/>
                      </a:r>
                      <a:endParaRPr b="1" sz="1200">
                        <a:highlight>
                          <a:srgbClr val="FFFFFF"/>
                        </a:highlight>
                      </a:endParaRPr>
                    </a:p>
                  </a:txBody>
                  <a:tcPr marT="91425" marB="95250" marR="91425" marL="91425"/>
                </a:tc>
              </a:tr>
              <a:tr h="3524250">
                <a:tc>
                  <a:txBody>
                    <a:bodyPr/>
                    <a:lstStyle/>
                    <a:p>
                      <a:pPr indent="0" lvl="0" marL="0" rtl="0" algn="l">
                        <a:lnSpc>
                          <a:spcPct val="163636"/>
                        </a:lnSpc>
                        <a:spcBef>
                          <a:spcPts val="0"/>
                        </a:spcBef>
                        <a:spcAft>
                          <a:spcPts val="0"/>
                        </a:spcAft>
                        <a:buNone/>
                      </a:pPr>
                      <a:r>
                        <a:rPr lang="en-US" sz="1500">
                          <a:highlight>
                            <a:srgbClr val="FFFFFF"/>
                          </a:highlight>
                          <a:latin typeface="Calibri"/>
                          <a:ea typeface="Calibri"/>
                          <a:cs typeface="Calibri"/>
                          <a:sym typeface="Calibri"/>
                        </a:rPr>
                        <a:t>Mainstream schools can now access comparison reports to see the names of higher performing ‘schools like yours’, with guidance on how to contact them to learn from their approach.</a:t>
                      </a:r>
                      <a:endParaRPr sz="1500">
                        <a:highlight>
                          <a:srgbClr val="FFFFFF"/>
                        </a:highlight>
                        <a:latin typeface="Calibri"/>
                        <a:ea typeface="Calibri"/>
                        <a:cs typeface="Calibri"/>
                        <a:sym typeface="Calibri"/>
                      </a:endParaRPr>
                    </a:p>
                    <a:p>
                      <a:pPr indent="0" lvl="0" marL="0" rtl="0" algn="l">
                        <a:lnSpc>
                          <a:spcPct val="163636"/>
                        </a:lnSpc>
                        <a:spcBef>
                          <a:spcPts val="0"/>
                        </a:spcBef>
                        <a:spcAft>
                          <a:spcPts val="0"/>
                        </a:spcAft>
                        <a:buNone/>
                      </a:pPr>
                      <a:r>
                        <a:rPr lang="en-US" sz="1500">
                          <a:highlight>
                            <a:srgbClr val="FFFFFF"/>
                          </a:highlight>
                          <a:latin typeface="Calibri"/>
                          <a:ea typeface="Calibri"/>
                          <a:cs typeface="Calibri"/>
                          <a:sym typeface="Calibri"/>
                        </a:rPr>
                        <a:t>Your report also contains your indicative 2025 to 2026 attendance baseline improvement expectation (ABIE). Your ABIE is not a ceiling for ambition, but the minimum expected improvement in overall attendance for your school. You may be offered support, if required.</a:t>
                      </a:r>
                      <a:endParaRPr sz="1500">
                        <a:highlight>
                          <a:srgbClr val="FFFFFF"/>
                        </a:highlight>
                        <a:latin typeface="Calibri"/>
                        <a:ea typeface="Calibri"/>
                        <a:cs typeface="Calibri"/>
                        <a:sym typeface="Calibri"/>
                      </a:endParaRPr>
                    </a:p>
                    <a:p>
                      <a:pPr indent="0" lvl="0" marL="0" rtl="0" algn="l">
                        <a:lnSpc>
                          <a:spcPct val="163636"/>
                        </a:lnSpc>
                        <a:spcBef>
                          <a:spcPts val="0"/>
                        </a:spcBef>
                        <a:spcAft>
                          <a:spcPts val="0"/>
                        </a:spcAft>
                        <a:buNone/>
                      </a:pPr>
                      <a:r>
                        <a:rPr lang="en-US" sz="1500">
                          <a:highlight>
                            <a:srgbClr val="FFFFFF"/>
                          </a:highlight>
                          <a:latin typeface="Calibri"/>
                          <a:ea typeface="Calibri"/>
                          <a:cs typeface="Calibri"/>
                          <a:sym typeface="Calibri"/>
                        </a:rPr>
                        <a:t>Reports were temporarily unavailable last week. Updated versions are now available to download.</a:t>
                      </a:r>
                      <a:br>
                        <a:rPr lang="en-US" sz="1500">
                          <a:highlight>
                            <a:srgbClr val="FFFFFF"/>
                          </a:highlight>
                          <a:latin typeface="Calibri"/>
                          <a:ea typeface="Calibri"/>
                          <a:cs typeface="Calibri"/>
                          <a:sym typeface="Calibri"/>
                        </a:rPr>
                      </a:br>
                      <a:endParaRPr sz="1500">
                        <a:highlight>
                          <a:srgbClr val="FFFFFF"/>
                        </a:highlight>
                        <a:latin typeface="Calibri"/>
                        <a:ea typeface="Calibri"/>
                        <a:cs typeface="Calibri"/>
                        <a:sym typeface="Calibri"/>
                      </a:endParaRPr>
                    </a:p>
                    <a:p>
                      <a:pPr indent="0" lvl="0" marL="0" rtl="0" algn="l">
                        <a:lnSpc>
                          <a:spcPct val="163636"/>
                        </a:lnSpc>
                        <a:spcBef>
                          <a:spcPts val="0"/>
                        </a:spcBef>
                        <a:spcAft>
                          <a:spcPts val="0"/>
                        </a:spcAft>
                        <a:buNone/>
                      </a:pPr>
                      <a:r>
                        <a:rPr lang="en-US" sz="1500">
                          <a:highlight>
                            <a:srgbClr val="FFFFFF"/>
                          </a:highlight>
                          <a:latin typeface="Calibri"/>
                          <a:ea typeface="Calibri"/>
                          <a:cs typeface="Calibri"/>
                          <a:sym typeface="Calibri"/>
                        </a:rPr>
                        <a:t>To access your reports:</a:t>
                      </a:r>
                      <a:endParaRPr sz="1500">
                        <a:highlight>
                          <a:srgbClr val="FFFFFF"/>
                        </a:highlight>
                        <a:latin typeface="Calibri"/>
                        <a:ea typeface="Calibri"/>
                        <a:cs typeface="Calibri"/>
                        <a:sym typeface="Calibri"/>
                      </a:endParaRPr>
                    </a:p>
                    <a:p>
                      <a:pPr indent="-323850" lvl="0" marL="457200" rtl="0" algn="l">
                        <a:lnSpc>
                          <a:spcPct val="163636"/>
                        </a:lnSpc>
                        <a:spcBef>
                          <a:spcPts val="1000"/>
                        </a:spcBef>
                        <a:spcAft>
                          <a:spcPts val="0"/>
                        </a:spcAft>
                        <a:buClr>
                          <a:srgbClr val="000000"/>
                        </a:buClr>
                        <a:buSzPts val="1500"/>
                        <a:buFont typeface="Calibri"/>
                        <a:buAutoNum type="arabicPeriod"/>
                      </a:pPr>
                      <a:r>
                        <a:rPr lang="en-US" sz="1500">
                          <a:highlight>
                            <a:srgbClr val="FFFFFF"/>
                          </a:highlight>
                          <a:latin typeface="Calibri"/>
                          <a:ea typeface="Calibri"/>
                          <a:cs typeface="Calibri"/>
                          <a:sym typeface="Calibri"/>
                        </a:rPr>
                        <a:t>log into </a:t>
                      </a:r>
                      <a:r>
                        <a:rPr lang="en-US" sz="1500" u="sng">
                          <a:solidFill>
                            <a:srgbClr val="2B6BB8"/>
                          </a:solidFill>
                          <a:highlight>
                            <a:srgbClr val="FFFFFF"/>
                          </a:highlight>
                          <a:latin typeface="Calibri"/>
                          <a:ea typeface="Calibri"/>
                          <a:cs typeface="Calibri"/>
                          <a:sym typeface="Calibri"/>
                          <a:hlinkClick r:id="rId3">
                            <a:extLst>
                              <a:ext uri="{A12FA001-AC4F-418D-AE19-62706E023703}">
                                <ahyp:hlinkClr val="tx"/>
                              </a:ext>
                            </a:extLst>
                          </a:hlinkClick>
                        </a:rPr>
                        <a:t>View your education data (VYED)</a:t>
                      </a:r>
                      <a:r>
                        <a:rPr lang="en-US" sz="1500">
                          <a:highlight>
                            <a:srgbClr val="FFFFFF"/>
                          </a:highlight>
                          <a:latin typeface="Calibri"/>
                          <a:ea typeface="Calibri"/>
                          <a:cs typeface="Calibri"/>
                          <a:sym typeface="Calibri"/>
                        </a:rPr>
                        <a:t> using your DfE Sign-in credentials</a:t>
                      </a:r>
                      <a:endParaRPr sz="1500">
                        <a:highlight>
                          <a:srgbClr val="FFFFFF"/>
                        </a:highlight>
                        <a:latin typeface="Calibri"/>
                        <a:ea typeface="Calibri"/>
                        <a:cs typeface="Calibri"/>
                        <a:sym typeface="Calibri"/>
                      </a:endParaRPr>
                    </a:p>
                    <a:p>
                      <a:pPr indent="-323850" lvl="0" marL="457200" rtl="0" algn="l">
                        <a:lnSpc>
                          <a:spcPct val="163636"/>
                        </a:lnSpc>
                        <a:spcBef>
                          <a:spcPts val="0"/>
                        </a:spcBef>
                        <a:spcAft>
                          <a:spcPts val="0"/>
                        </a:spcAft>
                        <a:buClr>
                          <a:srgbClr val="000000"/>
                        </a:buClr>
                        <a:buSzPts val="1500"/>
                        <a:buFont typeface="Calibri"/>
                        <a:buAutoNum type="arabicPeriod"/>
                      </a:pPr>
                      <a:r>
                        <a:rPr lang="en-US" sz="1500">
                          <a:highlight>
                            <a:srgbClr val="FFFFFF"/>
                          </a:highlight>
                          <a:latin typeface="Calibri"/>
                          <a:ea typeface="Calibri"/>
                          <a:cs typeface="Calibri"/>
                          <a:sym typeface="Calibri"/>
                        </a:rPr>
                        <a:t>select 'monitor your school attendance'</a:t>
                      </a:r>
                      <a:endParaRPr sz="1500">
                        <a:highlight>
                          <a:srgbClr val="FFFFFF"/>
                        </a:highlight>
                        <a:latin typeface="Calibri"/>
                        <a:ea typeface="Calibri"/>
                        <a:cs typeface="Calibri"/>
                        <a:sym typeface="Calibri"/>
                      </a:endParaRPr>
                    </a:p>
                    <a:p>
                      <a:pPr indent="-323850" lvl="0" marL="457200" rtl="0" algn="l">
                        <a:lnSpc>
                          <a:spcPct val="163636"/>
                        </a:lnSpc>
                        <a:spcBef>
                          <a:spcPts val="0"/>
                        </a:spcBef>
                        <a:spcAft>
                          <a:spcPts val="0"/>
                        </a:spcAft>
                        <a:buClr>
                          <a:srgbClr val="000000"/>
                        </a:buClr>
                        <a:buSzPts val="1500"/>
                        <a:buFont typeface="Calibri"/>
                        <a:buAutoNum type="arabicPeriod"/>
                      </a:pPr>
                      <a:r>
                        <a:rPr lang="en-US" sz="1500">
                          <a:highlight>
                            <a:srgbClr val="FFFFFF"/>
                          </a:highlight>
                          <a:latin typeface="Calibri"/>
                          <a:ea typeface="Calibri"/>
                          <a:cs typeface="Calibri"/>
                          <a:sym typeface="Calibri"/>
                        </a:rPr>
                        <a:t>select 'your similar schools comparison reports'</a:t>
                      </a:r>
                      <a:endParaRPr sz="1500">
                        <a:highlight>
                          <a:srgbClr val="FFFFFF"/>
                        </a:highlight>
                        <a:latin typeface="Calibri"/>
                        <a:ea typeface="Calibri"/>
                        <a:cs typeface="Calibri"/>
                        <a:sym typeface="Calibri"/>
                      </a:endParaRPr>
                    </a:p>
                    <a:p>
                      <a:pPr indent="0" lvl="0" marL="0" rtl="0" algn="l">
                        <a:lnSpc>
                          <a:spcPct val="163636"/>
                        </a:lnSpc>
                        <a:spcBef>
                          <a:spcPts val="2100"/>
                        </a:spcBef>
                        <a:spcAft>
                          <a:spcPts val="0"/>
                        </a:spcAft>
                        <a:buNone/>
                      </a:pPr>
                      <a:r>
                        <a:rPr lang="en-US" sz="1500">
                          <a:highlight>
                            <a:srgbClr val="FFFFFF"/>
                          </a:highlight>
                          <a:latin typeface="Calibri"/>
                          <a:ea typeface="Calibri"/>
                          <a:cs typeface="Calibri"/>
                          <a:sym typeface="Calibri"/>
                        </a:rPr>
                        <a:t>If you do not have access, find out </a:t>
                      </a:r>
                      <a:r>
                        <a:rPr lang="en-US" sz="1500" u="sng">
                          <a:solidFill>
                            <a:srgbClr val="2B6BB8"/>
                          </a:solidFill>
                          <a:highlight>
                            <a:srgbClr val="FFFFFF"/>
                          </a:highlight>
                          <a:latin typeface="Calibri"/>
                          <a:ea typeface="Calibri"/>
                          <a:cs typeface="Calibri"/>
                          <a:sym typeface="Calibri"/>
                          <a:hlinkClick r:id="rId4">
                            <a:extLst>
                              <a:ext uri="{A12FA001-AC4F-418D-AE19-62706E023703}">
                                <ahyp:hlinkClr val="tx"/>
                              </a:ext>
                            </a:extLst>
                          </a:hlinkClick>
                        </a:rPr>
                        <a:t>how to access your school attendance data</a:t>
                      </a:r>
                      <a:r>
                        <a:rPr lang="en-US" sz="1500">
                          <a:highlight>
                            <a:srgbClr val="FFFFFF"/>
                          </a:highlight>
                          <a:latin typeface="Calibri"/>
                          <a:ea typeface="Calibri"/>
                          <a:cs typeface="Calibri"/>
                          <a:sym typeface="Calibri"/>
                        </a:rPr>
                        <a:t>.</a:t>
                      </a:r>
                      <a:endParaRPr sz="1500">
                        <a:highlight>
                          <a:srgbClr val="FFFFFF"/>
                        </a:highlight>
                        <a:latin typeface="Calibri"/>
                        <a:ea typeface="Calibri"/>
                        <a:cs typeface="Calibri"/>
                        <a:sym typeface="Calibri"/>
                      </a:endParaRPr>
                    </a:p>
                  </a:txBody>
                  <a:tcPr marT="91425" marB="91425" marR="91425" marL="91425"/>
                </a:tc>
              </a:tr>
            </a:tbl>
          </a:graphicData>
        </a:graphic>
      </p:graphicFrame>
      <p:sp>
        <p:nvSpPr>
          <p:cNvPr id="158" name="Google Shape;158;g3a47ba888c5_0_468"/>
          <p:cNvSpPr txBox="1"/>
          <p:nvPr/>
        </p:nvSpPr>
        <p:spPr>
          <a:xfrm>
            <a:off x="299550" y="230450"/>
            <a:ext cx="8544900" cy="461700"/>
          </a:xfrm>
          <a:prstGeom prst="rect">
            <a:avLst/>
          </a:prstGeom>
          <a:noFill/>
          <a:ln>
            <a:noFill/>
          </a:ln>
        </p:spPr>
        <p:txBody>
          <a:bodyPr anchorCtr="0" anchor="t" bIns="91425" lIns="91425" spcFirstLastPara="1" rIns="91425" wrap="square" tIns="91425">
            <a:spAutoFit/>
          </a:bodyPr>
          <a:lstStyle/>
          <a:p>
            <a:pPr indent="0" lvl="0" marL="0" rtl="0" algn="ctr">
              <a:lnSpc>
                <a:spcPct val="163636"/>
              </a:lnSpc>
              <a:spcBef>
                <a:spcPts val="0"/>
              </a:spcBef>
              <a:spcAft>
                <a:spcPts val="0"/>
              </a:spcAft>
              <a:buNone/>
            </a:pPr>
            <a:r>
              <a:rPr b="1" lang="en-US" sz="1800">
                <a:solidFill>
                  <a:schemeClr val="dk1"/>
                </a:solidFill>
                <a:highlight>
                  <a:schemeClr val="lt1"/>
                </a:highlight>
                <a:latin typeface="Calibri"/>
                <a:ea typeface="Calibri"/>
                <a:cs typeface="Calibri"/>
                <a:sym typeface="Calibri"/>
              </a:rPr>
              <a:t>Access new features in your similar schools comparison report on attendance</a:t>
            </a:r>
            <a:endParaRPr sz="2000">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g3a47ba888c5_0_165"/>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EWS Annual Report</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Annette Taylor</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g3993cff11a1_1_39"/>
          <p:cNvSpPr txBox="1"/>
          <p:nvPr/>
        </p:nvSpPr>
        <p:spPr>
          <a:xfrm>
            <a:off x="833375" y="978050"/>
            <a:ext cx="7674000" cy="5364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800"/>
              </a:spcBef>
              <a:spcAft>
                <a:spcPts val="0"/>
              </a:spcAft>
              <a:buClr>
                <a:schemeClr val="dk1"/>
              </a:buClr>
              <a:buSzPts val="1100"/>
              <a:buFont typeface="Arial"/>
              <a:buNone/>
            </a:pPr>
            <a:r>
              <a:rPr b="1" lang="en-US" sz="1800">
                <a:solidFill>
                  <a:schemeClr val="dk1"/>
                </a:solidFill>
              </a:rPr>
              <a:t>Changes in Service</a:t>
            </a:r>
            <a:endParaRPr b="1"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US" sz="1800">
                <a:solidFill>
                  <a:schemeClr val="dk1"/>
                </a:solidFill>
              </a:rPr>
              <a:t>2024/25 marked the second year of the combined Core Offer and Traded Service model aligning with the statutory “Working Together to Improve School Attendance” guidance.</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US" sz="1800">
                <a:solidFill>
                  <a:schemeClr val="dk1"/>
                </a:solidFill>
              </a:rPr>
              <a:t>The full-year implementation prior to the guidance becoming statutory ensured a smooth transition and consistent practice across the service.</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US" sz="1800">
                <a:solidFill>
                  <a:schemeClr val="dk1"/>
                </a:solidFill>
              </a:rPr>
              <a:t>One full-time EWO relocated; the vacancy was filled on 1 October 2025.</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US" sz="1800">
                <a:solidFill>
                  <a:schemeClr val="dk1"/>
                </a:solidFill>
              </a:rPr>
              <a:t>The EWO role for Children with a Social Worker was restructured into a bespoke Inclusion EWO role from 1 September 2025, focusing on children with SEND and social workers.</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US" sz="1800">
                <a:solidFill>
                  <a:schemeClr val="dk1"/>
                </a:solidFill>
              </a:rPr>
              <a:t>An Inclusion and Business Support Officer was appointed in May 2025 to assist with Fixed Penalty Notices and unpaid fines.</a:t>
            </a:r>
            <a:endParaRPr sz="1800">
              <a:solidFill>
                <a:schemeClr val="dk1"/>
              </a:solidFill>
            </a:endParaRPr>
          </a:p>
          <a:p>
            <a:pPr indent="0" lvl="0" marL="0" rtl="0" algn="l">
              <a:lnSpc>
                <a:spcPct val="115000"/>
              </a:lnSpc>
              <a:spcBef>
                <a:spcPts val="1200"/>
              </a:spcBef>
              <a:spcAft>
                <a:spcPts val="0"/>
              </a:spcAft>
              <a:buNone/>
            </a:pPr>
            <a:r>
              <a:t/>
            </a:r>
            <a:endParaRPr sz="1800">
              <a:solidFill>
                <a:schemeClr val="dk1"/>
              </a:solidFill>
            </a:endParaRPr>
          </a:p>
          <a:p>
            <a:pPr indent="0" lvl="0" marL="0" rtl="0" algn="l">
              <a:spcBef>
                <a:spcPts val="120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graphicFrame>
        <p:nvGraphicFramePr>
          <p:cNvPr id="175" name="Google Shape;175;g3a37761ef15_0_14"/>
          <p:cNvGraphicFramePr/>
          <p:nvPr/>
        </p:nvGraphicFramePr>
        <p:xfrm>
          <a:off x="655850" y="135075"/>
          <a:ext cx="3000000" cy="3000000"/>
        </p:xfrm>
        <a:graphic>
          <a:graphicData uri="http://schemas.openxmlformats.org/drawingml/2006/table">
            <a:tbl>
              <a:tblPr bandRow="1">
                <a:noFill/>
                <a:tableStyleId>{90801FA9-4238-4D7E-9DEF-9A35A515684A}</a:tableStyleId>
              </a:tblPr>
              <a:tblGrid>
                <a:gridCol w="1796250"/>
                <a:gridCol w="1691375"/>
                <a:gridCol w="1402900"/>
                <a:gridCol w="1494700"/>
                <a:gridCol w="1612700"/>
              </a:tblGrid>
              <a:tr h="315750">
                <a:tc>
                  <a:txBody>
                    <a:bodyPr/>
                    <a:lstStyle/>
                    <a:p>
                      <a:pPr indent="0" lvl="0" marL="0" rtl="0" algn="ctr">
                        <a:spcBef>
                          <a:spcPts val="0"/>
                        </a:spcBef>
                        <a:spcAft>
                          <a:spcPts val="0"/>
                        </a:spcAft>
                        <a:buNone/>
                      </a:pPr>
                      <a:r>
                        <a:t/>
                      </a:r>
                      <a:endParaRPr/>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3F3F3"/>
                    </a:solidFill>
                  </a:tcPr>
                </a:tc>
                <a:tc gridSpan="4">
                  <a:txBody>
                    <a:bodyPr/>
                    <a:lstStyle/>
                    <a:p>
                      <a:pPr indent="0" lvl="0" marL="0" rtl="0" algn="ctr">
                        <a:spcBef>
                          <a:spcPts val="0"/>
                        </a:spcBef>
                        <a:spcAft>
                          <a:spcPts val="0"/>
                        </a:spcAft>
                        <a:buNone/>
                      </a:pPr>
                      <a:r>
                        <a:rPr b="1" lang="en-US"/>
                        <a:t>2024/25</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hMerge="1"/>
                <a:tc hMerge="1"/>
                <a:tc hMerge="1"/>
              </a:tr>
              <a:tr h="881925">
                <a:tc>
                  <a:txBody>
                    <a:bodyPr/>
                    <a:lstStyle/>
                    <a:p>
                      <a:pPr indent="0" lvl="0" marL="0" rtl="0" algn="ctr">
                        <a:spcBef>
                          <a:spcPts val="0"/>
                        </a:spcBef>
                        <a:spcAft>
                          <a:spcPts val="0"/>
                        </a:spcAft>
                        <a:buNone/>
                      </a:pPr>
                      <a:r>
                        <a:rPr b="1" lang="en-US"/>
                        <a:t> </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3F3F3"/>
                    </a:solidFill>
                  </a:tcPr>
                </a:tc>
                <a:tc>
                  <a:txBody>
                    <a:bodyPr/>
                    <a:lstStyle/>
                    <a:p>
                      <a:pPr indent="0" lvl="0" marL="0" rtl="0" algn="ctr">
                        <a:spcBef>
                          <a:spcPts val="0"/>
                        </a:spcBef>
                        <a:spcAft>
                          <a:spcPts val="0"/>
                        </a:spcAft>
                        <a:buNone/>
                      </a:pPr>
                      <a:r>
                        <a:rPr b="1" lang="en-US"/>
                        <a:t>Overall Absence Rate</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spcBef>
                          <a:spcPts val="0"/>
                        </a:spcBef>
                        <a:spcAft>
                          <a:spcPts val="0"/>
                        </a:spcAft>
                        <a:buNone/>
                      </a:pPr>
                      <a:r>
                        <a:rPr b="1" lang="en-US"/>
                        <a:t>Authorised absence rate</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spcBef>
                          <a:spcPts val="0"/>
                        </a:spcBef>
                        <a:spcAft>
                          <a:spcPts val="0"/>
                        </a:spcAft>
                        <a:buNone/>
                      </a:pPr>
                      <a:r>
                        <a:rPr b="1" lang="en-US"/>
                        <a:t>Unauthorised absence rate</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spcBef>
                          <a:spcPts val="0"/>
                        </a:spcBef>
                        <a:spcAft>
                          <a:spcPts val="0"/>
                        </a:spcAft>
                        <a:buNone/>
                      </a:pPr>
                      <a:r>
                        <a:rPr b="1" lang="en-US"/>
                        <a:t>Percentage of PA (10% or more)</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r>
              <a:tr h="321775">
                <a:tc>
                  <a:txBody>
                    <a:bodyPr/>
                    <a:lstStyle/>
                    <a:p>
                      <a:pPr indent="0" lvl="0" marL="0" rtl="0" algn="ctr">
                        <a:spcBef>
                          <a:spcPts val="0"/>
                        </a:spcBef>
                        <a:spcAft>
                          <a:spcPts val="0"/>
                        </a:spcAft>
                        <a:buNone/>
                      </a:pPr>
                      <a:r>
                        <a:rPr b="1" lang="en-US"/>
                        <a:t>RBWM</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spcBef>
                          <a:spcPts val="0"/>
                        </a:spcBef>
                        <a:spcAft>
                          <a:spcPts val="0"/>
                        </a:spcAft>
                        <a:buNone/>
                      </a:pPr>
                      <a:r>
                        <a:rPr b="1" lang="en-US"/>
                        <a:t>6.4%</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US"/>
                        <a:t>4.8%</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US"/>
                        <a:t>1.6%</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US"/>
                        <a:t>16.6%</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5750">
                <a:tc>
                  <a:txBody>
                    <a:bodyPr/>
                    <a:lstStyle/>
                    <a:p>
                      <a:pPr indent="0" lvl="0" marL="0" rtl="0" algn="ctr">
                        <a:spcBef>
                          <a:spcPts val="0"/>
                        </a:spcBef>
                        <a:spcAft>
                          <a:spcPts val="0"/>
                        </a:spcAft>
                        <a:buNone/>
                      </a:pPr>
                      <a:r>
                        <a:rPr b="1" lang="en-US"/>
                        <a:t>National</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spcBef>
                          <a:spcPts val="0"/>
                        </a:spcBef>
                        <a:spcAft>
                          <a:spcPts val="0"/>
                        </a:spcAft>
                        <a:buNone/>
                      </a:pPr>
                      <a:r>
                        <a:rPr b="1" lang="en-US"/>
                        <a:t>6.9%</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US"/>
                        <a:t>4.5%</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US"/>
                        <a:t>2.3%</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US"/>
                        <a:t>18.7%</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38150">
                <a:tc>
                  <a:txBody>
                    <a:bodyPr/>
                    <a:lstStyle/>
                    <a:p>
                      <a:pPr indent="0" lvl="0" marL="0" rtl="0" algn="ctr">
                        <a:lnSpc>
                          <a:spcPct val="115000"/>
                        </a:lnSpc>
                        <a:spcBef>
                          <a:spcPts val="0"/>
                        </a:spcBef>
                        <a:spcAft>
                          <a:spcPts val="0"/>
                        </a:spcAft>
                        <a:buNone/>
                      </a:pPr>
                      <a:r>
                        <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4EA72E"/>
                          </a:solidFill>
                        </a:rPr>
                        <a:t>-0.50%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0.30%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4EA72E"/>
                          </a:solidFill>
                        </a:rPr>
                        <a:t>-0.70%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4EA72E"/>
                          </a:solidFill>
                        </a:rPr>
                        <a:t>-2.10%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2200">
                <a:tc>
                  <a:txBody>
                    <a:bodyPr/>
                    <a:lstStyle/>
                    <a:p>
                      <a:pPr indent="0" lvl="0" marL="0" rtl="0" algn="ctr">
                        <a:spcBef>
                          <a:spcPts val="0"/>
                        </a:spcBef>
                        <a:spcAft>
                          <a:spcPts val="0"/>
                        </a:spcAft>
                        <a:buNone/>
                      </a:pPr>
                      <a:r>
                        <a:rPr b="1" lang="en-US"/>
                        <a:t>RBWM Primary </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5.00%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3.90%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1.20%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12.30%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2225">
                <a:tc>
                  <a:txBody>
                    <a:bodyPr/>
                    <a:lstStyle/>
                    <a:p>
                      <a:pPr indent="0" lvl="0" marL="0" rtl="0" algn="ctr">
                        <a:spcBef>
                          <a:spcPts val="0"/>
                        </a:spcBef>
                        <a:spcAft>
                          <a:spcPts val="0"/>
                        </a:spcAft>
                        <a:buNone/>
                      </a:pPr>
                      <a:r>
                        <a:rPr b="1" lang="en-US"/>
                        <a:t>National Primary</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5.20%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3.70%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1.50%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13.50%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03425">
                <a:tc>
                  <a:txBody>
                    <a:bodyPr/>
                    <a:lstStyle/>
                    <a:p>
                      <a:pPr indent="0" lvl="0" marL="0" rtl="0" algn="ctr">
                        <a:lnSpc>
                          <a:spcPct val="115000"/>
                        </a:lnSpc>
                        <a:spcBef>
                          <a:spcPts val="0"/>
                        </a:spcBef>
                        <a:spcAft>
                          <a:spcPts val="0"/>
                        </a:spcAft>
                        <a:buNone/>
                      </a:pPr>
                      <a:r>
                        <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4EA72E"/>
                          </a:solidFill>
                        </a:rPr>
                        <a:t>-0.20%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0.20%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4EA72E"/>
                          </a:solidFill>
                        </a:rPr>
                        <a:t>-0.30%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4EA72E"/>
                          </a:solidFill>
                        </a:rPr>
                        <a:t>-1.20%</a:t>
                      </a:r>
                      <a:endParaRPr b="1"/>
                    </a:p>
                  </a:txBody>
                  <a:tcPr marT="63500" marB="63500" marR="63500" marL="63500">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4850">
                <a:tc>
                  <a:txBody>
                    <a:bodyPr/>
                    <a:lstStyle/>
                    <a:p>
                      <a:pPr indent="0" lvl="0" marL="0" rtl="0" algn="ctr">
                        <a:spcBef>
                          <a:spcPts val="0"/>
                        </a:spcBef>
                        <a:spcAft>
                          <a:spcPts val="0"/>
                        </a:spcAft>
                        <a:buNone/>
                      </a:pPr>
                      <a:r>
                        <a:rPr b="1" lang="en-US"/>
                        <a:t>RBWM Secondary</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7.6%</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5.50%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2.1%</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23.60%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49050">
                <a:tc>
                  <a:txBody>
                    <a:bodyPr/>
                    <a:lstStyle/>
                    <a:p>
                      <a:pPr indent="0" lvl="0" marL="0" rtl="0" algn="ctr">
                        <a:spcBef>
                          <a:spcPts val="0"/>
                        </a:spcBef>
                        <a:spcAft>
                          <a:spcPts val="0"/>
                        </a:spcAft>
                        <a:buNone/>
                      </a:pPr>
                      <a:r>
                        <a:rPr b="1" lang="en-US"/>
                        <a:t>National Secondary</a:t>
                      </a:r>
                      <a:endParaRPr b="1"/>
                    </a:p>
                  </a:txBody>
                  <a:tcPr marT="0" marB="0" marR="73025" marL="730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8.60%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5.30%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3.30%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24.30%</a:t>
                      </a:r>
                      <a:endParaRPr b="1"/>
                    </a:p>
                  </a:txBody>
                  <a:tcPr marT="25400" marB="25400" marR="25400" marL="25400" anchor="b">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1750">
                <a:tc>
                  <a:txBody>
                    <a:bodyPr/>
                    <a:lstStyle/>
                    <a:p>
                      <a:pPr indent="0" lvl="0" marL="0" rtl="0" algn="ctr">
                        <a:lnSpc>
                          <a:spcPct val="115000"/>
                        </a:lnSpc>
                        <a:spcBef>
                          <a:spcPts val="0"/>
                        </a:spcBef>
                        <a:spcAft>
                          <a:spcPts val="0"/>
                        </a:spcAft>
                        <a:buNone/>
                      </a:pPr>
                      <a:r>
                        <a:t/>
                      </a:r>
                      <a:endParaRPr b="1"/>
                    </a:p>
                  </a:txBody>
                  <a:tcPr marT="63500" marB="63500" marR="63500" marL="63500">
                    <a:lnT cap="flat" cmpd="sng" w="12700">
                      <a:solidFill>
                        <a:srgbClr val="000000"/>
                      </a:solidFill>
                      <a:prstDash val="solid"/>
                      <a:round/>
                      <a:headEnd len="sm" w="sm" type="none"/>
                      <a:tailEnd len="sm" w="sm" type="none"/>
                    </a:lnT>
                    <a:solidFill>
                      <a:srgbClr val="D0E0E3"/>
                    </a:solidFill>
                  </a:tcPr>
                </a:tc>
                <a:tc>
                  <a:txBody>
                    <a:bodyPr/>
                    <a:lstStyle/>
                    <a:p>
                      <a:pPr indent="0" lvl="0" marL="0" rtl="0" algn="ctr">
                        <a:lnSpc>
                          <a:spcPct val="115000"/>
                        </a:lnSpc>
                        <a:spcBef>
                          <a:spcPts val="0"/>
                        </a:spcBef>
                        <a:spcAft>
                          <a:spcPts val="0"/>
                        </a:spcAft>
                        <a:buNone/>
                      </a:pPr>
                      <a:r>
                        <a:rPr b="1" lang="en-US">
                          <a:solidFill>
                            <a:srgbClr val="4EA72E"/>
                          </a:solidFill>
                        </a:rPr>
                        <a:t>-1.00%</a:t>
                      </a:r>
                      <a:endParaRPr b="1"/>
                    </a:p>
                  </a:txBody>
                  <a:tcPr marT="63500" marB="63500" marR="63500" marL="63500">
                    <a:lnT cap="flat" cmpd="sng" w="12700">
                      <a:solidFill>
                        <a:srgbClr val="000000"/>
                      </a:solidFill>
                      <a:prstDash val="solid"/>
                      <a:round/>
                      <a:headEnd len="sm" w="sm" type="none"/>
                      <a:tailEnd len="sm" w="sm" type="none"/>
                    </a:lnT>
                  </a:tcPr>
                </a:tc>
                <a:tc>
                  <a:txBody>
                    <a:bodyPr/>
                    <a:lstStyle/>
                    <a:p>
                      <a:pPr indent="0" lvl="0" marL="0" rtl="0" algn="ctr">
                        <a:lnSpc>
                          <a:spcPct val="115000"/>
                        </a:lnSpc>
                        <a:spcBef>
                          <a:spcPts val="0"/>
                        </a:spcBef>
                        <a:spcAft>
                          <a:spcPts val="0"/>
                        </a:spcAft>
                        <a:buNone/>
                      </a:pPr>
                      <a:r>
                        <a:rPr b="1" lang="en-US">
                          <a:solidFill>
                            <a:srgbClr val="FF0000"/>
                          </a:solidFill>
                        </a:rPr>
                        <a:t>0.20%</a:t>
                      </a:r>
                      <a:endParaRPr b="1"/>
                    </a:p>
                  </a:txBody>
                  <a:tcPr marT="63500" marB="63500" marR="63500" marL="63500">
                    <a:lnT cap="flat" cmpd="sng" w="12700">
                      <a:solidFill>
                        <a:srgbClr val="000000"/>
                      </a:solidFill>
                      <a:prstDash val="solid"/>
                      <a:round/>
                      <a:headEnd len="sm" w="sm" type="none"/>
                      <a:tailEnd len="sm" w="sm" type="none"/>
                    </a:lnT>
                  </a:tcPr>
                </a:tc>
                <a:tc>
                  <a:txBody>
                    <a:bodyPr/>
                    <a:lstStyle/>
                    <a:p>
                      <a:pPr indent="0" lvl="0" marL="0" rtl="0" algn="ctr">
                        <a:lnSpc>
                          <a:spcPct val="115000"/>
                        </a:lnSpc>
                        <a:spcBef>
                          <a:spcPts val="0"/>
                        </a:spcBef>
                        <a:spcAft>
                          <a:spcPts val="0"/>
                        </a:spcAft>
                        <a:buNone/>
                      </a:pPr>
                      <a:r>
                        <a:rPr b="1" lang="en-US">
                          <a:solidFill>
                            <a:srgbClr val="4EA72E"/>
                          </a:solidFill>
                        </a:rPr>
                        <a:t>-1.20%</a:t>
                      </a:r>
                      <a:endParaRPr b="1"/>
                    </a:p>
                  </a:txBody>
                  <a:tcPr marT="63500" marB="63500" marR="63500" marL="63500">
                    <a:lnT cap="flat" cmpd="sng" w="12700">
                      <a:solidFill>
                        <a:srgbClr val="000000"/>
                      </a:solidFill>
                      <a:prstDash val="solid"/>
                      <a:round/>
                      <a:headEnd len="sm" w="sm" type="none"/>
                      <a:tailEnd len="sm" w="sm" type="none"/>
                    </a:lnT>
                  </a:tcPr>
                </a:tc>
                <a:tc>
                  <a:txBody>
                    <a:bodyPr/>
                    <a:lstStyle/>
                    <a:p>
                      <a:pPr indent="0" lvl="0" marL="0" rtl="0" algn="ctr">
                        <a:lnSpc>
                          <a:spcPct val="115000"/>
                        </a:lnSpc>
                        <a:spcBef>
                          <a:spcPts val="0"/>
                        </a:spcBef>
                        <a:spcAft>
                          <a:spcPts val="0"/>
                        </a:spcAft>
                        <a:buNone/>
                      </a:pPr>
                      <a:r>
                        <a:rPr b="1" lang="en-US">
                          <a:solidFill>
                            <a:srgbClr val="4EA72E"/>
                          </a:solidFill>
                        </a:rPr>
                        <a:t>-0.70%</a:t>
                      </a:r>
                      <a:endParaRPr b="1"/>
                    </a:p>
                  </a:txBody>
                  <a:tcPr marT="63500" marB="63500" marR="63500" marL="63500">
                    <a:lnT cap="flat" cmpd="sng" w="12700">
                      <a:solidFill>
                        <a:srgbClr val="000000"/>
                      </a:solidFill>
                      <a:prstDash val="solid"/>
                      <a:round/>
                      <a:headEnd len="sm" w="sm" type="none"/>
                      <a:tailEnd len="sm" w="sm" type="none"/>
                    </a:lnT>
                  </a:tcPr>
                </a:tc>
              </a:tr>
            </a:tbl>
          </a:graphicData>
        </a:graphic>
      </p:graphicFrame>
      <p:sp>
        <p:nvSpPr>
          <p:cNvPr id="176" name="Google Shape;176;g3a37761ef15_0_14"/>
          <p:cNvSpPr txBox="1"/>
          <p:nvPr/>
        </p:nvSpPr>
        <p:spPr>
          <a:xfrm>
            <a:off x="225700" y="4762950"/>
            <a:ext cx="8837400" cy="1730400"/>
          </a:xfrm>
          <a:prstGeom prst="rect">
            <a:avLst/>
          </a:prstGeom>
          <a:noFill/>
          <a:ln>
            <a:noFill/>
          </a:ln>
        </p:spPr>
        <p:txBody>
          <a:bodyPr anchorCtr="0" anchor="t" bIns="91425" lIns="91425" spcFirstLastPara="1" rIns="91425" wrap="square" tIns="91425">
            <a:noAutofit/>
          </a:bodyPr>
          <a:lstStyle/>
          <a:p>
            <a:pPr indent="-323850" lvl="0" marL="457200" rtl="0" algn="l">
              <a:spcBef>
                <a:spcPts val="0"/>
              </a:spcBef>
              <a:spcAft>
                <a:spcPts val="0"/>
              </a:spcAft>
              <a:buClr>
                <a:schemeClr val="dk1"/>
              </a:buClr>
              <a:buSzPts val="1500"/>
              <a:buChar char="●"/>
            </a:pPr>
            <a:r>
              <a:rPr lang="en-US" sz="1500">
                <a:solidFill>
                  <a:schemeClr val="dk1"/>
                </a:solidFill>
              </a:rPr>
              <a:t>Attendance in the RBWM was 0.5% above the national average; Persistent Absence was 2.1% lower.</a:t>
            </a:r>
            <a:endParaRPr sz="1500">
              <a:solidFill>
                <a:schemeClr val="dk1"/>
              </a:solidFill>
            </a:endParaRPr>
          </a:p>
          <a:p>
            <a:pPr indent="-323850" lvl="0" marL="457200" rtl="0" algn="l">
              <a:spcBef>
                <a:spcPts val="0"/>
              </a:spcBef>
              <a:spcAft>
                <a:spcPts val="0"/>
              </a:spcAft>
              <a:buClr>
                <a:schemeClr val="dk1"/>
              </a:buClr>
              <a:buSzPts val="1500"/>
              <a:buChar char="●"/>
            </a:pPr>
            <a:r>
              <a:rPr lang="en-US" sz="1500">
                <a:solidFill>
                  <a:schemeClr val="dk1"/>
                </a:solidFill>
              </a:rPr>
              <a:t>RBWM outperformed national averages in overall absence, unauthorised absence, and persistent absence.</a:t>
            </a:r>
            <a:endParaRPr sz="1500">
              <a:solidFill>
                <a:schemeClr val="dk1"/>
              </a:solidFill>
            </a:endParaRPr>
          </a:p>
          <a:p>
            <a:pPr indent="-323850" lvl="0" marL="457200" rtl="0" algn="l">
              <a:spcBef>
                <a:spcPts val="0"/>
              </a:spcBef>
              <a:spcAft>
                <a:spcPts val="0"/>
              </a:spcAft>
              <a:buClr>
                <a:schemeClr val="dk1"/>
              </a:buClr>
              <a:buSzPts val="1500"/>
              <a:buChar char="●"/>
            </a:pPr>
            <a:r>
              <a:rPr lang="en-US" sz="1500">
                <a:solidFill>
                  <a:schemeClr val="dk1"/>
                </a:solidFill>
              </a:rPr>
              <a:t>Primary schools showed slightly better attendance and lower persistent absence than national figures.</a:t>
            </a:r>
            <a:endParaRPr sz="1500">
              <a:solidFill>
                <a:schemeClr val="dk1"/>
              </a:solidFill>
            </a:endParaRPr>
          </a:p>
          <a:p>
            <a:pPr indent="-323850" lvl="0" marL="457200" rtl="0" algn="l">
              <a:spcBef>
                <a:spcPts val="0"/>
              </a:spcBef>
              <a:spcAft>
                <a:spcPts val="0"/>
              </a:spcAft>
              <a:buClr>
                <a:schemeClr val="dk1"/>
              </a:buClr>
              <a:buSzPts val="1500"/>
              <a:buChar char="●"/>
            </a:pPr>
            <a:r>
              <a:rPr lang="en-US" sz="1500">
                <a:solidFill>
                  <a:schemeClr val="dk1"/>
                </a:solidFill>
              </a:rPr>
              <a:t>Secondary schools had significantly lower unauthorised and overall absence rates.</a:t>
            </a:r>
            <a:endParaRPr sz="1500">
              <a:solidFill>
                <a:schemeClr val="dk1"/>
              </a:solidFill>
            </a:endParaRPr>
          </a:p>
          <a:p>
            <a:pPr indent="-323850" lvl="0" marL="457200" rtl="0" algn="l">
              <a:spcBef>
                <a:spcPts val="0"/>
              </a:spcBef>
              <a:spcAft>
                <a:spcPts val="0"/>
              </a:spcAft>
              <a:buClr>
                <a:schemeClr val="dk1"/>
              </a:buClr>
              <a:buSzPts val="1500"/>
              <a:buChar char="●"/>
            </a:pPr>
            <a:r>
              <a:rPr lang="en-US" sz="1500">
                <a:solidFill>
                  <a:schemeClr val="dk1"/>
                </a:solidFill>
              </a:rPr>
              <a:t>Authorised absence was slightly higher in RBWM, though overall trends remained positive</a:t>
            </a:r>
            <a:endParaRPr sz="1500">
              <a:solidFill>
                <a:schemeClr val="dk1"/>
              </a:solidFill>
            </a:endParaRPr>
          </a:p>
          <a:p>
            <a:pPr indent="0" lvl="0" marL="457200" rtl="0" algn="l">
              <a:spcBef>
                <a:spcPts val="0"/>
              </a:spcBef>
              <a:spcAft>
                <a:spcPts val="0"/>
              </a:spcAft>
              <a:buNone/>
            </a:pPr>
            <a:r>
              <a:t/>
            </a:r>
            <a:endParaRPr sz="1500">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graphicFrame>
        <p:nvGraphicFramePr>
          <p:cNvPr id="182" name="Google Shape;182;g3a37761ef15_0_20"/>
          <p:cNvGraphicFramePr/>
          <p:nvPr/>
        </p:nvGraphicFramePr>
        <p:xfrm>
          <a:off x="121100" y="538525"/>
          <a:ext cx="3000000" cy="3000000"/>
        </p:xfrm>
        <a:graphic>
          <a:graphicData uri="http://schemas.openxmlformats.org/drawingml/2006/table">
            <a:tbl>
              <a:tblPr>
                <a:noFill/>
                <a:tableStyleId>{90801FA9-4238-4D7E-9DEF-9A35A515684A}</a:tableStyleId>
              </a:tblPr>
              <a:tblGrid>
                <a:gridCol w="1135700"/>
                <a:gridCol w="531600"/>
                <a:gridCol w="543700"/>
                <a:gridCol w="543700"/>
                <a:gridCol w="555775"/>
                <a:gridCol w="543700"/>
                <a:gridCol w="567875"/>
                <a:gridCol w="543700"/>
                <a:gridCol w="531600"/>
                <a:gridCol w="555775"/>
                <a:gridCol w="555775"/>
                <a:gridCol w="567875"/>
                <a:gridCol w="555775"/>
                <a:gridCol w="527875"/>
                <a:gridCol w="539100"/>
              </a:tblGrid>
              <a:tr h="607700">
                <a:tc rowSpan="2">
                  <a:txBody>
                    <a:bodyPr/>
                    <a:lstStyle/>
                    <a:p>
                      <a:pPr indent="0" lvl="0" marL="0" rtl="0" algn="l">
                        <a:spcBef>
                          <a:spcPts val="0"/>
                        </a:spcBef>
                        <a:spcAft>
                          <a:spcPts val="0"/>
                        </a:spcAft>
                        <a:buNone/>
                      </a:pPr>
                      <a:r>
                        <a:t/>
                      </a:r>
                      <a:endParaRPr/>
                    </a:p>
                  </a:txBody>
                  <a:tcPr marT="25400" marB="25400" marR="25400" marL="25400">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EFEFEF"/>
                    </a:solidFill>
                  </a:tcPr>
                </a:tc>
                <a:tc gridSpan="2">
                  <a:txBody>
                    <a:bodyPr/>
                    <a:lstStyle/>
                    <a:p>
                      <a:pPr indent="0" lvl="0" marL="0" rtl="0" algn="ctr">
                        <a:lnSpc>
                          <a:spcPct val="115000"/>
                        </a:lnSpc>
                        <a:spcBef>
                          <a:spcPts val="0"/>
                        </a:spcBef>
                        <a:spcAft>
                          <a:spcPts val="0"/>
                        </a:spcAft>
                        <a:buNone/>
                      </a:pPr>
                      <a:r>
                        <a:rPr b="1" lang="en-US"/>
                        <a:t>Overall</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Primary</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Secondary</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Special</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Female</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Male</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rowSpan="2">
                  <a:txBody>
                    <a:bodyPr/>
                    <a:lstStyle/>
                    <a:p>
                      <a:pPr indent="0" lvl="0" marL="0" rtl="0" algn="ctr">
                        <a:spcBef>
                          <a:spcPts val="0"/>
                        </a:spcBef>
                        <a:spcAft>
                          <a:spcPts val="0"/>
                        </a:spcAft>
                        <a:buNone/>
                      </a:pPr>
                      <a:r>
                        <a:rPr b="1" lang="en-US"/>
                        <a:t>National</a:t>
                      </a:r>
                      <a:endParaRPr b="1"/>
                    </a:p>
                  </a:txBody>
                  <a:tcPr marT="25400" marB="25400" marR="25400" marL="25400" anchor="ctr">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rowSpan="2" hMerge="1"/>
              </a:tr>
              <a:tr h="607700">
                <a:tc vMerge="1"/>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gridSpan="2" vMerge="1"/>
                <a:tc hMerge="1" vMerge="1"/>
              </a:tr>
              <a:tr h="885125">
                <a:tc>
                  <a:txBody>
                    <a:bodyPr/>
                    <a:lstStyle/>
                    <a:p>
                      <a:pPr indent="0" lvl="0" marL="0" rtl="0" algn="ctr">
                        <a:lnSpc>
                          <a:spcPct val="115000"/>
                        </a:lnSpc>
                        <a:spcBef>
                          <a:spcPts val="0"/>
                        </a:spcBef>
                        <a:spcAft>
                          <a:spcPts val="0"/>
                        </a:spcAft>
                        <a:buNone/>
                      </a:pPr>
                      <a:r>
                        <a:rPr b="1" lang="en-US"/>
                        <a:t>Overall Attendance</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34A853"/>
                          </a:solidFill>
                        </a:rPr>
                        <a:t>93.7%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93.4%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95.0%</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94.8%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92.1%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83.3%</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87.5%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93.8%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93.3%</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93.7%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93.4%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92.9%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0.8%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607700">
                <a:tc>
                  <a:txBody>
                    <a:bodyPr/>
                    <a:lstStyle/>
                    <a:p>
                      <a:pPr indent="0" lvl="0" marL="0" rtl="0" algn="ctr">
                        <a:lnSpc>
                          <a:spcPct val="115000"/>
                        </a:lnSpc>
                        <a:spcBef>
                          <a:spcPts val="0"/>
                        </a:spcBef>
                        <a:spcAft>
                          <a:spcPts val="0"/>
                        </a:spcAft>
                        <a:buNone/>
                      </a:pPr>
                      <a:r>
                        <a:rPr b="1" lang="en-US"/>
                        <a:t>Overall Absence</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34A853"/>
                          </a:solidFill>
                        </a:rPr>
                        <a:t>6.3%</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6.6%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5.0%</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b="1" lang="en-US"/>
                        <a:t>5.2%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7.6%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7.9%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11.7%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6.2%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6.7%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6.3%</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6.6%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7.1%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-0.8%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885125">
                <a:tc>
                  <a:txBody>
                    <a:bodyPr/>
                    <a:lstStyle/>
                    <a:p>
                      <a:pPr indent="0" lvl="0" marL="0" rtl="0" algn="ctr">
                        <a:lnSpc>
                          <a:spcPct val="115000"/>
                        </a:lnSpc>
                        <a:spcBef>
                          <a:spcPts val="0"/>
                        </a:spcBef>
                        <a:spcAft>
                          <a:spcPts val="0"/>
                        </a:spcAft>
                        <a:buNone/>
                      </a:pPr>
                      <a:r>
                        <a:rPr b="1" lang="en-US"/>
                        <a:t>Un-</a:t>
                      </a:r>
                      <a:endParaRPr b="1"/>
                    </a:p>
                    <a:p>
                      <a:pPr indent="0" lvl="0" marL="0" rtl="0" algn="ctr">
                        <a:lnSpc>
                          <a:spcPct val="115000"/>
                        </a:lnSpc>
                        <a:spcBef>
                          <a:spcPts val="0"/>
                        </a:spcBef>
                        <a:spcAft>
                          <a:spcPts val="0"/>
                        </a:spcAft>
                        <a:buNone/>
                      </a:pPr>
                      <a:r>
                        <a:rPr b="1" lang="en-US"/>
                        <a:t>authorised</a:t>
                      </a:r>
                      <a:endParaRPr b="1"/>
                    </a:p>
                    <a:p>
                      <a:pPr indent="0" lvl="0" marL="0" rtl="0" algn="ctr">
                        <a:lnSpc>
                          <a:spcPct val="115000"/>
                        </a:lnSpc>
                        <a:spcBef>
                          <a:spcPts val="0"/>
                        </a:spcBef>
                        <a:spcAft>
                          <a:spcPts val="0"/>
                        </a:spcAft>
                        <a:buNone/>
                      </a:pPr>
                      <a:r>
                        <a:rPr b="1" lang="en-US"/>
                        <a:t> Absence</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34A853"/>
                          </a:solidFill>
                        </a:rPr>
                        <a:t>1.6%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1.2%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2.1%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1.6%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1.6%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-0.2%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bl>
          </a:graphicData>
        </a:graphic>
      </p:graphicFrame>
      <p:sp>
        <p:nvSpPr>
          <p:cNvPr id="183" name="Google Shape;183;g3a37761ef15_0_20"/>
          <p:cNvSpPr txBox="1"/>
          <p:nvPr/>
        </p:nvSpPr>
        <p:spPr>
          <a:xfrm>
            <a:off x="364600" y="127325"/>
            <a:ext cx="3368400" cy="52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1800">
                <a:solidFill>
                  <a:schemeClr val="dk1"/>
                </a:solidFill>
              </a:rPr>
              <a:t>23/24 vs 24/25</a:t>
            </a:r>
            <a:endParaRPr b="1" sz="1800">
              <a:solidFill>
                <a:schemeClr val="dk1"/>
              </a:solidFill>
            </a:endParaRPr>
          </a:p>
        </p:txBody>
      </p:sp>
      <p:sp>
        <p:nvSpPr>
          <p:cNvPr id="184" name="Google Shape;184;g3a37761ef15_0_20"/>
          <p:cNvSpPr txBox="1"/>
          <p:nvPr/>
        </p:nvSpPr>
        <p:spPr>
          <a:xfrm>
            <a:off x="121100" y="4131875"/>
            <a:ext cx="9144000" cy="27321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b="1" sz="1500">
              <a:solidFill>
                <a:schemeClr val="dk1"/>
              </a:solidFill>
            </a:endParaRPr>
          </a:p>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Overall attendance improved compared to the previous year.</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Unauthorised absence decreased across most school phases and gender groups.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Special schools experienced a decline in attendance vs last academic year. </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Overall, RBWM is performing above national level. </a:t>
            </a:r>
            <a:endParaRPr sz="1500">
              <a:solidFill>
                <a:schemeClr val="dk1"/>
              </a:solidFill>
            </a:endParaRPr>
          </a:p>
          <a:p>
            <a:pPr indent="0" lvl="0" marL="457200" rtl="0" algn="l">
              <a:lnSpc>
                <a:spcPct val="115000"/>
              </a:lnSpc>
              <a:spcBef>
                <a:spcPts val="1200"/>
              </a:spcBef>
              <a:spcAft>
                <a:spcPts val="0"/>
              </a:spcAft>
              <a:buNone/>
            </a:pPr>
            <a:r>
              <a:t/>
            </a:r>
            <a:endParaRPr sz="1500">
              <a:solidFill>
                <a:schemeClr val="dk1"/>
              </a:solidFill>
            </a:endParaRPr>
          </a:p>
          <a:p>
            <a:pPr indent="0" lvl="0" marL="0" rtl="0" algn="l">
              <a:spcBef>
                <a:spcPts val="120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graphicFrame>
        <p:nvGraphicFramePr>
          <p:cNvPr id="190" name="Google Shape;190;g3a37761ef15_0_27"/>
          <p:cNvGraphicFramePr/>
          <p:nvPr/>
        </p:nvGraphicFramePr>
        <p:xfrm>
          <a:off x="86800" y="1471900"/>
          <a:ext cx="3000000" cy="3000000"/>
        </p:xfrm>
        <a:graphic>
          <a:graphicData uri="http://schemas.openxmlformats.org/drawingml/2006/table">
            <a:tbl>
              <a:tblPr>
                <a:noFill/>
                <a:tableStyleId>{90801FA9-4238-4D7E-9DEF-9A35A515684A}</a:tableStyleId>
              </a:tblPr>
              <a:tblGrid>
                <a:gridCol w="1166675"/>
                <a:gridCol w="495150"/>
                <a:gridCol w="553950"/>
                <a:gridCol w="529875"/>
                <a:gridCol w="566000"/>
                <a:gridCol w="553950"/>
                <a:gridCol w="553950"/>
                <a:gridCol w="566000"/>
                <a:gridCol w="566000"/>
                <a:gridCol w="566000"/>
                <a:gridCol w="541925"/>
                <a:gridCol w="578025"/>
                <a:gridCol w="541925"/>
                <a:gridCol w="529875"/>
                <a:gridCol w="578025"/>
              </a:tblGrid>
              <a:tr h="308875">
                <a:tc rowSpan="2">
                  <a:txBody>
                    <a:bodyPr/>
                    <a:lstStyle/>
                    <a:p>
                      <a:pPr indent="0" lvl="0" marL="0" rtl="0" algn="l">
                        <a:spcBef>
                          <a:spcPts val="0"/>
                        </a:spcBef>
                        <a:spcAft>
                          <a:spcPts val="0"/>
                        </a:spcAft>
                        <a:buNone/>
                      </a:pPr>
                      <a:r>
                        <a:t/>
                      </a:r>
                      <a:endParaRPr b="1" sz="1000"/>
                    </a:p>
                  </a:txBody>
                  <a:tcPr marT="25400" marB="25400" marR="25400" marL="25400">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EFEFEF"/>
                    </a:solidFill>
                  </a:tcPr>
                </a:tc>
                <a:tc gridSpan="2">
                  <a:txBody>
                    <a:bodyPr/>
                    <a:lstStyle/>
                    <a:p>
                      <a:pPr indent="0" lvl="0" marL="0" rtl="0" algn="ctr">
                        <a:lnSpc>
                          <a:spcPct val="115000"/>
                        </a:lnSpc>
                        <a:spcBef>
                          <a:spcPts val="0"/>
                        </a:spcBef>
                        <a:spcAft>
                          <a:spcPts val="0"/>
                        </a:spcAft>
                        <a:buNone/>
                      </a:pPr>
                      <a:r>
                        <a:rPr b="1" lang="en-US"/>
                        <a:t>FSM</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SEN</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EHCP</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LAC</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PLAC</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CIN</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c gridSpan="2">
                  <a:txBody>
                    <a:bodyPr/>
                    <a:lstStyle/>
                    <a:p>
                      <a:pPr indent="0" lvl="0" marL="0" rtl="0" algn="ctr">
                        <a:lnSpc>
                          <a:spcPct val="115000"/>
                        </a:lnSpc>
                        <a:spcBef>
                          <a:spcPts val="0"/>
                        </a:spcBef>
                        <a:spcAft>
                          <a:spcPts val="0"/>
                        </a:spcAft>
                        <a:buNone/>
                      </a:pPr>
                      <a:r>
                        <a:rPr b="1" lang="en-US"/>
                        <a:t>CP</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hMerge="1"/>
              </a:tr>
              <a:tr h="565200">
                <a:tc vMerge="1"/>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24/</a:t>
                      </a:r>
                      <a:endParaRPr b="1"/>
                    </a:p>
                    <a:p>
                      <a:pPr indent="0" lvl="0" marL="0" rtl="0" algn="ctr">
                        <a:lnSpc>
                          <a:spcPct val="115000"/>
                        </a:lnSpc>
                        <a:spcBef>
                          <a:spcPts val="0"/>
                        </a:spcBef>
                        <a:spcAft>
                          <a:spcPts val="0"/>
                        </a:spcAft>
                        <a:buNone/>
                      </a:pPr>
                      <a:r>
                        <a:rPr b="1" lang="en-US"/>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t>23/</a:t>
                      </a:r>
                      <a:endParaRPr b="1"/>
                    </a:p>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r>
              <a:tr h="565200">
                <a:tc>
                  <a:txBody>
                    <a:bodyPr/>
                    <a:lstStyle/>
                    <a:p>
                      <a:pPr indent="0" lvl="0" marL="0" rtl="0" algn="ctr">
                        <a:lnSpc>
                          <a:spcPct val="115000"/>
                        </a:lnSpc>
                        <a:spcBef>
                          <a:spcPts val="0"/>
                        </a:spcBef>
                        <a:spcAft>
                          <a:spcPts val="0"/>
                        </a:spcAft>
                        <a:buNone/>
                      </a:pPr>
                      <a:r>
                        <a:rPr b="1" lang="en-US"/>
                        <a:t>Overall Attendance</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34A853"/>
                          </a:solidFill>
                        </a:rPr>
                        <a:t>88.8%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88.4%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90.9%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90.2%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EA4335"/>
                          </a:solidFill>
                        </a:rPr>
                        <a:t>87.6%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87.9%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90.2%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88.7%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89.7%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90.2%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81.1%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90.6%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83.2%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82.1%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565200">
                <a:tc>
                  <a:txBody>
                    <a:bodyPr/>
                    <a:lstStyle/>
                    <a:p>
                      <a:pPr indent="0" lvl="0" marL="0" rtl="0" algn="ctr">
                        <a:lnSpc>
                          <a:spcPct val="115000"/>
                        </a:lnSpc>
                        <a:spcBef>
                          <a:spcPts val="0"/>
                        </a:spcBef>
                        <a:spcAft>
                          <a:spcPts val="0"/>
                        </a:spcAft>
                        <a:buNone/>
                      </a:pPr>
                      <a:r>
                        <a:rPr b="1" lang="en-US"/>
                        <a:t>Overall Absence</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34A853"/>
                          </a:solidFill>
                        </a:rPr>
                        <a:t>11.2%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11.6%</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EA4335"/>
                          </a:solidFill>
                        </a:rPr>
                        <a:t>12.4%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12.1%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9.8%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11.3%</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10.3%</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18.9%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9.4%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16.8%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17.9%</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565200">
                <a:tc>
                  <a:txBody>
                    <a:bodyPr/>
                    <a:lstStyle/>
                    <a:p>
                      <a:pPr indent="0" lvl="0" marL="0" rtl="0" algn="ctr">
                        <a:lnSpc>
                          <a:spcPct val="115000"/>
                        </a:lnSpc>
                        <a:spcBef>
                          <a:spcPts val="0"/>
                        </a:spcBef>
                        <a:spcAft>
                          <a:spcPts val="0"/>
                        </a:spcAft>
                        <a:buNone/>
                      </a:pPr>
                      <a:r>
                        <a:rPr b="1" lang="en-US"/>
                        <a:t>Un-</a:t>
                      </a:r>
                      <a:endParaRPr b="1"/>
                    </a:p>
                    <a:p>
                      <a:pPr indent="0" lvl="0" marL="0" rtl="0" algn="ctr">
                        <a:lnSpc>
                          <a:spcPct val="115000"/>
                        </a:lnSpc>
                        <a:spcBef>
                          <a:spcPts val="0"/>
                        </a:spcBef>
                        <a:spcAft>
                          <a:spcPts val="0"/>
                        </a:spcAft>
                        <a:buNone/>
                      </a:pPr>
                      <a:r>
                        <a:rPr b="1" lang="en-US"/>
                        <a:t>authorised </a:t>
                      </a:r>
                      <a:endParaRPr b="1"/>
                    </a:p>
                    <a:p>
                      <a:pPr indent="0" lvl="0" marL="0" rtl="0" algn="ctr">
                        <a:lnSpc>
                          <a:spcPct val="115000"/>
                        </a:lnSpc>
                        <a:spcBef>
                          <a:spcPts val="0"/>
                        </a:spcBef>
                        <a:spcAft>
                          <a:spcPts val="0"/>
                        </a:spcAft>
                        <a:buNone/>
                      </a:pPr>
                      <a:r>
                        <a:rPr b="1" lang="en-US"/>
                        <a:t>Absence</a:t>
                      </a:r>
                      <a:endParaRPr b="1"/>
                    </a:p>
                  </a:txBody>
                  <a:tcPr marT="25400" marB="25400" marR="25400" marL="25400" anchor="b">
                    <a:lnL cap="flat" cmpd="sng" w="6350">
                      <a:solidFill>
                        <a:srgbClr val="000000"/>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solidFill>
                      <a:srgbClr val="D0E0E3"/>
                    </a:solidFill>
                  </a:tcPr>
                </a:tc>
                <a:tc>
                  <a:txBody>
                    <a:bodyPr/>
                    <a:lstStyle/>
                    <a:p>
                      <a:pPr indent="0" lvl="0" marL="0" rtl="0" algn="ctr">
                        <a:lnSpc>
                          <a:spcPct val="115000"/>
                        </a:lnSpc>
                        <a:spcBef>
                          <a:spcPts val="0"/>
                        </a:spcBef>
                        <a:spcAft>
                          <a:spcPts val="0"/>
                        </a:spcAft>
                        <a:buNone/>
                      </a:pPr>
                      <a:r>
                        <a:rPr b="1" lang="en-US">
                          <a:solidFill>
                            <a:srgbClr val="34A853"/>
                          </a:solidFill>
                        </a:rPr>
                        <a:t>3.8%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4.1%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2.8%</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3.1%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9900"/>
                          </a:solidFill>
                        </a:rPr>
                        <a:t>3.2%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3.2%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1.7%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2.5%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2.2%</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FF0000"/>
                          </a:solidFill>
                        </a:rPr>
                        <a:t>9.5%</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2.4%</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solidFill>
                            <a:srgbClr val="34A853"/>
                          </a:solidFill>
                        </a:rPr>
                        <a:t>6.7%</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CCCCCC"/>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US"/>
                        <a:t>8.1%</a:t>
                      </a:r>
                      <a:endParaRPr b="1"/>
                    </a:p>
                  </a:txBody>
                  <a:tcPr marT="25400" marB="25400" marR="25400" marL="25400" anchor="b">
                    <a:lnL cap="flat" cmpd="sng" w="6350">
                      <a:solidFill>
                        <a:srgbClr val="CCCCCC"/>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bl>
          </a:graphicData>
        </a:graphic>
      </p:graphicFrame>
      <p:sp>
        <p:nvSpPr>
          <p:cNvPr id="191" name="Google Shape;191;g3a37761ef15_0_27"/>
          <p:cNvSpPr txBox="1"/>
          <p:nvPr/>
        </p:nvSpPr>
        <p:spPr>
          <a:xfrm>
            <a:off x="347250" y="821800"/>
            <a:ext cx="5169600" cy="34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1700">
                <a:solidFill>
                  <a:schemeClr val="dk1"/>
                </a:solidFill>
              </a:rPr>
              <a:t>Vulnerable Groups Data</a:t>
            </a:r>
            <a:endParaRPr b="1" sz="1700">
              <a:solidFill>
                <a:schemeClr val="dk1"/>
              </a:solidFill>
            </a:endParaRPr>
          </a:p>
        </p:txBody>
      </p:sp>
      <p:sp>
        <p:nvSpPr>
          <p:cNvPr id="192" name="Google Shape;192;g3a37761ef15_0_27"/>
          <p:cNvSpPr txBox="1"/>
          <p:nvPr/>
        </p:nvSpPr>
        <p:spPr>
          <a:xfrm>
            <a:off x="519763" y="4502550"/>
            <a:ext cx="8021400" cy="1597200"/>
          </a:xfrm>
          <a:prstGeom prst="rect">
            <a:avLst/>
          </a:prstGeom>
          <a:noFill/>
          <a:ln>
            <a:noFill/>
          </a:ln>
        </p:spPr>
        <p:txBody>
          <a:bodyPr anchorCtr="0" anchor="t" bIns="91425" lIns="91425" spcFirstLastPara="1" rIns="91425" wrap="square" tIns="91425">
            <a:noAutofit/>
          </a:bodyPr>
          <a:lstStyle/>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Most vulnerable groups, including FSM, SEN, and LAC, showed improvements in attendance and reductions in unauthorised absence.</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Children in Need experienced a decline in attendance and an increase in both overall and unauthorised absence.</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Support around EHCP and CIN attendance will be supported increasingly by our new specialist EWO. </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Looked After Children improved in attendance and reductions in absence.</a:t>
            </a:r>
            <a:endParaRPr sz="1500">
              <a:solidFill>
                <a:schemeClr val="dk1"/>
              </a:solidFill>
            </a:endParaRPr>
          </a:p>
          <a:p>
            <a:pPr indent="0" lvl="0" marL="0" rtl="0" algn="l">
              <a:spcBef>
                <a:spcPts val="120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g3a37761ef15_0_36"/>
          <p:cNvSpPr txBox="1"/>
          <p:nvPr/>
        </p:nvSpPr>
        <p:spPr>
          <a:xfrm>
            <a:off x="381975" y="266225"/>
            <a:ext cx="4514100" cy="31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1800">
                <a:solidFill>
                  <a:schemeClr val="dk1"/>
                </a:solidFill>
              </a:rPr>
              <a:t>Reduced</a:t>
            </a:r>
            <a:r>
              <a:rPr b="1" lang="en-US" sz="1800">
                <a:solidFill>
                  <a:schemeClr val="dk1"/>
                </a:solidFill>
              </a:rPr>
              <a:t> Timetables </a:t>
            </a:r>
            <a:endParaRPr b="1" sz="1800">
              <a:solidFill>
                <a:schemeClr val="dk1"/>
              </a:solidFill>
            </a:endParaRPr>
          </a:p>
        </p:txBody>
      </p:sp>
      <p:pic>
        <p:nvPicPr>
          <p:cNvPr id="199" name="Google Shape;199;g3a37761ef15_0_36"/>
          <p:cNvPicPr preferRelativeResize="0"/>
          <p:nvPr/>
        </p:nvPicPr>
        <p:blipFill>
          <a:blip r:embed="rId3">
            <a:alphaModFix/>
          </a:blip>
          <a:stretch>
            <a:fillRect/>
          </a:stretch>
        </p:blipFill>
        <p:spPr>
          <a:xfrm>
            <a:off x="1180625" y="668100"/>
            <a:ext cx="6163500" cy="4094875"/>
          </a:xfrm>
          <a:prstGeom prst="rect">
            <a:avLst/>
          </a:prstGeom>
          <a:noFill/>
          <a:ln>
            <a:noFill/>
          </a:ln>
        </p:spPr>
      </p:pic>
      <p:sp>
        <p:nvSpPr>
          <p:cNvPr id="200" name="Google Shape;200;g3a37761ef15_0_36"/>
          <p:cNvSpPr txBox="1"/>
          <p:nvPr/>
        </p:nvSpPr>
        <p:spPr>
          <a:xfrm>
            <a:off x="300900" y="4572000"/>
            <a:ext cx="8987700" cy="1736100"/>
          </a:xfrm>
          <a:prstGeom prst="rect">
            <a:avLst/>
          </a:prstGeom>
          <a:noFill/>
          <a:ln>
            <a:noFill/>
          </a:ln>
        </p:spPr>
        <p:txBody>
          <a:bodyPr anchorCtr="0" anchor="t" bIns="91425" lIns="91425" spcFirstLastPara="1" rIns="91425" wrap="square" tIns="91425">
            <a:noAutofit/>
          </a:bodyPr>
          <a:lstStyle/>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A borough-wide working party reviewed the RTT submission process to improve efficiency and a streamlined form was co-designed and is scheduled for launch in September 2025.</a:t>
            </a:r>
            <a:endParaRPr b="1"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176 RTTs were opened during 2024/25, representing a 32.6% decrease from the previous year.</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59.8% of RTTs were for secondary-aged pupils; 40.2% for primary-aged pupils.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Year 1 and Year 11 remained the most common year groups for RTTs.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At the time of RTT initiation:</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28.9% of pupils were not yet persistently absent.</a:t>
            </a:r>
            <a:endParaRPr sz="1500">
              <a:solidFill>
                <a:schemeClr val="dk1"/>
              </a:solidFill>
            </a:endParaRPr>
          </a:p>
          <a:p>
            <a:pPr indent="-323850" lvl="1" marL="914400" rtl="0" algn="l">
              <a:lnSpc>
                <a:spcPct val="115000"/>
              </a:lnSpc>
              <a:spcBef>
                <a:spcPts val="0"/>
              </a:spcBef>
              <a:spcAft>
                <a:spcPts val="0"/>
              </a:spcAft>
              <a:buClr>
                <a:schemeClr val="dk1"/>
              </a:buClr>
              <a:buSzPts val="1500"/>
              <a:buChar char="○"/>
            </a:pPr>
            <a:r>
              <a:rPr lang="en-US" sz="1500">
                <a:solidFill>
                  <a:schemeClr val="dk1"/>
                </a:solidFill>
              </a:rPr>
              <a:t>9.9% had attendance below 25%.</a:t>
            </a:r>
            <a:endParaRPr sz="1500">
              <a:solidFill>
                <a:schemeClr val="dk1"/>
              </a:solidFill>
            </a:endParaRPr>
          </a:p>
          <a:p>
            <a:pPr indent="0" lvl="0" marL="0" rtl="0" algn="l">
              <a:spcBef>
                <a:spcPts val="120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g3a37761ef15_0_44"/>
          <p:cNvSpPr txBox="1"/>
          <p:nvPr/>
        </p:nvSpPr>
        <p:spPr>
          <a:xfrm>
            <a:off x="312525" y="196775"/>
            <a:ext cx="3906600" cy="503400"/>
          </a:xfrm>
          <a:prstGeom prst="rect">
            <a:avLst/>
          </a:prstGeom>
          <a:noFill/>
          <a:ln>
            <a:noFill/>
          </a:ln>
        </p:spPr>
        <p:txBody>
          <a:bodyPr anchorCtr="0" anchor="t" bIns="91425" lIns="91425" spcFirstLastPara="1" rIns="91425" wrap="square" tIns="91425">
            <a:noAutofit/>
          </a:bodyPr>
          <a:lstStyle/>
          <a:p>
            <a:pPr indent="0" lvl="0" marL="0" rtl="0" algn="l">
              <a:lnSpc>
                <a:spcPct val="107916"/>
              </a:lnSpc>
              <a:spcBef>
                <a:spcPts val="0"/>
              </a:spcBef>
              <a:spcAft>
                <a:spcPts val="0"/>
              </a:spcAft>
              <a:buClr>
                <a:schemeClr val="dk1"/>
              </a:buClr>
              <a:buSzPts val="1100"/>
              <a:buFont typeface="Arial"/>
              <a:buNone/>
            </a:pPr>
            <a:r>
              <a:rPr b="1" lang="en-US" sz="1800">
                <a:solidFill>
                  <a:schemeClr val="dk1"/>
                </a:solidFill>
              </a:rPr>
              <a:t>Additional Information and Needs</a:t>
            </a:r>
            <a:endParaRPr b="1" sz="1800">
              <a:solidFill>
                <a:schemeClr val="dk1"/>
              </a:solidFill>
            </a:endParaRPr>
          </a:p>
          <a:p>
            <a:pPr indent="0" lvl="0" marL="0" rtl="0" algn="l">
              <a:spcBef>
                <a:spcPts val="800"/>
              </a:spcBef>
              <a:spcAft>
                <a:spcPts val="0"/>
              </a:spcAft>
              <a:buNone/>
            </a:pPr>
            <a:r>
              <a:t/>
            </a:r>
            <a:endParaRPr sz="3200">
              <a:solidFill>
                <a:schemeClr val="dk1"/>
              </a:solidFill>
            </a:endParaRPr>
          </a:p>
        </p:txBody>
      </p:sp>
      <p:pic>
        <p:nvPicPr>
          <p:cNvPr descr="Forms response chart. Question title: Child additional information. Number of responses: 176 responses." id="207" name="Google Shape;207;g3a37761ef15_0_44" title="Child additional information"/>
          <p:cNvPicPr preferRelativeResize="0"/>
          <p:nvPr/>
        </p:nvPicPr>
        <p:blipFill>
          <a:blip r:embed="rId3">
            <a:alphaModFix/>
          </a:blip>
          <a:stretch>
            <a:fillRect/>
          </a:stretch>
        </p:blipFill>
        <p:spPr>
          <a:xfrm>
            <a:off x="412825" y="864286"/>
            <a:ext cx="8389726" cy="3964239"/>
          </a:xfrm>
          <a:prstGeom prst="rect">
            <a:avLst/>
          </a:prstGeom>
          <a:noFill/>
          <a:ln>
            <a:noFill/>
          </a:ln>
        </p:spPr>
      </p:pic>
      <p:sp>
        <p:nvSpPr>
          <p:cNvPr id="208" name="Google Shape;208;g3a37761ef15_0_44"/>
          <p:cNvSpPr txBox="1"/>
          <p:nvPr/>
        </p:nvSpPr>
        <p:spPr>
          <a:xfrm>
            <a:off x="972275" y="4849800"/>
            <a:ext cx="6858000" cy="1684200"/>
          </a:xfrm>
          <a:prstGeom prst="rect">
            <a:avLst/>
          </a:prstGeom>
          <a:noFill/>
          <a:ln>
            <a:noFill/>
          </a:ln>
        </p:spPr>
        <p:txBody>
          <a:bodyPr anchorCtr="0" anchor="t" bIns="91425" lIns="91425" spcFirstLastPara="1" rIns="91425" wrap="square" tIns="91425">
            <a:noAutofit/>
          </a:bodyPr>
          <a:lstStyle/>
          <a:p>
            <a:pPr indent="-323850" lvl="0" marL="457200" rtl="0" algn="l">
              <a:lnSpc>
                <a:spcPct val="115000"/>
              </a:lnSpc>
              <a:spcBef>
                <a:spcPts val="1200"/>
              </a:spcBef>
              <a:spcAft>
                <a:spcPts val="0"/>
              </a:spcAft>
              <a:buClr>
                <a:schemeClr val="dk1"/>
              </a:buClr>
              <a:buSzPts val="1500"/>
              <a:buChar char="●"/>
            </a:pPr>
            <a:r>
              <a:rPr lang="en-US" sz="1500">
                <a:solidFill>
                  <a:schemeClr val="dk1"/>
                </a:solidFill>
              </a:rPr>
              <a:t>30.7% of pupils on RTTs had an EHCP.</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40.3% had an identified SEN.</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11.4% were open to Social Services.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15.9% were receiving Early Help support.</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24.4% were eligible for Free School Meals.</a:t>
            </a:r>
            <a:endParaRPr sz="1500">
              <a:solidFill>
                <a:schemeClr val="dk1"/>
              </a:solidFill>
            </a:endParaRPr>
          </a:p>
          <a:p>
            <a:pPr indent="-323850" lvl="0" marL="457200" rtl="0" algn="l">
              <a:lnSpc>
                <a:spcPct val="115000"/>
              </a:lnSpc>
              <a:spcBef>
                <a:spcPts val="0"/>
              </a:spcBef>
              <a:spcAft>
                <a:spcPts val="0"/>
              </a:spcAft>
              <a:buClr>
                <a:schemeClr val="dk1"/>
              </a:buClr>
              <a:buSzPts val="1500"/>
              <a:buChar char="●"/>
            </a:pPr>
            <a:r>
              <a:rPr lang="en-US" sz="1500">
                <a:solidFill>
                  <a:schemeClr val="dk1"/>
                </a:solidFill>
              </a:rPr>
              <a:t>26.7% were identified as Pupil Premium.</a:t>
            </a:r>
            <a:endParaRPr b="1" sz="1500">
              <a:solidFill>
                <a:schemeClr val="dk1"/>
              </a:solidFill>
            </a:endParaRPr>
          </a:p>
          <a:p>
            <a:pPr indent="0" lvl="0" marL="0" rtl="0" algn="l">
              <a:spcBef>
                <a:spcPts val="1200"/>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g3993cff11a1_1_5"/>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Fixed Penalty Notices</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Satnam Bahra</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g3993cff11a1_1_50"/>
          <p:cNvSpPr txBox="1"/>
          <p:nvPr/>
        </p:nvSpPr>
        <p:spPr>
          <a:xfrm>
            <a:off x="1076450" y="1012775"/>
            <a:ext cx="7066500" cy="4601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My role is the first point of contact for incoming FPN requests.</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 aim is to issue the FPN as soon as possible after approval.</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 average time spent on raising each FPN is about 20 mins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from receiving the request, raising the invoice and posting it.</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 aim is to be proactive in dealing with enquiries </a:t>
            </a:r>
            <a:r>
              <a:rPr lang="en-US" sz="2000">
                <a:solidFill>
                  <a:schemeClr val="dk1"/>
                </a:solidFill>
                <a:latin typeface="Calibri"/>
                <a:ea typeface="Calibri"/>
                <a:cs typeface="Calibri"/>
                <a:sym typeface="Calibri"/>
              </a:rPr>
              <a:t>from</a:t>
            </a:r>
            <a:r>
              <a:rPr lang="en-US" sz="2000">
                <a:solidFill>
                  <a:schemeClr val="dk1"/>
                </a:solidFill>
                <a:latin typeface="Calibri"/>
                <a:ea typeface="Calibri"/>
                <a:cs typeface="Calibri"/>
                <a:sym typeface="Calibri"/>
              </a:rPr>
              <a:t> parents</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and chasing non-payers.</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A reminder email is sent to the parent on the 21st day. I believe</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that this has resulted in prompt payment and avoiding the legal</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route.</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We have raised 181 FPNs from 32 schools this academic year.</a:t>
            </a:r>
            <a:endParaRPr sz="2000">
              <a:solidFill>
                <a:schemeClr val="dk1"/>
              </a:solidFill>
              <a:latin typeface="Calibri"/>
              <a:ea typeface="Calibri"/>
              <a:cs typeface="Calibri"/>
              <a:sym typeface="Calibri"/>
            </a:endParaRPr>
          </a:p>
          <a:p>
            <a:pPr indent="0" lvl="0" marL="0" rtl="0" algn="l">
              <a:spcBef>
                <a:spcPts val="0"/>
              </a:spcBef>
              <a:spcAft>
                <a:spcPts val="0"/>
              </a:spcAft>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3a37761ef15_0_2"/>
          <p:cNvSpPr txBox="1"/>
          <p:nvPr/>
        </p:nvSpPr>
        <p:spPr>
          <a:xfrm>
            <a:off x="1180625" y="648175"/>
            <a:ext cx="7031700" cy="494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 school can assist by ensuring that parents’ details are up to</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date.</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Please attach all the relevant documents to the request: such as</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attendance certificate(s), parents’ leave request, school’s</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response and any other communication that may help us.</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We are unable to issue an FPN to a parent of no fixed abode</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If parents live apart, then we need both addresses. Otherwise the</a:t>
            </a:r>
            <a:endParaRPr sz="2000">
              <a:solidFill>
                <a:schemeClr val="dk1"/>
              </a:solidFill>
              <a:latin typeface="Calibri"/>
              <a:ea typeface="Calibri"/>
              <a:cs typeface="Calibri"/>
              <a:sym typeface="Calibri"/>
            </a:endParaRPr>
          </a:p>
          <a:p>
            <a:pPr indent="0" lvl="0" marL="0" rtl="0" algn="l">
              <a:spcBef>
                <a:spcPts val="0"/>
              </a:spcBef>
              <a:spcAft>
                <a:spcPts val="0"/>
              </a:spcAft>
              <a:buNone/>
            </a:pPr>
            <a:r>
              <a:rPr lang="en-US" sz="2000">
                <a:solidFill>
                  <a:schemeClr val="dk1"/>
                </a:solidFill>
                <a:latin typeface="Calibri"/>
                <a:ea typeface="Calibri"/>
                <a:cs typeface="Calibri"/>
                <a:sym typeface="Calibri"/>
              </a:rPr>
              <a:t>FPN cannot be issued.</a:t>
            </a:r>
            <a:endParaRPr sz="2000">
              <a:solidFill>
                <a:schemeClr val="dk1"/>
              </a:solidFill>
              <a:latin typeface="Calibri"/>
              <a:ea typeface="Calibri"/>
              <a:cs typeface="Calibri"/>
              <a:sym typeface="Calibri"/>
            </a:endParaRPr>
          </a:p>
          <a:p>
            <a:pPr indent="0" lvl="0" marL="0" rtl="0" algn="l">
              <a:spcBef>
                <a:spcPts val="0"/>
              </a:spcBef>
              <a:spcAft>
                <a:spcPts val="0"/>
              </a:spcAft>
              <a:buNone/>
            </a:pPr>
            <a:r>
              <a:t/>
            </a:r>
            <a:endParaRPr sz="2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Moving forward we will now be </a:t>
            </a:r>
            <a:r>
              <a:rPr lang="en-US" sz="2000">
                <a:solidFill>
                  <a:schemeClr val="dk1"/>
                </a:solidFill>
                <a:latin typeface="Calibri"/>
                <a:ea typeface="Calibri"/>
                <a:cs typeface="Calibri"/>
                <a:sym typeface="Calibri"/>
              </a:rPr>
              <a:t>escalating</a:t>
            </a:r>
            <a:r>
              <a:rPr lang="en-US" sz="2000">
                <a:solidFill>
                  <a:schemeClr val="dk1"/>
                </a:solidFill>
                <a:latin typeface="Calibri"/>
                <a:ea typeface="Calibri"/>
                <a:cs typeface="Calibri"/>
                <a:sym typeface="Calibri"/>
              </a:rPr>
              <a:t> unpaid FPNs. If an FPN is unpaid you will </a:t>
            </a:r>
            <a:r>
              <a:rPr lang="en-US" sz="2000">
                <a:solidFill>
                  <a:schemeClr val="dk1"/>
                </a:solidFill>
                <a:latin typeface="Calibri"/>
                <a:ea typeface="Calibri"/>
                <a:cs typeface="Calibri"/>
                <a:sym typeface="Calibri"/>
              </a:rPr>
              <a:t>receive</a:t>
            </a:r>
            <a:r>
              <a:rPr lang="en-US" sz="2000">
                <a:solidFill>
                  <a:schemeClr val="dk1"/>
                </a:solidFill>
                <a:latin typeface="Calibri"/>
                <a:ea typeface="Calibri"/>
                <a:cs typeface="Calibri"/>
                <a:sym typeface="Calibri"/>
              </a:rPr>
              <a:t> a request for more information from school. This will need to be completed within 5 working days of the request being made due to restricting </a:t>
            </a:r>
            <a:r>
              <a:rPr lang="en-US" sz="2000">
                <a:solidFill>
                  <a:schemeClr val="dk1"/>
                </a:solidFill>
                <a:latin typeface="Calibri"/>
                <a:ea typeface="Calibri"/>
                <a:cs typeface="Calibri"/>
                <a:sym typeface="Calibri"/>
              </a:rPr>
              <a:t>timescales</a:t>
            </a:r>
            <a:r>
              <a:rPr lang="en-US" sz="2000">
                <a:solidFill>
                  <a:schemeClr val="dk1"/>
                </a:solidFill>
                <a:latin typeface="Calibri"/>
                <a:ea typeface="Calibri"/>
                <a:cs typeface="Calibri"/>
                <a:sym typeface="Calibri"/>
              </a:rPr>
              <a:t> in the </a:t>
            </a:r>
            <a:r>
              <a:rPr lang="en-US" sz="2000">
                <a:solidFill>
                  <a:schemeClr val="dk1"/>
                </a:solidFill>
                <a:latin typeface="Calibri"/>
                <a:ea typeface="Calibri"/>
                <a:cs typeface="Calibri"/>
                <a:sym typeface="Calibri"/>
              </a:rPr>
              <a:t>escalation</a:t>
            </a:r>
            <a:r>
              <a:rPr lang="en-US" sz="2000">
                <a:solidFill>
                  <a:schemeClr val="dk1"/>
                </a:solidFill>
                <a:latin typeface="Calibri"/>
                <a:ea typeface="Calibri"/>
                <a:cs typeface="Calibri"/>
                <a:sym typeface="Calibri"/>
              </a:rPr>
              <a:t> process. </a:t>
            </a:r>
            <a:endParaRPr sz="2000">
              <a:solidFill>
                <a:schemeClr val="dk1"/>
              </a:solidFill>
              <a:latin typeface="Calibri"/>
              <a:ea typeface="Calibri"/>
              <a:cs typeface="Calibri"/>
              <a:sym typeface="Calibri"/>
            </a:endParaRPr>
          </a:p>
          <a:p>
            <a:pPr indent="0" lvl="0" marL="0" rtl="0" algn="l">
              <a:spcBef>
                <a:spcPts val="0"/>
              </a:spcBef>
              <a:spcAft>
                <a:spcPts val="0"/>
              </a:spcAft>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id="231" name="Google Shape;231;g3a57d1fc93c_1_15"/>
          <p:cNvPicPr preferRelativeResize="0"/>
          <p:nvPr/>
        </p:nvPicPr>
        <p:blipFill rotWithShape="1">
          <a:blip r:embed="rId3">
            <a:alphaModFix/>
          </a:blip>
          <a:srcRect b="15226" l="34812" r="35921" t="25594"/>
          <a:stretch/>
        </p:blipFill>
        <p:spPr>
          <a:xfrm>
            <a:off x="1915725" y="292587"/>
            <a:ext cx="5602027" cy="665477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g3993cff11a1_1_10"/>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Additional Updates</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Al Whitelaw</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g3993cff11a1_1_15"/>
          <p:cNvSpPr txBox="1"/>
          <p:nvPr>
            <p:ph idx="4294967295" type="ctrTitle"/>
          </p:nvPr>
        </p:nvSpPr>
        <p:spPr>
          <a:xfrm>
            <a:off x="581025" y="242093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800" u="none" cap="none" strike="noStrike">
                <a:solidFill>
                  <a:schemeClr val="lt1"/>
                </a:solidFill>
                <a:latin typeface="Calibri"/>
                <a:ea typeface="Calibri"/>
                <a:cs typeface="Calibri"/>
                <a:sym typeface="Calibri"/>
              </a:rPr>
            </a:br>
            <a:r>
              <a:rPr lang="en-US" sz="4800">
                <a:solidFill>
                  <a:schemeClr val="lt1"/>
                </a:solidFill>
              </a:rPr>
              <a:t>Ofsted and Inclusion</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graphicFrame>
        <p:nvGraphicFramePr>
          <p:cNvPr id="248" name="Google Shape;248;g3993cff11a1_1_59"/>
          <p:cNvGraphicFramePr/>
          <p:nvPr/>
        </p:nvGraphicFramePr>
        <p:xfrm>
          <a:off x="479175" y="2994500"/>
          <a:ext cx="3000000" cy="3000000"/>
        </p:xfrm>
        <a:graphic>
          <a:graphicData uri="http://schemas.openxmlformats.org/drawingml/2006/table">
            <a:tbl>
              <a:tblPr>
                <a:solidFill>
                  <a:srgbClr val="FFFFFF"/>
                </a:solidFill>
                <a:tableStyleId>{4B8ECBD4-0DBA-4AB0-B0FC-385C977530B4}</a:tableStyleId>
              </a:tblPr>
              <a:tblGrid>
                <a:gridCol w="3119975"/>
                <a:gridCol w="5065675"/>
              </a:tblGrid>
              <a:tr h="354750">
                <a:tc>
                  <a:txBody>
                    <a:bodyPr/>
                    <a:lstStyle/>
                    <a:p>
                      <a:pPr indent="0" lvl="0" marL="0" rtl="0" algn="l">
                        <a:spcBef>
                          <a:spcPts val="0"/>
                        </a:spcBef>
                        <a:spcAft>
                          <a:spcPts val="0"/>
                        </a:spcAft>
                        <a:buNone/>
                      </a:pPr>
                      <a:r>
                        <a:rPr b="1" lang="en-US" sz="1650">
                          <a:solidFill>
                            <a:srgbClr val="131314"/>
                          </a:solidFill>
                          <a:highlight>
                            <a:srgbClr val="FFFFFF"/>
                          </a:highlight>
                          <a:latin typeface="Calibri"/>
                          <a:ea typeface="Calibri"/>
                          <a:cs typeface="Calibri"/>
                          <a:sym typeface="Calibri"/>
                        </a:rPr>
                        <a:t>Inclusion</a:t>
                      </a:r>
                      <a:endParaRPr b="1"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A new, distinct, and graded area of inspection.</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r h="537400">
                <a:tc>
                  <a:txBody>
                    <a:bodyPr/>
                    <a:lstStyle/>
                    <a:p>
                      <a:pPr indent="0" lvl="0" marL="0" rtl="0" algn="l">
                        <a:spcBef>
                          <a:spcPts val="0"/>
                        </a:spcBef>
                        <a:spcAft>
                          <a:spcPts val="0"/>
                        </a:spcAft>
                        <a:buNone/>
                      </a:pPr>
                      <a:r>
                        <a:rPr b="1" lang="en-US" sz="1650">
                          <a:solidFill>
                            <a:srgbClr val="131314"/>
                          </a:solidFill>
                          <a:highlight>
                            <a:srgbClr val="FFFFFF"/>
                          </a:highlight>
                          <a:latin typeface="Calibri"/>
                          <a:ea typeface="Calibri"/>
                          <a:cs typeface="Calibri"/>
                          <a:sym typeface="Calibri"/>
                        </a:rPr>
                        <a:t>Attendance and Behaviour</a:t>
                      </a:r>
                      <a:endParaRPr b="1"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A core graded area, separated from overall conduct/development.</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r h="386425">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Curriculum and Teaching</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t/>
                      </a:r>
                      <a:endParaRPr sz="2000">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r h="386425">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Achievement</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t/>
                      </a:r>
                      <a:endParaRPr sz="2000">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r h="537400">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Personal Development and Well-being</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t/>
                      </a:r>
                      <a:endParaRPr sz="2000">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r h="386425">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Leadership and Governance</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t/>
                      </a:r>
                      <a:endParaRPr sz="2000">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r h="354750">
                <a:tc>
                  <a:txBody>
                    <a:bodyPr/>
                    <a:lstStyle/>
                    <a:p>
                      <a:pPr indent="0" lvl="0" marL="0" rtl="0" algn="l">
                        <a:spcBef>
                          <a:spcPts val="0"/>
                        </a:spcBef>
                        <a:spcAft>
                          <a:spcPts val="0"/>
                        </a:spcAft>
                        <a:buNone/>
                      </a:pPr>
                      <a:r>
                        <a:rPr b="1" lang="en-US" sz="1650">
                          <a:solidFill>
                            <a:srgbClr val="131314"/>
                          </a:solidFill>
                          <a:highlight>
                            <a:srgbClr val="FFFFFF"/>
                          </a:highlight>
                          <a:latin typeface="Calibri"/>
                          <a:ea typeface="Calibri"/>
                          <a:cs typeface="Calibri"/>
                          <a:sym typeface="Calibri"/>
                        </a:rPr>
                        <a:t>Safeguarding</a:t>
                      </a:r>
                      <a:endParaRPr b="1"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c>
                  <a:txBody>
                    <a:bodyPr/>
                    <a:lstStyle/>
                    <a:p>
                      <a:pPr indent="0" lvl="0" marL="0" rtl="0" algn="l">
                        <a:spcBef>
                          <a:spcPts val="0"/>
                        </a:spcBef>
                        <a:spcAft>
                          <a:spcPts val="0"/>
                        </a:spcAft>
                        <a:buNone/>
                      </a:pPr>
                      <a:r>
                        <a:rPr lang="en-US" sz="1650">
                          <a:solidFill>
                            <a:srgbClr val="131314"/>
                          </a:solidFill>
                          <a:highlight>
                            <a:srgbClr val="FFFFFF"/>
                          </a:highlight>
                          <a:latin typeface="Calibri"/>
                          <a:ea typeface="Calibri"/>
                          <a:cs typeface="Calibri"/>
                          <a:sym typeface="Calibri"/>
                        </a:rPr>
                        <a:t>Evaluated separately on a </a:t>
                      </a:r>
                      <a:r>
                        <a:rPr b="1" lang="en-US" sz="1650">
                          <a:solidFill>
                            <a:srgbClr val="131314"/>
                          </a:solidFill>
                          <a:highlight>
                            <a:srgbClr val="FFFFFF"/>
                          </a:highlight>
                          <a:latin typeface="Calibri"/>
                          <a:ea typeface="Calibri"/>
                          <a:cs typeface="Calibri"/>
                          <a:sym typeface="Calibri"/>
                        </a:rPr>
                        <a:t>‘met’/‘not met’</a:t>
                      </a:r>
                      <a:r>
                        <a:rPr lang="en-US" sz="1650">
                          <a:solidFill>
                            <a:srgbClr val="131314"/>
                          </a:solidFill>
                          <a:highlight>
                            <a:srgbClr val="FFFFFF"/>
                          </a:highlight>
                          <a:latin typeface="Calibri"/>
                          <a:ea typeface="Calibri"/>
                          <a:cs typeface="Calibri"/>
                          <a:sym typeface="Calibri"/>
                        </a:rPr>
                        <a:t> scale.</a:t>
                      </a:r>
                      <a:endParaRPr sz="1650">
                        <a:solidFill>
                          <a:srgbClr val="131314"/>
                        </a:solidFill>
                        <a:highlight>
                          <a:srgbClr val="FFFFFF"/>
                        </a:highlight>
                        <a:latin typeface="Calibri"/>
                        <a:ea typeface="Calibri"/>
                        <a:cs typeface="Calibri"/>
                        <a:sym typeface="Calibri"/>
                      </a:endParaRPr>
                    </a:p>
                  </a:txBody>
                  <a:tcPr marT="91425" marB="91425" marR="91425" marL="91425">
                    <a:lnL cap="flat" cmpd="sng" w="7050">
                      <a:solidFill>
                        <a:srgbClr val="CDD2D9"/>
                      </a:solidFill>
                      <a:prstDash val="solid"/>
                      <a:round/>
                      <a:headEnd len="sm" w="sm" type="none"/>
                      <a:tailEnd len="sm" w="sm" type="none"/>
                    </a:lnL>
                    <a:lnR cap="flat" cmpd="sng" w="7050">
                      <a:solidFill>
                        <a:srgbClr val="CDD2D9"/>
                      </a:solidFill>
                      <a:prstDash val="solid"/>
                      <a:round/>
                      <a:headEnd len="sm" w="sm" type="none"/>
                      <a:tailEnd len="sm" w="sm" type="none"/>
                    </a:lnR>
                    <a:lnT cap="flat" cmpd="sng" w="7050">
                      <a:solidFill>
                        <a:srgbClr val="CDD2D9"/>
                      </a:solidFill>
                      <a:prstDash val="solid"/>
                      <a:round/>
                      <a:headEnd len="sm" w="sm" type="none"/>
                      <a:tailEnd len="sm" w="sm" type="none"/>
                    </a:lnT>
                    <a:lnB cap="flat" cmpd="sng" w="7050">
                      <a:solidFill>
                        <a:srgbClr val="CDD2D9"/>
                      </a:solidFill>
                      <a:prstDash val="solid"/>
                      <a:round/>
                      <a:headEnd len="sm" w="sm" type="none"/>
                      <a:tailEnd len="sm" w="sm" type="none"/>
                    </a:lnB>
                  </a:tcPr>
                </a:tc>
              </a:tr>
            </a:tbl>
          </a:graphicData>
        </a:graphic>
      </p:graphicFrame>
      <p:sp>
        <p:nvSpPr>
          <p:cNvPr id="249" name="Google Shape;249;g3993cff11a1_1_59"/>
          <p:cNvSpPr txBox="1"/>
          <p:nvPr/>
        </p:nvSpPr>
        <p:spPr>
          <a:xfrm>
            <a:off x="3507225" y="512850"/>
            <a:ext cx="5157600" cy="209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550">
                <a:solidFill>
                  <a:srgbClr val="131314"/>
                </a:solidFill>
                <a:highlight>
                  <a:srgbClr val="FFFFFF"/>
                </a:highlight>
                <a:latin typeface="Calibri"/>
                <a:ea typeface="Calibri"/>
                <a:cs typeface="Calibri"/>
                <a:sym typeface="Calibri"/>
              </a:rPr>
              <a:t>The Inspection Framework will introduces 6 specific, graded evaluation areas for schools. These are graded on a 5-point scale: </a:t>
            </a:r>
            <a:endParaRPr sz="1550">
              <a:solidFill>
                <a:srgbClr val="131314"/>
              </a:solidFill>
              <a:highlight>
                <a:srgbClr val="FFFFFF"/>
              </a:highlight>
              <a:latin typeface="Calibri"/>
              <a:ea typeface="Calibri"/>
              <a:cs typeface="Calibri"/>
              <a:sym typeface="Calibri"/>
            </a:endParaRPr>
          </a:p>
          <a:p>
            <a:pPr indent="-327025" lvl="0" marL="457200" rtl="0" algn="l">
              <a:spcBef>
                <a:spcPts val="0"/>
              </a:spcBef>
              <a:spcAft>
                <a:spcPts val="0"/>
              </a:spcAft>
              <a:buClr>
                <a:srgbClr val="131314"/>
              </a:buClr>
              <a:buSzPts val="1550"/>
              <a:buFont typeface="Calibri"/>
              <a:buChar char="●"/>
            </a:pPr>
            <a:r>
              <a:rPr lang="en-US" sz="1550">
                <a:solidFill>
                  <a:srgbClr val="131314"/>
                </a:solidFill>
                <a:highlight>
                  <a:srgbClr val="FFFFFF"/>
                </a:highlight>
                <a:latin typeface="Calibri"/>
                <a:ea typeface="Calibri"/>
                <a:cs typeface="Calibri"/>
                <a:sym typeface="Calibri"/>
              </a:rPr>
              <a:t>Exceptional</a:t>
            </a:r>
            <a:endParaRPr sz="1550">
              <a:solidFill>
                <a:srgbClr val="131314"/>
              </a:solidFill>
              <a:highlight>
                <a:srgbClr val="FFFFFF"/>
              </a:highlight>
              <a:latin typeface="Calibri"/>
              <a:ea typeface="Calibri"/>
              <a:cs typeface="Calibri"/>
              <a:sym typeface="Calibri"/>
            </a:endParaRPr>
          </a:p>
          <a:p>
            <a:pPr indent="-327025" lvl="0" marL="457200" rtl="0" algn="l">
              <a:spcBef>
                <a:spcPts val="0"/>
              </a:spcBef>
              <a:spcAft>
                <a:spcPts val="0"/>
              </a:spcAft>
              <a:buClr>
                <a:srgbClr val="131314"/>
              </a:buClr>
              <a:buSzPts val="1550"/>
              <a:buFont typeface="Calibri"/>
              <a:buChar char="●"/>
            </a:pPr>
            <a:r>
              <a:rPr lang="en-US" sz="1550">
                <a:solidFill>
                  <a:srgbClr val="131314"/>
                </a:solidFill>
                <a:highlight>
                  <a:srgbClr val="FFFFFF"/>
                </a:highlight>
                <a:latin typeface="Calibri"/>
                <a:ea typeface="Calibri"/>
                <a:cs typeface="Calibri"/>
                <a:sym typeface="Calibri"/>
              </a:rPr>
              <a:t>Strong Standard</a:t>
            </a:r>
            <a:endParaRPr sz="1550">
              <a:solidFill>
                <a:srgbClr val="131314"/>
              </a:solidFill>
              <a:highlight>
                <a:srgbClr val="FFFFFF"/>
              </a:highlight>
              <a:latin typeface="Calibri"/>
              <a:ea typeface="Calibri"/>
              <a:cs typeface="Calibri"/>
              <a:sym typeface="Calibri"/>
            </a:endParaRPr>
          </a:p>
          <a:p>
            <a:pPr indent="-327025" lvl="0" marL="457200" rtl="0" algn="l">
              <a:spcBef>
                <a:spcPts val="0"/>
              </a:spcBef>
              <a:spcAft>
                <a:spcPts val="0"/>
              </a:spcAft>
              <a:buClr>
                <a:srgbClr val="131314"/>
              </a:buClr>
              <a:buSzPts val="1550"/>
              <a:buFont typeface="Calibri"/>
              <a:buChar char="●"/>
            </a:pPr>
            <a:r>
              <a:rPr lang="en-US" sz="1550">
                <a:solidFill>
                  <a:srgbClr val="131314"/>
                </a:solidFill>
                <a:highlight>
                  <a:srgbClr val="FFFFFF"/>
                </a:highlight>
                <a:latin typeface="Calibri"/>
                <a:ea typeface="Calibri"/>
                <a:cs typeface="Calibri"/>
                <a:sym typeface="Calibri"/>
              </a:rPr>
              <a:t>Expected Standard</a:t>
            </a:r>
            <a:endParaRPr sz="1550">
              <a:solidFill>
                <a:srgbClr val="131314"/>
              </a:solidFill>
              <a:highlight>
                <a:srgbClr val="FFFFFF"/>
              </a:highlight>
              <a:latin typeface="Calibri"/>
              <a:ea typeface="Calibri"/>
              <a:cs typeface="Calibri"/>
              <a:sym typeface="Calibri"/>
            </a:endParaRPr>
          </a:p>
          <a:p>
            <a:pPr indent="-327025" lvl="0" marL="457200" rtl="0" algn="l">
              <a:spcBef>
                <a:spcPts val="0"/>
              </a:spcBef>
              <a:spcAft>
                <a:spcPts val="0"/>
              </a:spcAft>
              <a:buClr>
                <a:srgbClr val="131314"/>
              </a:buClr>
              <a:buSzPts val="1550"/>
              <a:buFont typeface="Calibri"/>
              <a:buChar char="●"/>
            </a:pPr>
            <a:r>
              <a:rPr lang="en-US" sz="1550">
                <a:solidFill>
                  <a:srgbClr val="131314"/>
                </a:solidFill>
                <a:highlight>
                  <a:srgbClr val="FFFFFF"/>
                </a:highlight>
                <a:latin typeface="Calibri"/>
                <a:ea typeface="Calibri"/>
                <a:cs typeface="Calibri"/>
                <a:sym typeface="Calibri"/>
              </a:rPr>
              <a:t>Needs Attention, </a:t>
            </a:r>
            <a:endParaRPr sz="1550">
              <a:solidFill>
                <a:srgbClr val="131314"/>
              </a:solidFill>
              <a:highlight>
                <a:srgbClr val="FFFFFF"/>
              </a:highlight>
              <a:latin typeface="Calibri"/>
              <a:ea typeface="Calibri"/>
              <a:cs typeface="Calibri"/>
              <a:sym typeface="Calibri"/>
            </a:endParaRPr>
          </a:p>
          <a:p>
            <a:pPr indent="-327025" lvl="0" marL="457200" rtl="0" algn="l">
              <a:spcBef>
                <a:spcPts val="0"/>
              </a:spcBef>
              <a:spcAft>
                <a:spcPts val="0"/>
              </a:spcAft>
              <a:buClr>
                <a:srgbClr val="131314"/>
              </a:buClr>
              <a:buSzPts val="1550"/>
              <a:buFont typeface="Calibri"/>
              <a:buChar char="●"/>
            </a:pPr>
            <a:r>
              <a:rPr lang="en-US" sz="1550">
                <a:solidFill>
                  <a:srgbClr val="131314"/>
                </a:solidFill>
                <a:highlight>
                  <a:srgbClr val="FFFFFF"/>
                </a:highlight>
                <a:latin typeface="Calibri"/>
                <a:ea typeface="Calibri"/>
                <a:cs typeface="Calibri"/>
                <a:sym typeface="Calibri"/>
              </a:rPr>
              <a:t>Urgent Improvement</a:t>
            </a:r>
            <a:endParaRPr sz="1900">
              <a:latin typeface="Calibri"/>
              <a:ea typeface="Calibri"/>
              <a:cs typeface="Calibri"/>
              <a:sym typeface="Calibri"/>
            </a:endParaRPr>
          </a:p>
        </p:txBody>
      </p:sp>
      <p:pic>
        <p:nvPicPr>
          <p:cNvPr id="250" name="Google Shape;250;g3993cff11a1_1_59"/>
          <p:cNvPicPr preferRelativeResize="0"/>
          <p:nvPr/>
        </p:nvPicPr>
        <p:blipFill>
          <a:blip r:embed="rId3">
            <a:alphaModFix/>
          </a:blip>
          <a:stretch>
            <a:fillRect/>
          </a:stretch>
        </p:blipFill>
        <p:spPr>
          <a:xfrm>
            <a:off x="479175" y="394925"/>
            <a:ext cx="2738451" cy="23292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g3a47ba888c5_0_279"/>
          <p:cNvSpPr txBox="1"/>
          <p:nvPr/>
        </p:nvSpPr>
        <p:spPr>
          <a:xfrm>
            <a:off x="414800" y="5269450"/>
            <a:ext cx="4551900" cy="1154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800">
                <a:solidFill>
                  <a:srgbClr val="131314"/>
                </a:solidFill>
                <a:highlight>
                  <a:srgbClr val="FFFFFF"/>
                </a:highlight>
                <a:latin typeface="Calibri"/>
                <a:ea typeface="Calibri"/>
                <a:cs typeface="Calibri"/>
                <a:sym typeface="Calibri"/>
              </a:rPr>
              <a:t>Legislation</a:t>
            </a:r>
            <a:endParaRPr b="1" sz="1800">
              <a:solidFill>
                <a:srgbClr val="131314"/>
              </a:solidFill>
              <a:highlight>
                <a:srgbClr val="FFFFFF"/>
              </a:highlight>
              <a:latin typeface="Calibri"/>
              <a:ea typeface="Calibri"/>
              <a:cs typeface="Calibri"/>
              <a:sym typeface="Calibri"/>
            </a:endParaRPr>
          </a:p>
          <a:p>
            <a:pPr indent="-323850" lvl="0" marL="457200" rtl="0" algn="l">
              <a:spcBef>
                <a:spcPts val="0"/>
              </a:spcBef>
              <a:spcAft>
                <a:spcPts val="0"/>
              </a:spcAft>
              <a:buClr>
                <a:srgbClr val="131314"/>
              </a:buClr>
              <a:buSzPts val="1500"/>
              <a:buFont typeface="Calibri"/>
              <a:buChar char="●"/>
            </a:pPr>
            <a:r>
              <a:rPr lang="en-US" sz="1500">
                <a:solidFill>
                  <a:srgbClr val="131314"/>
                </a:solidFill>
                <a:highlight>
                  <a:srgbClr val="FFFFFF"/>
                </a:highlight>
                <a:latin typeface="Calibri"/>
                <a:ea typeface="Calibri"/>
                <a:cs typeface="Calibri"/>
                <a:sym typeface="Calibri"/>
              </a:rPr>
              <a:t>Equality Act 2010:</a:t>
            </a:r>
            <a:endParaRPr sz="1500">
              <a:solidFill>
                <a:srgbClr val="131314"/>
              </a:solidFill>
              <a:highlight>
                <a:srgbClr val="FFFFFF"/>
              </a:highlight>
              <a:latin typeface="Calibri"/>
              <a:ea typeface="Calibri"/>
              <a:cs typeface="Calibri"/>
              <a:sym typeface="Calibri"/>
            </a:endParaRPr>
          </a:p>
          <a:p>
            <a:pPr indent="-323850" lvl="0" marL="457200" rtl="0" algn="l">
              <a:spcBef>
                <a:spcPts val="0"/>
              </a:spcBef>
              <a:spcAft>
                <a:spcPts val="0"/>
              </a:spcAft>
              <a:buClr>
                <a:srgbClr val="131314"/>
              </a:buClr>
              <a:buSzPts val="1500"/>
              <a:buFont typeface="Calibri"/>
              <a:buChar char="●"/>
            </a:pPr>
            <a:r>
              <a:rPr lang="en-US" sz="1500">
                <a:solidFill>
                  <a:srgbClr val="131314"/>
                </a:solidFill>
                <a:highlight>
                  <a:srgbClr val="FFFFFF"/>
                </a:highlight>
                <a:latin typeface="Calibri"/>
                <a:ea typeface="Calibri"/>
                <a:cs typeface="Calibri"/>
                <a:sym typeface="Calibri"/>
              </a:rPr>
              <a:t>Human Rights Act 1998</a:t>
            </a:r>
            <a:endParaRPr sz="1500">
              <a:solidFill>
                <a:srgbClr val="131314"/>
              </a:solidFill>
              <a:highlight>
                <a:srgbClr val="FFFFFF"/>
              </a:highlight>
              <a:latin typeface="Calibri"/>
              <a:ea typeface="Calibri"/>
              <a:cs typeface="Calibri"/>
              <a:sym typeface="Calibri"/>
            </a:endParaRPr>
          </a:p>
          <a:p>
            <a:pPr indent="-323850" lvl="0" marL="457200" rtl="0" algn="l">
              <a:spcBef>
                <a:spcPts val="0"/>
              </a:spcBef>
              <a:spcAft>
                <a:spcPts val="0"/>
              </a:spcAft>
              <a:buClr>
                <a:srgbClr val="131314"/>
              </a:buClr>
              <a:buSzPts val="1500"/>
              <a:buFont typeface="Calibri"/>
              <a:buChar char="●"/>
            </a:pPr>
            <a:r>
              <a:rPr lang="en-US" sz="1500">
                <a:solidFill>
                  <a:srgbClr val="131314"/>
                </a:solidFill>
                <a:highlight>
                  <a:srgbClr val="FFFFFF"/>
                </a:highlight>
                <a:latin typeface="Calibri"/>
                <a:ea typeface="Calibri"/>
                <a:cs typeface="Calibri"/>
                <a:sym typeface="Calibri"/>
              </a:rPr>
              <a:t>Children and Families Act 2014:</a:t>
            </a:r>
            <a:endParaRPr sz="1500">
              <a:solidFill>
                <a:srgbClr val="131314"/>
              </a:solidFill>
              <a:highlight>
                <a:srgbClr val="FFFFFF"/>
              </a:highlight>
              <a:latin typeface="Calibri"/>
              <a:ea typeface="Calibri"/>
              <a:cs typeface="Calibri"/>
              <a:sym typeface="Calibri"/>
            </a:endParaRPr>
          </a:p>
        </p:txBody>
      </p:sp>
      <p:sp>
        <p:nvSpPr>
          <p:cNvPr id="257" name="Google Shape;257;g3a47ba888c5_0_279"/>
          <p:cNvSpPr txBox="1"/>
          <p:nvPr/>
        </p:nvSpPr>
        <p:spPr>
          <a:xfrm>
            <a:off x="522325" y="396600"/>
            <a:ext cx="8070000" cy="432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900">
                <a:solidFill>
                  <a:schemeClr val="dk1"/>
                </a:solidFill>
                <a:latin typeface="Calibri"/>
                <a:ea typeface="Calibri"/>
                <a:cs typeface="Calibri"/>
                <a:sym typeface="Calibri"/>
              </a:rPr>
              <a:t>Case Sampling</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Narrative</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Interventions</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Learning</a:t>
            </a:r>
            <a:r>
              <a:rPr lang="en-US" sz="2900">
                <a:solidFill>
                  <a:schemeClr val="dk1"/>
                </a:solidFill>
                <a:latin typeface="Calibri"/>
                <a:ea typeface="Calibri"/>
                <a:cs typeface="Calibri"/>
                <a:sym typeface="Calibri"/>
              </a:rPr>
              <a:t> Walks</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Demographics</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Internal and External support</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Cross service working</a:t>
            </a:r>
            <a:endParaRPr sz="2900">
              <a:solidFill>
                <a:schemeClr val="dk1"/>
              </a:solidFill>
              <a:latin typeface="Calibri"/>
              <a:ea typeface="Calibri"/>
              <a:cs typeface="Calibri"/>
              <a:sym typeface="Calibri"/>
            </a:endParaRPr>
          </a:p>
          <a:p>
            <a:pPr indent="0" lvl="0" marL="0" rtl="0" algn="l">
              <a:spcBef>
                <a:spcPts val="0"/>
              </a:spcBef>
              <a:spcAft>
                <a:spcPts val="0"/>
              </a:spcAft>
              <a:buNone/>
            </a:pPr>
            <a:r>
              <a:rPr lang="en-US" sz="2900">
                <a:solidFill>
                  <a:schemeClr val="dk1"/>
                </a:solidFill>
                <a:latin typeface="Calibri"/>
                <a:ea typeface="Calibri"/>
                <a:cs typeface="Calibri"/>
                <a:sym typeface="Calibri"/>
              </a:rPr>
              <a:t>RTT, Flexi Schooling, APs and Attendance.</a:t>
            </a:r>
            <a:endParaRPr sz="2900">
              <a:solidFill>
                <a:schemeClr val="dk1"/>
              </a:solidFill>
              <a:latin typeface="Calibri"/>
              <a:ea typeface="Calibri"/>
              <a:cs typeface="Calibri"/>
              <a:sym typeface="Calibri"/>
            </a:endParaRPr>
          </a:p>
          <a:p>
            <a:pPr indent="0" lvl="0" marL="0" rtl="0" algn="l">
              <a:spcBef>
                <a:spcPts val="0"/>
              </a:spcBef>
              <a:spcAft>
                <a:spcPts val="0"/>
              </a:spcAft>
              <a:buNone/>
            </a:pPr>
            <a:r>
              <a:t/>
            </a:r>
            <a:endParaRPr sz="3200">
              <a:solidFill>
                <a:schemeClr val="dk1"/>
              </a:solidFill>
              <a:latin typeface="Calibri"/>
              <a:ea typeface="Calibri"/>
              <a:cs typeface="Calibri"/>
              <a:sym typeface="Calibri"/>
            </a:endParaRPr>
          </a:p>
        </p:txBody>
      </p:sp>
      <p:sp>
        <p:nvSpPr>
          <p:cNvPr id="258" name="Google Shape;258;g3a47ba888c5_0_279"/>
          <p:cNvSpPr txBox="1"/>
          <p:nvPr/>
        </p:nvSpPr>
        <p:spPr>
          <a:xfrm>
            <a:off x="5704125" y="396600"/>
            <a:ext cx="3026400" cy="2350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SEN Reg</a:t>
            </a:r>
            <a:endParaRPr sz="2400">
              <a:solidFill>
                <a:schemeClr val="dk1"/>
              </a:solidFill>
              <a:latin typeface="Calibri"/>
              <a:ea typeface="Calibri"/>
              <a:cs typeface="Calibri"/>
              <a:sym typeface="Calibri"/>
            </a:endParaRPr>
          </a:p>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EHCP</a:t>
            </a:r>
            <a:endParaRPr sz="2400">
              <a:solidFill>
                <a:schemeClr val="dk1"/>
              </a:solidFill>
              <a:latin typeface="Calibri"/>
              <a:ea typeface="Calibri"/>
              <a:cs typeface="Calibri"/>
              <a:sym typeface="Calibri"/>
            </a:endParaRPr>
          </a:p>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LAC</a:t>
            </a:r>
            <a:endParaRPr sz="2400">
              <a:solidFill>
                <a:schemeClr val="dk1"/>
              </a:solidFill>
              <a:latin typeface="Calibri"/>
              <a:ea typeface="Calibri"/>
              <a:cs typeface="Calibri"/>
              <a:sym typeface="Calibri"/>
            </a:endParaRPr>
          </a:p>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PLAC</a:t>
            </a:r>
            <a:endParaRPr sz="2400">
              <a:solidFill>
                <a:schemeClr val="dk1"/>
              </a:solidFill>
              <a:latin typeface="Calibri"/>
              <a:ea typeface="Calibri"/>
              <a:cs typeface="Calibri"/>
              <a:sym typeface="Calibri"/>
            </a:endParaRPr>
          </a:p>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Kinship Carers</a:t>
            </a:r>
            <a:endParaRPr sz="2400">
              <a:solidFill>
                <a:schemeClr val="dk1"/>
              </a:solidFill>
              <a:latin typeface="Calibri"/>
              <a:ea typeface="Calibri"/>
              <a:cs typeface="Calibri"/>
              <a:sym typeface="Calibri"/>
            </a:endParaRPr>
          </a:p>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PP</a:t>
            </a:r>
            <a:endParaRPr sz="2400">
              <a:solidFill>
                <a:schemeClr val="dk1"/>
              </a:solidFill>
              <a:latin typeface="Calibri"/>
              <a:ea typeface="Calibri"/>
              <a:cs typeface="Calibri"/>
              <a:sym typeface="Calibri"/>
            </a:endParaRPr>
          </a:p>
          <a:p>
            <a:pPr indent="-317500" lvl="0" marL="457200" rtl="0" algn="l">
              <a:spcBef>
                <a:spcPts val="0"/>
              </a:spcBef>
              <a:spcAft>
                <a:spcPts val="0"/>
              </a:spcAft>
              <a:buClr>
                <a:schemeClr val="dk1"/>
              </a:buClr>
              <a:buSzPts val="1400"/>
              <a:buFont typeface="Calibri"/>
              <a:buChar char="●"/>
            </a:pPr>
            <a:r>
              <a:rPr lang="en-US" sz="2400">
                <a:solidFill>
                  <a:schemeClr val="dk1"/>
                </a:solidFill>
                <a:latin typeface="Calibri"/>
                <a:ea typeface="Calibri"/>
                <a:cs typeface="Calibri"/>
                <a:sym typeface="Calibri"/>
              </a:rPr>
              <a:t>Young Carers</a:t>
            </a:r>
            <a:endParaRPr sz="2400">
              <a:solidFill>
                <a:schemeClr val="dk1"/>
              </a:solidFill>
              <a:latin typeface="Calibri"/>
              <a:ea typeface="Calibri"/>
              <a:cs typeface="Calibri"/>
              <a:sym typeface="Calibri"/>
            </a:endParaRPr>
          </a:p>
          <a:p>
            <a:pPr indent="0" lvl="0" marL="0" rtl="0" algn="l">
              <a:spcBef>
                <a:spcPts val="0"/>
              </a:spcBef>
              <a:spcAft>
                <a:spcPts val="0"/>
              </a:spcAft>
              <a:buNone/>
            </a:pPr>
            <a:r>
              <a:t/>
            </a:r>
            <a:endParaRPr sz="2400">
              <a:solidFill>
                <a:schemeClr val="dk1"/>
              </a:solidFill>
              <a:latin typeface="Calibri"/>
              <a:ea typeface="Calibri"/>
              <a:cs typeface="Calibri"/>
              <a:sym typeface="Calibri"/>
            </a:endParaRPr>
          </a:p>
        </p:txBody>
      </p:sp>
      <p:pic>
        <p:nvPicPr>
          <p:cNvPr id="259" name="Google Shape;259;g3a47ba888c5_0_279"/>
          <p:cNvPicPr preferRelativeResize="0"/>
          <p:nvPr/>
        </p:nvPicPr>
        <p:blipFill>
          <a:blip r:embed="rId3">
            <a:alphaModFix/>
          </a:blip>
          <a:stretch>
            <a:fillRect/>
          </a:stretch>
        </p:blipFill>
        <p:spPr>
          <a:xfrm>
            <a:off x="5704132" y="4343200"/>
            <a:ext cx="3026399" cy="23292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3993cff11a1_1_20"/>
          <p:cNvSpPr txBox="1"/>
          <p:nvPr>
            <p:ph idx="4294967295" type="ctrTitle"/>
          </p:nvPr>
        </p:nvSpPr>
        <p:spPr>
          <a:xfrm>
            <a:off x="581025" y="242093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800" u="none" cap="none" strike="noStrike">
                <a:solidFill>
                  <a:schemeClr val="lt1"/>
                </a:solidFill>
                <a:latin typeface="Calibri"/>
                <a:ea typeface="Calibri"/>
                <a:cs typeface="Calibri"/>
                <a:sym typeface="Calibri"/>
              </a:rPr>
            </a:br>
            <a:r>
              <a:rPr lang="en-US" sz="4800">
                <a:solidFill>
                  <a:schemeClr val="lt1"/>
                </a:solidFill>
              </a:rPr>
              <a:t>Alternative Provision</a:t>
            </a:r>
            <a:endParaRPr sz="4800">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g3a47ba888c5_0_202"/>
          <p:cNvSpPr txBox="1"/>
          <p:nvPr>
            <p:ph type="title"/>
          </p:nvPr>
        </p:nvSpPr>
        <p:spPr>
          <a:xfrm>
            <a:off x="340900" y="630400"/>
            <a:ext cx="3317100" cy="16500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SzPts val="990"/>
              <a:buNone/>
            </a:pPr>
            <a:r>
              <a:rPr lang="en-US" sz="3060"/>
              <a:t>Alternative Provision Standards</a:t>
            </a:r>
            <a:endParaRPr sz="3060"/>
          </a:p>
        </p:txBody>
      </p:sp>
      <p:sp>
        <p:nvSpPr>
          <p:cNvPr id="271" name="Google Shape;271;g3a47ba888c5_0_202"/>
          <p:cNvSpPr txBox="1"/>
          <p:nvPr>
            <p:ph idx="1" type="body"/>
          </p:nvPr>
        </p:nvSpPr>
        <p:spPr>
          <a:xfrm>
            <a:off x="340900" y="2218384"/>
            <a:ext cx="3317100" cy="926400"/>
          </a:xfrm>
          <a:prstGeom prst="rect">
            <a:avLst/>
          </a:prstGeom>
          <a:noFill/>
          <a:ln>
            <a:noFill/>
          </a:ln>
        </p:spPr>
        <p:txBody>
          <a:bodyPr anchorCtr="0" anchor="t" bIns="0" lIns="0" spcFirstLastPara="1" rIns="0" wrap="square" tIns="0">
            <a:normAutofit fontScale="77500"/>
          </a:bodyPr>
          <a:lstStyle/>
          <a:p>
            <a:pPr indent="0" lvl="0" marL="0" rtl="0" algn="l">
              <a:lnSpc>
                <a:spcPct val="100000"/>
              </a:lnSpc>
              <a:spcBef>
                <a:spcPts val="640"/>
              </a:spcBef>
              <a:spcAft>
                <a:spcPts val="0"/>
              </a:spcAft>
              <a:buSzPct val="129032"/>
              <a:buNone/>
            </a:pPr>
            <a:r>
              <a:rPr lang="en-US"/>
              <a:t>Ensure that the provision meets the needs of pupils</a:t>
            </a:r>
            <a:endParaRPr/>
          </a:p>
        </p:txBody>
      </p:sp>
      <p:sp>
        <p:nvSpPr>
          <p:cNvPr id="272" name="Google Shape;272;g3a47ba888c5_0_202"/>
          <p:cNvSpPr txBox="1"/>
          <p:nvPr>
            <p:ph idx="3" type="body"/>
          </p:nvPr>
        </p:nvSpPr>
        <p:spPr>
          <a:xfrm>
            <a:off x="340900" y="3620446"/>
            <a:ext cx="3317100" cy="926400"/>
          </a:xfrm>
          <a:prstGeom prst="rect">
            <a:avLst/>
          </a:prstGeom>
          <a:noFill/>
          <a:ln>
            <a:noFill/>
          </a:ln>
        </p:spPr>
        <p:txBody>
          <a:bodyPr anchorCtr="0" anchor="t" bIns="0" lIns="0" spcFirstLastPara="1" rIns="0" wrap="square" tIns="0">
            <a:normAutofit fontScale="77500" lnSpcReduction="20000"/>
          </a:bodyPr>
          <a:lstStyle/>
          <a:p>
            <a:pPr indent="0" lvl="0" marL="0" rtl="0" algn="l">
              <a:lnSpc>
                <a:spcPct val="100000"/>
              </a:lnSpc>
              <a:spcBef>
                <a:spcPts val="640"/>
              </a:spcBef>
              <a:spcAft>
                <a:spcPts val="0"/>
              </a:spcAft>
              <a:buSzPct val="129032"/>
              <a:buNone/>
            </a:pPr>
            <a:r>
              <a:rPr lang="en-US"/>
              <a:t>Establish clear processes for reviewing the provision</a:t>
            </a:r>
            <a:endParaRPr/>
          </a:p>
        </p:txBody>
      </p:sp>
      <p:sp>
        <p:nvSpPr>
          <p:cNvPr id="273" name="Google Shape;273;g3a47ba888c5_0_202"/>
          <p:cNvSpPr txBox="1"/>
          <p:nvPr>
            <p:ph idx="4" type="body"/>
          </p:nvPr>
        </p:nvSpPr>
        <p:spPr>
          <a:xfrm>
            <a:off x="340900" y="5301200"/>
            <a:ext cx="3317100" cy="926400"/>
          </a:xfrm>
          <a:prstGeom prst="rect">
            <a:avLst/>
          </a:prstGeom>
          <a:noFill/>
          <a:ln>
            <a:noFill/>
          </a:ln>
        </p:spPr>
        <p:txBody>
          <a:bodyPr anchorCtr="0" anchor="t" bIns="0" lIns="0" spcFirstLastPara="1" rIns="0" wrap="square" tIns="0">
            <a:normAutofit fontScale="77500"/>
          </a:bodyPr>
          <a:lstStyle/>
          <a:p>
            <a:pPr indent="0" lvl="0" marL="0" rtl="0" algn="l">
              <a:lnSpc>
                <a:spcPct val="100000"/>
              </a:lnSpc>
              <a:spcBef>
                <a:spcPts val="640"/>
              </a:spcBef>
              <a:spcAft>
                <a:spcPts val="0"/>
              </a:spcAft>
              <a:buSzPct val="129032"/>
              <a:buNone/>
            </a:pPr>
            <a:r>
              <a:rPr lang="en-US"/>
              <a:t>Ensure staff have the right skills and experience</a:t>
            </a:r>
            <a:endParaRPr/>
          </a:p>
        </p:txBody>
      </p:sp>
      <p:pic>
        <p:nvPicPr>
          <p:cNvPr id="274" name="Google Shape;274;g3a47ba888c5_0_202"/>
          <p:cNvPicPr preferRelativeResize="0"/>
          <p:nvPr>
            <p:ph idx="2" type="pic"/>
          </p:nvPr>
        </p:nvPicPr>
        <p:blipFill rotWithShape="1">
          <a:blip r:embed="rId3">
            <a:alphaModFix/>
          </a:blip>
          <a:srcRect b="0" l="0" r="0" t="0"/>
          <a:stretch/>
        </p:blipFill>
        <p:spPr>
          <a:xfrm>
            <a:off x="3996000" y="0"/>
            <a:ext cx="5148001" cy="685799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g3a47ba888c5_0_227"/>
          <p:cNvSpPr txBox="1"/>
          <p:nvPr>
            <p:ph idx="4294967295" type="title"/>
          </p:nvPr>
        </p:nvSpPr>
        <p:spPr>
          <a:xfrm>
            <a:off x="3690000" y="311025"/>
            <a:ext cx="5231400" cy="8280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lang="en-US" sz="2800"/>
              <a:t>Overview and RBWM Context</a:t>
            </a:r>
            <a:endParaRPr/>
          </a:p>
        </p:txBody>
      </p:sp>
      <p:sp>
        <p:nvSpPr>
          <p:cNvPr id="280" name="Google Shape;280;g3a47ba888c5_0_227"/>
          <p:cNvSpPr txBox="1"/>
          <p:nvPr/>
        </p:nvSpPr>
        <p:spPr>
          <a:xfrm>
            <a:off x="730825" y="1335450"/>
            <a:ext cx="7980000" cy="5160900"/>
          </a:xfrm>
          <a:prstGeom prst="rect">
            <a:avLst/>
          </a:prstGeom>
          <a:noFill/>
          <a:ln>
            <a:noFill/>
          </a:ln>
        </p:spPr>
        <p:txBody>
          <a:bodyPr anchorCtr="0" anchor="t" bIns="91425" lIns="91425" spcFirstLastPara="1" rIns="91425" wrap="square" tIns="91425">
            <a:noAutofit/>
          </a:bodyPr>
          <a:lstStyle/>
          <a:p>
            <a:pPr indent="-368300" lvl="0" marL="457200" marR="0" rtl="0" algn="l">
              <a:lnSpc>
                <a:spcPct val="10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Currently Voluntary but will become mandatory through legislation.</a:t>
            </a:r>
            <a:endParaRPr b="0" i="0" sz="22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368300" lvl="0" marL="457200" marR="0" rtl="0" algn="l">
              <a:lnSpc>
                <a:spcPct val="10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Currently we do not hold an Approved List. Commissioners QA APs. LA will QA AP where are primary commissioners and its placement is part of EHCP and named on plan.</a:t>
            </a:r>
            <a:endParaRPr b="0" i="0" sz="22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368300" lvl="0" marL="457200" marR="0" rtl="0" algn="l">
              <a:lnSpc>
                <a:spcPct val="10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We are considering working towards AP approved list and are working with AP unreg providers through AP Network meetings and with neighbouring LAs.</a:t>
            </a:r>
            <a:endParaRPr b="0" i="0" sz="22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368300" lvl="0" marL="457200" marR="0" rtl="0" algn="l">
              <a:lnSpc>
                <a:spcPct val="100000"/>
              </a:lnSpc>
              <a:spcBef>
                <a:spcPts val="0"/>
              </a:spcBef>
              <a:spcAft>
                <a:spcPts val="0"/>
              </a:spcAft>
              <a:buClr>
                <a:schemeClr val="dk1"/>
              </a:buClr>
              <a:buSzPts val="2200"/>
              <a:buFont typeface="Calibri"/>
              <a:buChar char="●"/>
            </a:pPr>
            <a:r>
              <a:rPr b="0" i="0" lang="en-US" sz="2200" u="none" cap="none" strike="noStrike">
                <a:solidFill>
                  <a:schemeClr val="dk1"/>
                </a:solidFill>
                <a:latin typeface="Calibri"/>
                <a:ea typeface="Calibri"/>
                <a:cs typeface="Calibri"/>
                <a:sym typeface="Calibri"/>
              </a:rPr>
              <a:t>Time limits (12 weeks F/T or 2days - 4 sessions - for as long as is needed) may come in spite of opposition from those responding to the consultation.</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Calibri"/>
                <a:ea typeface="Calibri"/>
                <a:cs typeface="Calibri"/>
                <a:sym typeface="Calibri"/>
              </a:rPr>
              <a:t>Schools will be required to inform councils of placements they have commissioned for students in unregistered alternative provision as part of a government move to tighten up the way these providers are used.</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Calibri"/>
                <a:ea typeface="Calibri"/>
                <a:cs typeface="Calibri"/>
                <a:sym typeface="Calibri"/>
              </a:rPr>
              <a:t>The government has also said it is moving ahead with plans to create new national standards for non-school alternative provision and to introduce time limits on student placements.</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Calibri"/>
                <a:ea typeface="Calibri"/>
                <a:cs typeface="Calibri"/>
                <a:sym typeface="Calibri"/>
              </a:rPr>
              <a:t>The government will also prevent councils from using unregistered alternative provision to fulfil their legal duties to ensure children who are not registered at a school are receiving an education.</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Calibri"/>
                <a:ea typeface="Calibri"/>
                <a:cs typeface="Calibri"/>
                <a:sym typeface="Calibri"/>
              </a:rPr>
              <a:t>The government had planned to extend local council oversight of any unregistered alternative providers delivering special educational provision known as “education other than at school” (EOTAS) for pupils with SEND. However, the DfE response advises that it will carry out further work before the government decides whether to proceed with these proposals.</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2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600"/>
              <a:buFont typeface="Arial"/>
              <a:buNone/>
            </a:pPr>
            <a:r>
              <a:t/>
            </a:r>
            <a:endParaRPr b="0" i="0" sz="260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g3a47ba888c5_0_243"/>
          <p:cNvSpPr txBox="1"/>
          <p:nvPr>
            <p:ph idx="4294967295" type="title"/>
          </p:nvPr>
        </p:nvSpPr>
        <p:spPr>
          <a:xfrm>
            <a:off x="6396725" y="226875"/>
            <a:ext cx="2216100" cy="8280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lang="en-US" sz="2800"/>
              <a:t>Main points</a:t>
            </a:r>
            <a:endParaRPr/>
          </a:p>
        </p:txBody>
      </p:sp>
      <p:sp>
        <p:nvSpPr>
          <p:cNvPr id="287" name="Google Shape;287;g3a47ba888c5_0_243"/>
          <p:cNvSpPr txBox="1"/>
          <p:nvPr/>
        </p:nvSpPr>
        <p:spPr>
          <a:xfrm>
            <a:off x="744850" y="1419600"/>
            <a:ext cx="7951800" cy="5091000"/>
          </a:xfrm>
          <a:prstGeom prst="rect">
            <a:avLst/>
          </a:prstGeom>
          <a:noFill/>
          <a:ln>
            <a:noFill/>
          </a:ln>
        </p:spPr>
        <p:txBody>
          <a:bodyPr anchorCtr="0" anchor="ctr" bIns="91425" lIns="91425" spcFirstLastPara="1" rIns="91425" wrap="square" tIns="91425">
            <a:noAutofit/>
          </a:bodyPr>
          <a:lstStyle/>
          <a:p>
            <a:pPr indent="-355600" lvl="0" marL="457200" marR="0" rtl="0" algn="l">
              <a:lnSpc>
                <a:spcPct val="100000"/>
              </a:lnSpc>
              <a:spcBef>
                <a:spcPts val="0"/>
              </a:spcBef>
              <a:spcAft>
                <a:spcPts val="0"/>
              </a:spcAft>
              <a:buClr>
                <a:schemeClr val="dk1"/>
              </a:buClr>
              <a:buSzPts val="2000"/>
              <a:buFont typeface="Calibri"/>
              <a:buChar char="●"/>
            </a:pPr>
            <a:r>
              <a:rPr b="0" i="0" lang="en-US" sz="2000" u="none" cap="none" strike="noStrike">
                <a:solidFill>
                  <a:schemeClr val="dk1"/>
                </a:solidFill>
                <a:latin typeface="Calibri"/>
                <a:ea typeface="Calibri"/>
                <a:cs typeface="Calibri"/>
                <a:sym typeface="Calibri"/>
              </a:rPr>
              <a:t>Schools will be required to inform councils of placements they have commissioned for children in unregistered AP as part of a government move to tighten up the way these providers are used.</a:t>
            </a:r>
            <a:endParaRPr b="0" i="0" sz="20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355600" lvl="0" marL="457200" marR="0" rtl="0" algn="l">
              <a:lnSpc>
                <a:spcPct val="100000"/>
              </a:lnSpc>
              <a:spcBef>
                <a:spcPts val="0"/>
              </a:spcBef>
              <a:spcAft>
                <a:spcPts val="0"/>
              </a:spcAft>
              <a:buClr>
                <a:schemeClr val="dk1"/>
              </a:buClr>
              <a:buSzPts val="2000"/>
              <a:buFont typeface="Calibri"/>
              <a:buChar char="●"/>
            </a:pPr>
            <a:r>
              <a:rPr b="0" i="0" lang="en-US" sz="2000" u="none" cap="none" strike="noStrike">
                <a:solidFill>
                  <a:schemeClr val="dk1"/>
                </a:solidFill>
                <a:latin typeface="Calibri"/>
                <a:ea typeface="Calibri"/>
                <a:cs typeface="Calibri"/>
                <a:sym typeface="Calibri"/>
              </a:rPr>
              <a:t>The government has also said it is moving ahead with plans to create new national standards for non-school alternative provision and to introduce time limits on student placements.</a:t>
            </a:r>
            <a:endParaRPr b="0" i="0" sz="20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355600" lvl="0" marL="457200" marR="0" rtl="0" algn="l">
              <a:lnSpc>
                <a:spcPct val="100000"/>
              </a:lnSpc>
              <a:spcBef>
                <a:spcPts val="0"/>
              </a:spcBef>
              <a:spcAft>
                <a:spcPts val="0"/>
              </a:spcAft>
              <a:buClr>
                <a:schemeClr val="dk1"/>
              </a:buClr>
              <a:buSzPts val="2000"/>
              <a:buFont typeface="Calibri"/>
              <a:buChar char="●"/>
            </a:pPr>
            <a:r>
              <a:rPr b="0" i="0" lang="en-US" sz="2000" u="none" cap="none" strike="noStrike">
                <a:solidFill>
                  <a:schemeClr val="dk1"/>
                </a:solidFill>
                <a:latin typeface="Calibri"/>
                <a:ea typeface="Calibri"/>
                <a:cs typeface="Calibri"/>
                <a:sym typeface="Calibri"/>
              </a:rPr>
              <a:t>The government will also prevent councils from using unregistered alternative provision to fulfil their legal duties to ensure children who are not registered at a school are receiving an education.</a:t>
            </a:r>
            <a:endParaRPr b="0" i="0" sz="20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355600" lvl="0" marL="457200" marR="0" rtl="0" algn="l">
              <a:lnSpc>
                <a:spcPct val="100000"/>
              </a:lnSpc>
              <a:spcBef>
                <a:spcPts val="0"/>
              </a:spcBef>
              <a:spcAft>
                <a:spcPts val="0"/>
              </a:spcAft>
              <a:buClr>
                <a:schemeClr val="dk1"/>
              </a:buClr>
              <a:buSzPts val="2000"/>
              <a:buFont typeface="Calibri"/>
              <a:buChar char="●"/>
            </a:pPr>
            <a:r>
              <a:rPr b="0" i="0" lang="en-US" sz="2000" u="none" cap="none" strike="noStrike">
                <a:solidFill>
                  <a:schemeClr val="dk1"/>
                </a:solidFill>
                <a:latin typeface="Calibri"/>
                <a:ea typeface="Calibri"/>
                <a:cs typeface="Calibri"/>
                <a:sym typeface="Calibri"/>
              </a:rPr>
              <a:t>The government had planned to extend local council oversight of any unregistered alternative providers delivering special educational provision known as “education other than at school” (EOTAS) for pupils with SEND. However, the DfE response advises that it will carry out further work before the government decides whether to proceed with these proposals.</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g3993cff11a1_1_47"/>
          <p:cNvSpPr txBox="1"/>
          <p:nvPr/>
        </p:nvSpPr>
        <p:spPr>
          <a:xfrm>
            <a:off x="425550" y="4453900"/>
            <a:ext cx="36879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3">
                  <a:extLst>
                    <a:ext uri="{A12FA001-AC4F-418D-AE19-62706E023703}">
                      <ahyp:hlinkClr val="tx"/>
                    </a:ext>
                  </a:extLst>
                </a:hlinkClick>
              </a:rPr>
              <a:t>Arranging Alternative Provision </a:t>
            </a:r>
            <a:endParaRPr/>
          </a:p>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4">
                  <a:extLst>
                    <a:ext uri="{A12FA001-AC4F-418D-AE19-62706E023703}">
                      <ahyp:hlinkClr val="tx"/>
                    </a:ext>
                  </a:extLst>
                </a:hlinkClick>
              </a:rPr>
              <a:t>A Guide for Local Authorities and Schools</a:t>
            </a:r>
            <a:endParaRPr b="0" i="0" sz="1400" u="none" cap="none" strike="noStrike">
              <a:solidFill>
                <a:srgbClr val="000000"/>
              </a:solidFill>
              <a:latin typeface="Arial"/>
              <a:ea typeface="Arial"/>
              <a:cs typeface="Arial"/>
              <a:sym typeface="Arial"/>
            </a:endParaRPr>
          </a:p>
        </p:txBody>
      </p:sp>
      <p:sp>
        <p:nvSpPr>
          <p:cNvPr id="293" name="Google Shape;293;g3993cff11a1_1_47"/>
          <p:cNvSpPr txBox="1"/>
          <p:nvPr/>
        </p:nvSpPr>
        <p:spPr>
          <a:xfrm>
            <a:off x="4490450" y="574300"/>
            <a:ext cx="4055700" cy="59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Important AP Links</a:t>
            </a:r>
            <a:endParaRPr sz="3200">
              <a:solidFill>
                <a:schemeClr val="dk1"/>
              </a:solidFill>
              <a:latin typeface="Calibri"/>
              <a:ea typeface="Calibri"/>
              <a:cs typeface="Calibri"/>
              <a:sym typeface="Calibri"/>
            </a:endParaRPr>
          </a:p>
        </p:txBody>
      </p:sp>
      <p:sp>
        <p:nvSpPr>
          <p:cNvPr id="294" name="Google Shape;294;g3993cff11a1_1_47"/>
          <p:cNvSpPr txBox="1"/>
          <p:nvPr/>
        </p:nvSpPr>
        <p:spPr>
          <a:xfrm>
            <a:off x="1417875" y="1514275"/>
            <a:ext cx="6083700" cy="3726600"/>
          </a:xfrm>
          <a:prstGeom prst="rect">
            <a:avLst/>
          </a:prstGeom>
          <a:noFill/>
          <a:ln>
            <a:noFill/>
          </a:ln>
        </p:spPr>
        <p:txBody>
          <a:bodyPr anchorCtr="0" anchor="t" bIns="91425" lIns="91425" spcFirstLastPara="1" rIns="91425" wrap="square" tIns="91425">
            <a:noAutofit/>
          </a:bodyPr>
          <a:lstStyle/>
          <a:p>
            <a:pPr indent="-368300" lvl="0" marL="457200" rtl="0" algn="l">
              <a:spcBef>
                <a:spcPts val="0"/>
              </a:spcBef>
              <a:spcAft>
                <a:spcPts val="0"/>
              </a:spcAft>
              <a:buClr>
                <a:schemeClr val="dk1"/>
              </a:buClr>
              <a:buSzPts val="2200"/>
              <a:buFont typeface="Calibri"/>
              <a:buChar char="●"/>
            </a:pPr>
            <a:r>
              <a:rPr lang="en-US" sz="2200" u="sng">
                <a:solidFill>
                  <a:schemeClr val="hlink"/>
                </a:solidFill>
                <a:latin typeface="Calibri"/>
                <a:ea typeface="Calibri"/>
                <a:cs typeface="Calibri"/>
                <a:sym typeface="Calibri"/>
                <a:hlinkClick r:id="rId5"/>
              </a:rPr>
              <a:t>AP on the Leadership Update Website</a:t>
            </a:r>
            <a:endParaRPr sz="2200">
              <a:solidFill>
                <a:schemeClr val="dk1"/>
              </a:solidFill>
              <a:latin typeface="Calibri"/>
              <a:ea typeface="Calibri"/>
              <a:cs typeface="Calibri"/>
              <a:sym typeface="Calibri"/>
            </a:endParaRPr>
          </a:p>
          <a:p>
            <a:pPr indent="-368300" lvl="1" marL="914400" rtl="0" algn="l">
              <a:spcBef>
                <a:spcPts val="0"/>
              </a:spcBef>
              <a:spcAft>
                <a:spcPts val="0"/>
              </a:spcAft>
              <a:buClr>
                <a:schemeClr val="dk1"/>
              </a:buClr>
              <a:buSzPts val="2200"/>
              <a:buFont typeface="Calibri"/>
              <a:buChar char="○"/>
            </a:pPr>
            <a:r>
              <a:rPr lang="en-US" sz="2200" u="sng">
                <a:solidFill>
                  <a:schemeClr val="hlink"/>
                </a:solidFill>
                <a:latin typeface="Calibri"/>
                <a:ea typeface="Calibri"/>
                <a:cs typeface="Calibri"/>
                <a:sym typeface="Calibri"/>
                <a:hlinkClick r:id="rId6"/>
              </a:rPr>
              <a:t>AP Policy</a:t>
            </a:r>
            <a:endParaRPr sz="2200">
              <a:solidFill>
                <a:schemeClr val="dk1"/>
              </a:solidFill>
              <a:latin typeface="Calibri"/>
              <a:ea typeface="Calibri"/>
              <a:cs typeface="Calibri"/>
              <a:sym typeface="Calibri"/>
            </a:endParaRPr>
          </a:p>
          <a:p>
            <a:pPr indent="-368300" lvl="1" marL="914400" rtl="0" algn="l">
              <a:spcBef>
                <a:spcPts val="0"/>
              </a:spcBef>
              <a:spcAft>
                <a:spcPts val="0"/>
              </a:spcAft>
              <a:buClr>
                <a:schemeClr val="dk1"/>
              </a:buClr>
              <a:buSzPts val="2200"/>
              <a:buFont typeface="Calibri"/>
              <a:buChar char="○"/>
            </a:pPr>
            <a:r>
              <a:rPr lang="en-US" sz="2200" u="sng">
                <a:solidFill>
                  <a:schemeClr val="hlink"/>
                </a:solidFill>
                <a:latin typeface="Calibri"/>
                <a:ea typeface="Calibri"/>
                <a:cs typeface="Calibri"/>
                <a:sym typeface="Calibri"/>
                <a:hlinkClick r:id="rId7"/>
              </a:rPr>
              <a:t>AP Handbook</a:t>
            </a:r>
            <a:endParaRPr sz="2200">
              <a:solidFill>
                <a:schemeClr val="dk1"/>
              </a:solidFill>
              <a:latin typeface="Calibri"/>
              <a:ea typeface="Calibri"/>
              <a:cs typeface="Calibri"/>
              <a:sym typeface="Calibri"/>
            </a:endParaRPr>
          </a:p>
          <a:p>
            <a:pPr indent="-368300" lvl="1" marL="914400" rtl="0" algn="l">
              <a:spcBef>
                <a:spcPts val="0"/>
              </a:spcBef>
              <a:spcAft>
                <a:spcPts val="0"/>
              </a:spcAft>
              <a:buClr>
                <a:schemeClr val="dk1"/>
              </a:buClr>
              <a:buSzPts val="2200"/>
              <a:buFont typeface="Calibri"/>
              <a:buChar char="○"/>
            </a:pPr>
            <a:r>
              <a:rPr lang="en-US" sz="2200">
                <a:solidFill>
                  <a:schemeClr val="dk1"/>
                </a:solidFill>
                <a:latin typeface="Calibri"/>
                <a:ea typeface="Calibri"/>
                <a:cs typeface="Calibri"/>
                <a:sym typeface="Calibri"/>
              </a:rPr>
              <a:t>AP QA Framework - Word Doc</a:t>
            </a:r>
            <a:endParaRPr sz="2200">
              <a:solidFill>
                <a:schemeClr val="dk1"/>
              </a:solidFill>
              <a:latin typeface="Calibri"/>
              <a:ea typeface="Calibri"/>
              <a:cs typeface="Calibri"/>
              <a:sym typeface="Calibri"/>
            </a:endParaRPr>
          </a:p>
          <a:p>
            <a:pPr indent="-368300" lvl="1" marL="914400" rtl="0" algn="l">
              <a:spcBef>
                <a:spcPts val="0"/>
              </a:spcBef>
              <a:spcAft>
                <a:spcPts val="0"/>
              </a:spcAft>
              <a:buClr>
                <a:schemeClr val="dk1"/>
              </a:buClr>
              <a:buSzPts val="2200"/>
              <a:buFont typeface="Calibri"/>
              <a:buChar char="○"/>
            </a:pPr>
            <a:r>
              <a:rPr lang="en-US" sz="2200">
                <a:solidFill>
                  <a:schemeClr val="dk1"/>
                </a:solidFill>
                <a:latin typeface="Calibri"/>
                <a:ea typeface="Calibri"/>
                <a:cs typeface="Calibri"/>
                <a:sym typeface="Calibri"/>
              </a:rPr>
              <a:t>AP Intervention Plan Blank - Word Doc</a:t>
            </a:r>
            <a:endParaRPr sz="2200">
              <a:solidFill>
                <a:schemeClr val="dk1"/>
              </a:solidFill>
              <a:latin typeface="Calibri"/>
              <a:ea typeface="Calibri"/>
              <a:cs typeface="Calibri"/>
              <a:sym typeface="Calibri"/>
            </a:endParaRPr>
          </a:p>
          <a:p>
            <a:pPr indent="-368300" lvl="1" marL="914400" rtl="0" algn="l">
              <a:spcBef>
                <a:spcPts val="0"/>
              </a:spcBef>
              <a:spcAft>
                <a:spcPts val="0"/>
              </a:spcAft>
              <a:buClr>
                <a:schemeClr val="dk1"/>
              </a:buClr>
              <a:buSzPts val="2200"/>
              <a:buFont typeface="Calibri"/>
              <a:buChar char="○"/>
            </a:pPr>
            <a:r>
              <a:rPr lang="en-US" sz="2200" u="sng">
                <a:solidFill>
                  <a:schemeClr val="hlink"/>
                </a:solidFill>
                <a:latin typeface="Calibri"/>
                <a:ea typeface="Calibri"/>
                <a:cs typeface="Calibri"/>
                <a:sym typeface="Calibri"/>
                <a:hlinkClick r:id="rId8"/>
              </a:rPr>
              <a:t>AP Directory</a:t>
            </a:r>
            <a:r>
              <a:rPr lang="en-US" sz="2200">
                <a:solidFill>
                  <a:schemeClr val="dk1"/>
                </a:solidFill>
                <a:latin typeface="Calibri"/>
                <a:ea typeface="Calibri"/>
                <a:cs typeface="Calibri"/>
                <a:sym typeface="Calibri"/>
              </a:rPr>
              <a:t> (NOT an approved list)</a:t>
            </a:r>
            <a:endParaRPr sz="22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g3993cff11a1_1_30"/>
          <p:cNvSpPr txBox="1"/>
          <p:nvPr>
            <p:ph idx="4294967295" type="ctrTitle"/>
          </p:nvPr>
        </p:nvSpPr>
        <p:spPr>
          <a:xfrm>
            <a:off x="581025" y="242093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800" u="none" cap="none" strike="noStrike">
                <a:solidFill>
                  <a:schemeClr val="lt1"/>
                </a:solidFill>
                <a:latin typeface="Calibri"/>
                <a:ea typeface="Calibri"/>
                <a:cs typeface="Calibri"/>
                <a:sym typeface="Calibri"/>
              </a:rPr>
            </a:br>
            <a:r>
              <a:rPr lang="en-US" sz="4800">
                <a:solidFill>
                  <a:schemeClr val="lt1"/>
                </a:solidFill>
              </a:rPr>
              <a:t>Flexi schooling</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3"/>
          <p:cNvSpPr txBox="1"/>
          <p:nvPr/>
        </p:nvSpPr>
        <p:spPr>
          <a:xfrm>
            <a:off x="5671341" y="317221"/>
            <a:ext cx="252603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Flexi</a:t>
            </a:r>
            <a:r>
              <a:rPr b="0" i="0" lang="en-US" sz="1400" u="none" cap="none" strike="noStrike">
                <a:solidFill>
                  <a:srgbClr val="000000"/>
                </a:solidFill>
                <a:latin typeface="Arial"/>
                <a:ea typeface="Arial"/>
                <a:cs typeface="Arial"/>
                <a:sym typeface="Arial"/>
              </a:rPr>
              <a:t> </a:t>
            </a:r>
            <a:r>
              <a:rPr b="1" i="0" lang="en-US" sz="1800" u="none" cap="none" strike="noStrike">
                <a:solidFill>
                  <a:srgbClr val="000000"/>
                </a:solidFill>
                <a:latin typeface="Arial"/>
                <a:ea typeface="Arial"/>
                <a:cs typeface="Arial"/>
                <a:sym typeface="Arial"/>
              </a:rPr>
              <a:t>Schooling</a:t>
            </a:r>
            <a:endParaRPr/>
          </a:p>
        </p:txBody>
      </p:sp>
      <p:sp>
        <p:nvSpPr>
          <p:cNvPr id="306" name="Google Shape;306;p23"/>
          <p:cNvSpPr txBox="1"/>
          <p:nvPr/>
        </p:nvSpPr>
        <p:spPr>
          <a:xfrm>
            <a:off x="3080103" y="4804325"/>
            <a:ext cx="2808300" cy="16008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Requests Increasing</a:t>
            </a:r>
            <a:endParaRPr/>
          </a:p>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HT decision</a:t>
            </a:r>
            <a:endParaRPr/>
          </a:p>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Child’s Best Interest Principle</a:t>
            </a:r>
            <a:endParaRPr/>
          </a:p>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Process</a:t>
            </a:r>
            <a:endParaRPr/>
          </a:p>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Data Capture</a:t>
            </a:r>
            <a:endParaRPr/>
          </a:p>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Google Form</a:t>
            </a:r>
            <a:endParaRPr/>
          </a:p>
          <a:p>
            <a:pPr indent="-285750" lvl="0" marL="285750" marR="0" rtl="0" algn="l">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Arial"/>
                <a:ea typeface="Arial"/>
                <a:cs typeface="Arial"/>
                <a:sym typeface="Arial"/>
              </a:rPr>
              <a:t>Working Party</a:t>
            </a:r>
            <a:endParaRPr/>
          </a:p>
        </p:txBody>
      </p:sp>
      <p:sp>
        <p:nvSpPr>
          <p:cNvPr id="307" name="Google Shape;307;p23"/>
          <p:cNvSpPr txBox="1"/>
          <p:nvPr/>
        </p:nvSpPr>
        <p:spPr>
          <a:xfrm>
            <a:off x="560550" y="963575"/>
            <a:ext cx="8200800" cy="3734700"/>
          </a:xfrm>
          <a:prstGeom prst="rect">
            <a:avLst/>
          </a:prstGeom>
          <a:noFill/>
          <a:ln>
            <a:noFill/>
          </a:ln>
        </p:spPr>
        <p:txBody>
          <a:bodyPr anchorCtr="0" anchor="t" bIns="91425" lIns="91425" spcFirstLastPara="1" rIns="91425" wrap="square" tIns="91425">
            <a:noAutofit/>
          </a:bodyPr>
          <a:lstStyle/>
          <a:p>
            <a:pPr indent="-355600" lvl="0" marL="457200" rtl="0" algn="l">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Flexi Schooling is a legal option that parents/carers can request and can be agreed between the head teacher of a school and the parents/carers.</a:t>
            </a:r>
            <a:endParaRPr sz="2000">
              <a:solidFill>
                <a:schemeClr val="dk1"/>
              </a:solidFill>
              <a:latin typeface="Calibri"/>
              <a:ea typeface="Calibri"/>
              <a:cs typeface="Calibri"/>
              <a:sym typeface="Calibri"/>
            </a:endParaRPr>
          </a:p>
          <a:p>
            <a:pPr indent="-355600" lvl="0" marL="457200" rtl="0" algn="l">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The LA do not have a Flexi Schooling policy but have provided guidance to support schools in their decision making</a:t>
            </a:r>
            <a:endParaRPr sz="2000">
              <a:solidFill>
                <a:schemeClr val="dk1"/>
              </a:solidFill>
              <a:latin typeface="Calibri"/>
              <a:ea typeface="Calibri"/>
              <a:cs typeface="Calibri"/>
              <a:sym typeface="Calibri"/>
            </a:endParaRPr>
          </a:p>
          <a:p>
            <a:pPr indent="0" lvl="0" marL="457200" rtl="0" algn="l">
              <a:spcBef>
                <a:spcPts val="0"/>
              </a:spcBef>
              <a:spcAft>
                <a:spcPts val="0"/>
              </a:spcAft>
              <a:buNone/>
            </a:pPr>
            <a:r>
              <a:rPr lang="en-US" sz="1300" u="sng">
                <a:solidFill>
                  <a:schemeClr val="hlink"/>
                </a:solidFill>
                <a:latin typeface="Calibri"/>
                <a:ea typeface="Calibri"/>
                <a:cs typeface="Calibri"/>
                <a:sym typeface="Calibri"/>
                <a:hlinkClick r:id="rId3"/>
              </a:rPr>
              <a:t>https://leadershipupdaterbwm.ovw9.juniperwebsites.co.uk/attachments/download.asp?file=51&amp;type=pdf.</a:t>
            </a:r>
            <a:endParaRPr sz="2200">
              <a:solidFill>
                <a:schemeClr val="dk1"/>
              </a:solidFill>
              <a:latin typeface="Calibri"/>
              <a:ea typeface="Calibri"/>
              <a:cs typeface="Calibri"/>
              <a:sym typeface="Calibri"/>
            </a:endParaRPr>
          </a:p>
          <a:p>
            <a:pPr indent="-355600" lvl="0" marL="457200" rtl="0" algn="l">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The LA must be informed if a child is subject to a Flexi School Agreement.</a:t>
            </a:r>
            <a:endParaRPr sz="2000">
              <a:solidFill>
                <a:schemeClr val="dk1"/>
              </a:solidFill>
              <a:latin typeface="Calibri"/>
              <a:ea typeface="Calibri"/>
              <a:cs typeface="Calibri"/>
              <a:sym typeface="Calibri"/>
            </a:endParaRPr>
          </a:p>
          <a:p>
            <a:pPr indent="-355600" lvl="0" marL="457200" rtl="0" algn="l">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It is the schools responsibility to inform the LA via this form.</a:t>
            </a:r>
            <a:endParaRPr sz="2000">
              <a:solidFill>
                <a:schemeClr val="dk1"/>
              </a:solidFill>
              <a:latin typeface="Calibri"/>
              <a:ea typeface="Calibri"/>
              <a:cs typeface="Calibri"/>
              <a:sym typeface="Calibri"/>
            </a:endParaRPr>
          </a:p>
          <a:p>
            <a:pPr indent="0" lvl="0" marL="457200" rtl="0" algn="l">
              <a:spcBef>
                <a:spcPts val="0"/>
              </a:spcBef>
              <a:spcAft>
                <a:spcPts val="0"/>
              </a:spcAft>
              <a:buNone/>
            </a:pPr>
            <a:r>
              <a:rPr lang="en-US" sz="1200" u="sng">
                <a:solidFill>
                  <a:schemeClr val="hlink"/>
                </a:solidFill>
                <a:latin typeface="Calibri"/>
                <a:ea typeface="Calibri"/>
                <a:cs typeface="Calibri"/>
                <a:sym typeface="Calibri"/>
                <a:hlinkClick r:id="rId4"/>
              </a:rPr>
              <a:t>https://docs.google.com/forms/d/e/1FAIpQLSc89uyDrEyRIsAt-Sdvt2sNQkhF14xX9w14AVzRhYHsypwaJg/viewform</a:t>
            </a:r>
            <a:endParaRPr sz="2200">
              <a:solidFill>
                <a:schemeClr val="dk1"/>
              </a:solidFill>
              <a:latin typeface="Calibri"/>
              <a:ea typeface="Calibri"/>
              <a:cs typeface="Calibri"/>
              <a:sym typeface="Calibri"/>
            </a:endParaRPr>
          </a:p>
          <a:p>
            <a:pPr indent="-355600" lvl="0" marL="457200" rtl="0" algn="l">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Schools also need to inform the LA when a Flexi School Agreement ceases.</a:t>
            </a:r>
            <a:endParaRPr sz="20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sz="2600">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lang="en-US" sz="2600" u="sng">
                <a:solidFill>
                  <a:srgbClr val="0000FF"/>
                </a:solidFill>
                <a:latin typeface="Calibri"/>
                <a:ea typeface="Calibri"/>
                <a:cs typeface="Calibri"/>
                <a:sym typeface="Calibri"/>
                <a:hlinkClick r:id="rId5">
                  <a:extLst>
                    <a:ext uri="{A12FA001-AC4F-418D-AE19-62706E023703}">
                      <ahyp:hlinkClr val="tx"/>
                    </a:ext>
                  </a:extLst>
                </a:hlinkClick>
              </a:rPr>
              <a:t>Link to Flexi Schooling on the Leadership Update Website</a:t>
            </a:r>
            <a:r>
              <a:rPr lang="en-US" sz="2600">
                <a:solidFill>
                  <a:srgbClr val="000000"/>
                </a:solidFill>
                <a:latin typeface="Calibri"/>
                <a:ea typeface="Calibri"/>
                <a:cs typeface="Calibri"/>
                <a:sym typeface="Calibri"/>
              </a:rPr>
              <a:t>.</a:t>
            </a:r>
            <a:endParaRPr sz="2600">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0" i="0" sz="26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600"/>
              <a:buFont typeface="Arial"/>
              <a:buNone/>
            </a:pPr>
            <a:r>
              <a:t/>
            </a:r>
            <a:endParaRPr b="0" i="0" sz="2600" u="none" cap="none" strike="noStrike">
              <a:solidFill>
                <a:srgbClr val="0000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g3993cff11a1_1_25"/>
          <p:cNvSpPr txBox="1"/>
          <p:nvPr>
            <p:ph idx="4294967295" type="ctrTitle"/>
          </p:nvPr>
        </p:nvSpPr>
        <p:spPr>
          <a:xfrm>
            <a:off x="581025" y="242093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800" u="none" cap="none" strike="noStrike">
                <a:solidFill>
                  <a:schemeClr val="lt1"/>
                </a:solidFill>
                <a:latin typeface="Calibri"/>
                <a:ea typeface="Calibri"/>
                <a:cs typeface="Calibri"/>
                <a:sym typeface="Calibri"/>
              </a:rPr>
            </a:br>
            <a:r>
              <a:rPr lang="en-US" sz="4800">
                <a:solidFill>
                  <a:schemeClr val="lt1"/>
                </a:solidFill>
              </a:rPr>
              <a:t>Elective Home Education</a:t>
            </a:r>
            <a:endParaRPr sz="4800">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pic>
        <p:nvPicPr>
          <p:cNvPr id="314" name="Google Shape;314;g3993cff11a1_1_25"/>
          <p:cNvPicPr preferRelativeResize="0"/>
          <p:nvPr/>
        </p:nvPicPr>
        <p:blipFill>
          <a:blip r:embed="rId3">
            <a:alphaModFix/>
          </a:blip>
          <a:stretch>
            <a:fillRect/>
          </a:stretch>
        </p:blipFill>
        <p:spPr>
          <a:xfrm>
            <a:off x="152400" y="3217837"/>
            <a:ext cx="8839200" cy="2097024"/>
          </a:xfrm>
          <a:prstGeom prst="rect">
            <a:avLst/>
          </a:prstGeom>
          <a:noFill/>
          <a:ln>
            <a:noFill/>
          </a:ln>
        </p:spPr>
      </p:pic>
    </p:spTree>
  </p:cSld>
  <p:clrMapOvr>
    <a:masterClrMapping/>
  </p:clrMapOvr>
  <p:transition spd="slow">
    <p:push dir="r"/>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id="319" name="Google Shape;319;g3993cff11a1_1_56"/>
          <p:cNvPicPr preferRelativeResize="0"/>
          <p:nvPr/>
        </p:nvPicPr>
        <p:blipFill>
          <a:blip r:embed="rId3">
            <a:alphaModFix/>
          </a:blip>
          <a:stretch>
            <a:fillRect/>
          </a:stretch>
        </p:blipFill>
        <p:spPr>
          <a:xfrm>
            <a:off x="152400" y="152400"/>
            <a:ext cx="8839200" cy="624538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pic>
        <p:nvPicPr>
          <p:cNvPr id="325" name="Google Shape;325;g3993cff11a1_1_65"/>
          <p:cNvPicPr preferRelativeResize="0"/>
          <p:nvPr/>
        </p:nvPicPr>
        <p:blipFill>
          <a:blip r:embed="rId3">
            <a:alphaModFix/>
          </a:blip>
          <a:stretch>
            <a:fillRect/>
          </a:stretch>
        </p:blipFill>
        <p:spPr>
          <a:xfrm>
            <a:off x="152400" y="152400"/>
            <a:ext cx="8839201" cy="5957288"/>
          </a:xfrm>
          <a:prstGeom prst="rect">
            <a:avLst/>
          </a:prstGeom>
          <a:noFill/>
          <a:ln>
            <a:noFill/>
          </a:ln>
        </p:spPr>
      </p:pic>
      <p:sp>
        <p:nvSpPr>
          <p:cNvPr id="326" name="Google Shape;326;g3993cff11a1_1_65"/>
          <p:cNvSpPr txBox="1"/>
          <p:nvPr/>
        </p:nvSpPr>
        <p:spPr>
          <a:xfrm>
            <a:off x="2441700" y="5984700"/>
            <a:ext cx="6549900" cy="685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400" u="sng">
                <a:solidFill>
                  <a:schemeClr val="hlink"/>
                </a:solidFill>
                <a:latin typeface="Calibri"/>
                <a:ea typeface="Calibri"/>
                <a:cs typeface="Calibri"/>
                <a:sym typeface="Calibri"/>
                <a:hlinkClick r:id="rId4"/>
              </a:rPr>
              <a:t>https://forms.gle/xTuKd7oUiP11Pvf19</a:t>
            </a:r>
            <a:endParaRPr sz="24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pic>
        <p:nvPicPr>
          <p:cNvPr id="332" name="Google Shape;332;g3993cff11a1_1_73"/>
          <p:cNvPicPr preferRelativeResize="0"/>
          <p:nvPr/>
        </p:nvPicPr>
        <p:blipFill>
          <a:blip r:embed="rId3">
            <a:alphaModFix/>
          </a:blip>
          <a:stretch>
            <a:fillRect/>
          </a:stretch>
        </p:blipFill>
        <p:spPr>
          <a:xfrm>
            <a:off x="152400" y="152400"/>
            <a:ext cx="8839199" cy="573171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pic>
        <p:nvPicPr>
          <p:cNvPr id="338" name="Google Shape;338;g3993cff11a1_1_77"/>
          <p:cNvPicPr preferRelativeResize="0"/>
          <p:nvPr/>
        </p:nvPicPr>
        <p:blipFill>
          <a:blip r:embed="rId3">
            <a:alphaModFix/>
          </a:blip>
          <a:stretch>
            <a:fillRect/>
          </a:stretch>
        </p:blipFill>
        <p:spPr>
          <a:xfrm>
            <a:off x="152400" y="755650"/>
            <a:ext cx="8839200" cy="518626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pic>
        <p:nvPicPr>
          <p:cNvPr id="344" name="Google Shape;344;g3993cff11a1_1_81"/>
          <p:cNvPicPr preferRelativeResize="0"/>
          <p:nvPr/>
        </p:nvPicPr>
        <p:blipFill>
          <a:blip r:embed="rId3">
            <a:alphaModFix/>
          </a:blip>
          <a:stretch>
            <a:fillRect/>
          </a:stretch>
        </p:blipFill>
        <p:spPr>
          <a:xfrm>
            <a:off x="152400" y="152400"/>
            <a:ext cx="8537252" cy="6553202"/>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id="350" name="Google Shape;350;g3993cff11a1_1_69"/>
          <p:cNvPicPr preferRelativeResize="0"/>
          <p:nvPr/>
        </p:nvPicPr>
        <p:blipFill>
          <a:blip r:embed="rId3">
            <a:alphaModFix/>
          </a:blip>
          <a:stretch>
            <a:fillRect/>
          </a:stretch>
        </p:blipFill>
        <p:spPr>
          <a:xfrm>
            <a:off x="152400" y="152400"/>
            <a:ext cx="8839199" cy="576037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pic>
        <p:nvPicPr>
          <p:cNvPr id="356" name="Google Shape;356;g3993cff11a1_1_94"/>
          <p:cNvPicPr preferRelativeResize="0"/>
          <p:nvPr/>
        </p:nvPicPr>
        <p:blipFill>
          <a:blip r:embed="rId3">
            <a:alphaModFix/>
          </a:blip>
          <a:stretch>
            <a:fillRect/>
          </a:stretch>
        </p:blipFill>
        <p:spPr>
          <a:xfrm>
            <a:off x="152400" y="152400"/>
            <a:ext cx="8578624" cy="655320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pic>
        <p:nvPicPr>
          <p:cNvPr id="362" name="Google Shape;362;g3993cff11a1_1_98"/>
          <p:cNvPicPr preferRelativeResize="0"/>
          <p:nvPr/>
        </p:nvPicPr>
        <p:blipFill>
          <a:blip r:embed="rId3">
            <a:alphaModFix/>
          </a:blip>
          <a:stretch>
            <a:fillRect/>
          </a:stretch>
        </p:blipFill>
        <p:spPr>
          <a:xfrm>
            <a:off x="152400" y="1047488"/>
            <a:ext cx="8839201" cy="4763026"/>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8"/>
          <p:cNvSpPr txBox="1"/>
          <p:nvPr>
            <p:ph idx="4294967295" type="ctrTitle"/>
          </p:nvPr>
        </p:nvSpPr>
        <p:spPr>
          <a:xfrm>
            <a:off x="342900" y="2960687"/>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ERSA Communities of Practice  Update</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Zoe Price</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g3a47ba888c5_0_87"/>
          <p:cNvSpPr txBox="1"/>
          <p:nvPr>
            <p:ph type="ctrTitle"/>
          </p:nvPr>
        </p:nvSpPr>
        <p:spPr>
          <a:xfrm>
            <a:off x="311700" y="794633"/>
            <a:ext cx="8520600" cy="26103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b="1" lang="en-US">
                <a:solidFill>
                  <a:srgbClr val="073763"/>
                </a:solidFill>
              </a:rPr>
              <a:t>Emotionally Related School Avoidance (ERSA)</a:t>
            </a:r>
            <a:endParaRPr b="1">
              <a:solidFill>
                <a:srgbClr val="073763"/>
              </a:solidFill>
            </a:endParaRPr>
          </a:p>
        </p:txBody>
      </p:sp>
      <p:sp>
        <p:nvSpPr>
          <p:cNvPr id="374" name="Google Shape;374;g3a47ba888c5_0_87"/>
          <p:cNvSpPr txBox="1"/>
          <p:nvPr>
            <p:ph idx="1" type="subTitle"/>
          </p:nvPr>
        </p:nvSpPr>
        <p:spPr>
          <a:xfrm>
            <a:off x="311700" y="4016933"/>
            <a:ext cx="8520600" cy="1056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US">
                <a:solidFill>
                  <a:srgbClr val="0B5394"/>
                </a:solidFill>
              </a:rPr>
              <a:t>Communities of Practice Pathway and Pilot Project</a:t>
            </a:r>
            <a:endParaRPr b="1">
              <a:solidFill>
                <a:srgbClr val="0B5394"/>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g3a47ba888c5_0_92"/>
          <p:cNvSpPr txBox="1"/>
          <p:nvPr>
            <p:ph type="title"/>
          </p:nvPr>
        </p:nvSpPr>
        <p:spPr>
          <a:xfrm>
            <a:off x="623400" y="148867"/>
            <a:ext cx="8520600" cy="7635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US">
                <a:solidFill>
                  <a:srgbClr val="0B5394"/>
                </a:solidFill>
              </a:rPr>
              <a:t>Communities of Practice (CoP) professional pathway</a:t>
            </a:r>
            <a:endParaRPr b="1">
              <a:solidFill>
                <a:srgbClr val="0B5394"/>
              </a:solidFill>
            </a:endParaRPr>
          </a:p>
        </p:txBody>
      </p:sp>
      <p:sp>
        <p:nvSpPr>
          <p:cNvPr id="380" name="Google Shape;380;g3a47ba888c5_0_92"/>
          <p:cNvSpPr txBox="1"/>
          <p:nvPr>
            <p:ph idx="1" type="body"/>
          </p:nvPr>
        </p:nvSpPr>
        <p:spPr>
          <a:xfrm>
            <a:off x="113100" y="1497833"/>
            <a:ext cx="8917800" cy="5090400"/>
          </a:xfrm>
          <a:prstGeom prst="rect">
            <a:avLst/>
          </a:prstGeom>
        </p:spPr>
        <p:txBody>
          <a:bodyPr anchorCtr="0" anchor="t" bIns="91425" lIns="91425" spcFirstLastPara="1" rIns="91425" wrap="square" tIns="91425">
            <a:noAutofit/>
          </a:bodyPr>
          <a:lstStyle/>
          <a:p>
            <a:pPr indent="0" lvl="0" marL="0" rtl="0" algn="ctr">
              <a:lnSpc>
                <a:spcPct val="150000"/>
              </a:lnSpc>
              <a:spcBef>
                <a:spcPts val="0"/>
              </a:spcBef>
              <a:spcAft>
                <a:spcPts val="0"/>
              </a:spcAft>
              <a:buNone/>
            </a:pPr>
            <a:r>
              <a:rPr b="1" lang="en-US" sz="1700" u="sng">
                <a:solidFill>
                  <a:srgbClr val="274E13"/>
                </a:solidFill>
              </a:rPr>
              <a:t>What is a CoP?</a:t>
            </a:r>
            <a:endParaRPr b="1" sz="1700" u="sng">
              <a:solidFill>
                <a:srgbClr val="274E13"/>
              </a:solidFill>
            </a:endParaRPr>
          </a:p>
          <a:p>
            <a:pPr indent="0" lvl="0" marL="0" rtl="0" algn="ctr">
              <a:lnSpc>
                <a:spcPct val="150000"/>
              </a:lnSpc>
              <a:spcBef>
                <a:spcPts val="0"/>
              </a:spcBef>
              <a:spcAft>
                <a:spcPts val="0"/>
              </a:spcAft>
              <a:buNone/>
            </a:pPr>
            <a:r>
              <a:rPr lang="en-US" sz="1500">
                <a:solidFill>
                  <a:srgbClr val="38761D"/>
                </a:solidFill>
                <a:highlight>
                  <a:srgbClr val="FFFFFF"/>
                </a:highlight>
              </a:rPr>
              <a:t>A community of practice (CoP) is a group of people who share a common interest in a topic and who come together to share best practices and develop new knowledge to advance professional practice related to that topic.</a:t>
            </a:r>
            <a:endParaRPr sz="1500">
              <a:solidFill>
                <a:srgbClr val="38761D"/>
              </a:solidFill>
              <a:highlight>
                <a:srgbClr val="FFFFFF"/>
              </a:highlight>
            </a:endParaRPr>
          </a:p>
          <a:p>
            <a:pPr indent="0" lvl="0" marL="0" rtl="0" algn="ctr">
              <a:lnSpc>
                <a:spcPct val="150000"/>
              </a:lnSpc>
              <a:spcBef>
                <a:spcPts val="0"/>
              </a:spcBef>
              <a:spcAft>
                <a:spcPts val="0"/>
              </a:spcAft>
              <a:buNone/>
            </a:pPr>
            <a:r>
              <a:t/>
            </a:r>
            <a:endParaRPr sz="1500">
              <a:solidFill>
                <a:srgbClr val="38761D"/>
              </a:solidFill>
              <a:highlight>
                <a:srgbClr val="FFFFFF"/>
              </a:highlight>
            </a:endParaRPr>
          </a:p>
          <a:p>
            <a:pPr indent="0" lvl="0" marL="0" rtl="0" algn="ctr">
              <a:lnSpc>
                <a:spcPct val="150000"/>
              </a:lnSpc>
              <a:spcBef>
                <a:spcPts val="0"/>
              </a:spcBef>
              <a:spcAft>
                <a:spcPts val="0"/>
              </a:spcAft>
              <a:buNone/>
            </a:pPr>
            <a:r>
              <a:rPr b="1" lang="en-US" sz="1700" u="sng">
                <a:solidFill>
                  <a:srgbClr val="351C75"/>
                </a:solidFill>
                <a:highlight>
                  <a:srgbClr val="FFFFFF"/>
                </a:highlight>
              </a:rPr>
              <a:t>Outcome </a:t>
            </a:r>
            <a:endParaRPr b="1" sz="1700" u="sng">
              <a:solidFill>
                <a:srgbClr val="351C75"/>
              </a:solidFill>
              <a:highlight>
                <a:srgbClr val="FFFFFF"/>
              </a:highlight>
            </a:endParaRPr>
          </a:p>
          <a:p>
            <a:pPr indent="0" lvl="0" marL="0" rtl="0" algn="ctr">
              <a:lnSpc>
                <a:spcPct val="150000"/>
              </a:lnSpc>
              <a:spcBef>
                <a:spcPts val="0"/>
              </a:spcBef>
              <a:spcAft>
                <a:spcPts val="0"/>
              </a:spcAft>
              <a:buNone/>
            </a:pPr>
            <a:r>
              <a:rPr lang="en-US" sz="1500">
                <a:solidFill>
                  <a:srgbClr val="351C75"/>
                </a:solidFill>
                <a:highlight>
                  <a:srgbClr val="FFFFFF"/>
                </a:highlight>
              </a:rPr>
              <a:t>To develop a comprehensive document that outlines the graduated pathway of ERSA support across the local authority. This highlights the universal provision that is expected to be embedded within schools, initial exploration of patterns of absence using the ERSA toolkit and professional services (community and local authority) that can be referred to at different levels of ERSA (emerging versus entrenched).</a:t>
            </a:r>
            <a:endParaRPr sz="1500">
              <a:solidFill>
                <a:srgbClr val="351C75"/>
              </a:solidFill>
              <a:highlight>
                <a:srgbClr val="FFFFFF"/>
              </a:highlight>
            </a:endParaRPr>
          </a:p>
          <a:p>
            <a:pPr indent="0" lvl="0" marL="0" rtl="0" algn="l">
              <a:spcBef>
                <a:spcPts val="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g3a47ba888c5_0_97"/>
          <p:cNvSpPr txBox="1"/>
          <p:nvPr>
            <p:ph type="title"/>
          </p:nvPr>
        </p:nvSpPr>
        <p:spPr>
          <a:xfrm>
            <a:off x="530525" y="196500"/>
            <a:ext cx="8520600" cy="763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US">
                <a:solidFill>
                  <a:srgbClr val="38761D"/>
                </a:solidFill>
              </a:rPr>
              <a:t>CoP Pathway: Development and Timeline</a:t>
            </a:r>
            <a:endParaRPr>
              <a:solidFill>
                <a:srgbClr val="38761D"/>
              </a:solidFill>
            </a:endParaRPr>
          </a:p>
        </p:txBody>
      </p:sp>
      <p:sp>
        <p:nvSpPr>
          <p:cNvPr id="386" name="Google Shape;386;g3a47ba888c5_0_97"/>
          <p:cNvSpPr txBox="1"/>
          <p:nvPr>
            <p:ph idx="1" type="body"/>
          </p:nvPr>
        </p:nvSpPr>
        <p:spPr>
          <a:xfrm>
            <a:off x="192550" y="4266233"/>
            <a:ext cx="9354000" cy="968400"/>
          </a:xfrm>
          <a:prstGeom prst="rect">
            <a:avLst/>
          </a:prstGeom>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t/>
            </a:r>
            <a:endParaRPr b="1"/>
          </a:p>
          <a:p>
            <a:pPr indent="0" lvl="0" marL="0" rtl="0" algn="l">
              <a:spcBef>
                <a:spcPts val="1200"/>
              </a:spcBef>
              <a:spcAft>
                <a:spcPts val="0"/>
              </a:spcAft>
              <a:buNone/>
            </a:pPr>
            <a:r>
              <a:t/>
            </a:r>
            <a:endParaRPr b="1" sz="14400"/>
          </a:p>
          <a:p>
            <a:pPr indent="0" lvl="0" marL="0" rtl="0" algn="l">
              <a:spcBef>
                <a:spcPts val="1200"/>
              </a:spcBef>
              <a:spcAft>
                <a:spcPts val="1200"/>
              </a:spcAft>
              <a:buClr>
                <a:schemeClr val="dk1"/>
              </a:buClr>
              <a:buSzPts val="275"/>
              <a:buFont typeface="Arial"/>
              <a:buNone/>
            </a:pPr>
            <a:r>
              <a:rPr b="1" lang="en-US" sz="6800">
                <a:solidFill>
                  <a:srgbClr val="0B5394"/>
                </a:solidFill>
              </a:rPr>
              <a:t>Launch: </a:t>
            </a:r>
            <a:r>
              <a:rPr lang="en-US" sz="6800">
                <a:solidFill>
                  <a:srgbClr val="0B5394"/>
                </a:solidFill>
              </a:rPr>
              <a:t>Spring Term 2026 as part of a number of new aligned initiatives outlining quality inclusion practice for attendance.</a:t>
            </a:r>
            <a:endParaRPr sz="6800">
              <a:solidFill>
                <a:srgbClr val="0B5394"/>
              </a:solidFill>
            </a:endParaRPr>
          </a:p>
        </p:txBody>
      </p:sp>
      <p:pic>
        <p:nvPicPr>
          <p:cNvPr id="387" name="Google Shape;387;g3a47ba888c5_0_97"/>
          <p:cNvPicPr preferRelativeResize="0"/>
          <p:nvPr/>
        </p:nvPicPr>
        <p:blipFill>
          <a:blip r:embed="rId3">
            <a:alphaModFix/>
          </a:blip>
          <a:stretch>
            <a:fillRect/>
          </a:stretch>
        </p:blipFill>
        <p:spPr>
          <a:xfrm>
            <a:off x="85475" y="1116117"/>
            <a:ext cx="4258401" cy="4118500"/>
          </a:xfrm>
          <a:prstGeom prst="rect">
            <a:avLst/>
          </a:prstGeom>
          <a:noFill/>
          <a:ln>
            <a:noFill/>
          </a:ln>
        </p:spPr>
      </p:pic>
      <p:pic>
        <p:nvPicPr>
          <p:cNvPr id="388" name="Google Shape;388;g3a47ba888c5_0_97"/>
          <p:cNvPicPr preferRelativeResize="0"/>
          <p:nvPr/>
        </p:nvPicPr>
        <p:blipFill>
          <a:blip r:embed="rId4">
            <a:alphaModFix/>
          </a:blip>
          <a:stretch>
            <a:fillRect/>
          </a:stretch>
        </p:blipFill>
        <p:spPr>
          <a:xfrm>
            <a:off x="4553375" y="1116133"/>
            <a:ext cx="4497750" cy="4118499"/>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g3a47ba888c5_0_104"/>
          <p:cNvSpPr txBox="1"/>
          <p:nvPr>
            <p:ph type="title"/>
          </p:nvPr>
        </p:nvSpPr>
        <p:spPr>
          <a:xfrm>
            <a:off x="156925" y="1672867"/>
            <a:ext cx="8520600" cy="4127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US" sz="5300">
                <a:solidFill>
                  <a:srgbClr val="0B5394"/>
                </a:solidFill>
              </a:rPr>
              <a:t>ERSA </a:t>
            </a:r>
            <a:endParaRPr sz="5300">
              <a:solidFill>
                <a:srgbClr val="0B5394"/>
              </a:solidFill>
            </a:endParaRPr>
          </a:p>
          <a:p>
            <a:pPr indent="0" lvl="0" marL="0" rtl="0" algn="ctr">
              <a:spcBef>
                <a:spcPts val="0"/>
              </a:spcBef>
              <a:spcAft>
                <a:spcPts val="0"/>
              </a:spcAft>
              <a:buSzPts val="990"/>
              <a:buNone/>
            </a:pPr>
            <a:r>
              <a:rPr lang="en-US" sz="5300">
                <a:solidFill>
                  <a:srgbClr val="0B5394"/>
                </a:solidFill>
              </a:rPr>
              <a:t>Pilot Project</a:t>
            </a:r>
            <a:endParaRPr sz="5300">
              <a:solidFill>
                <a:srgbClr val="0B5394"/>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g3a47ba888c5_0_108"/>
          <p:cNvSpPr txBox="1"/>
          <p:nvPr>
            <p:ph type="title"/>
          </p:nvPr>
        </p:nvSpPr>
        <p:spPr>
          <a:xfrm>
            <a:off x="311700" y="273400"/>
            <a:ext cx="8520600" cy="1083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US" sz="2500">
                <a:solidFill>
                  <a:srgbClr val="674EA7"/>
                </a:solidFill>
              </a:rPr>
              <a:t>Pilot Model: Parent/School support groups, facilitated by Educational Psychologists</a:t>
            </a:r>
            <a:endParaRPr b="1" sz="2500">
              <a:solidFill>
                <a:srgbClr val="674EA7"/>
              </a:solidFill>
            </a:endParaRPr>
          </a:p>
        </p:txBody>
      </p:sp>
      <p:sp>
        <p:nvSpPr>
          <p:cNvPr id="399" name="Google Shape;399;g3a47ba888c5_0_108"/>
          <p:cNvSpPr txBox="1"/>
          <p:nvPr>
            <p:ph idx="1" type="body"/>
          </p:nvPr>
        </p:nvSpPr>
        <p:spPr>
          <a:xfrm>
            <a:off x="49675" y="963333"/>
            <a:ext cx="8875800" cy="5582700"/>
          </a:xfrm>
          <a:prstGeom prst="rect">
            <a:avLst/>
          </a:prstGeom>
          <a:noFill/>
          <a:ln>
            <a:noFill/>
          </a:ln>
        </p:spPr>
        <p:txBody>
          <a:bodyPr anchorCtr="0" anchor="t" bIns="91425" lIns="91425" spcFirstLastPara="1" rIns="91425" wrap="square" tIns="91425">
            <a:noAutofit/>
          </a:bodyPr>
          <a:lstStyle/>
          <a:p>
            <a:pPr indent="0" lvl="0" marL="0" rtl="0" algn="l">
              <a:lnSpc>
                <a:spcPct val="105000"/>
              </a:lnSpc>
              <a:spcBef>
                <a:spcPts val="0"/>
              </a:spcBef>
              <a:spcAft>
                <a:spcPts val="0"/>
              </a:spcAft>
              <a:buSzPts val="1516"/>
              <a:buNone/>
            </a:pPr>
            <a:r>
              <a:t/>
            </a:r>
            <a:endParaRPr b="1" sz="1120"/>
          </a:p>
          <a:p>
            <a:pPr indent="0" lvl="0" marL="457200" rtl="0" algn="l">
              <a:lnSpc>
                <a:spcPct val="105000"/>
              </a:lnSpc>
              <a:spcBef>
                <a:spcPts val="1200"/>
              </a:spcBef>
              <a:spcAft>
                <a:spcPts val="0"/>
              </a:spcAft>
              <a:buSzPts val="1516"/>
              <a:buNone/>
            </a:pPr>
            <a:r>
              <a:rPr b="1" lang="en-US" sz="1220">
                <a:solidFill>
                  <a:srgbClr val="073763"/>
                </a:solidFill>
              </a:rPr>
              <a:t>Step 1)</a:t>
            </a:r>
            <a:r>
              <a:rPr lang="en-US" sz="1220">
                <a:solidFill>
                  <a:srgbClr val="073763"/>
                </a:solidFill>
              </a:rPr>
              <a:t>  Multi-informant stakeholder (staff, parents/carers, children and young people (CYP)) surveys and focus groups in each school to introduce pilot and determine how best to set up parent support groups in the particular school. Themes and topics linked to common issues, strengths, needs and gaps related to ERSA needs to be captured for each schools specific context.  </a:t>
            </a:r>
            <a:endParaRPr b="1" sz="1220">
              <a:solidFill>
                <a:srgbClr val="073763"/>
              </a:solidFill>
            </a:endParaRPr>
          </a:p>
          <a:p>
            <a:pPr indent="0" lvl="0" marL="457200" rtl="0" algn="l">
              <a:lnSpc>
                <a:spcPct val="105000"/>
              </a:lnSpc>
              <a:spcBef>
                <a:spcPts val="1200"/>
              </a:spcBef>
              <a:spcAft>
                <a:spcPts val="0"/>
              </a:spcAft>
              <a:buSzPts val="1516"/>
              <a:buNone/>
            </a:pPr>
            <a:r>
              <a:rPr b="1" lang="en-US" sz="1220">
                <a:solidFill>
                  <a:srgbClr val="073763"/>
                </a:solidFill>
              </a:rPr>
              <a:t>Step 2) </a:t>
            </a:r>
            <a:r>
              <a:rPr lang="en-US" sz="1220">
                <a:solidFill>
                  <a:srgbClr val="073763"/>
                </a:solidFill>
              </a:rPr>
              <a:t>Prepare and deliver universal introduction, identification and interventions workshop on ERSA. Co presented with key senior school staff. Repeated termly so that there is a wider choice for parent access and sign up. School will be supported in producing a webinar aligned to this training which all parents can access (3 per academic year).</a:t>
            </a:r>
            <a:endParaRPr sz="1220">
              <a:solidFill>
                <a:srgbClr val="073763"/>
              </a:solidFill>
            </a:endParaRPr>
          </a:p>
          <a:p>
            <a:pPr indent="0" lvl="0" marL="457200" rtl="0" algn="l">
              <a:lnSpc>
                <a:spcPct val="105000"/>
              </a:lnSpc>
              <a:spcBef>
                <a:spcPts val="1200"/>
              </a:spcBef>
              <a:spcAft>
                <a:spcPts val="0"/>
              </a:spcAft>
              <a:buSzPts val="1516"/>
              <a:buNone/>
            </a:pPr>
            <a:r>
              <a:rPr b="1" lang="en-US" sz="1220">
                <a:solidFill>
                  <a:srgbClr val="073763"/>
                </a:solidFill>
              </a:rPr>
              <a:t>Step 3)</a:t>
            </a:r>
            <a:r>
              <a:rPr lang="en-US" sz="1220">
                <a:solidFill>
                  <a:srgbClr val="073763"/>
                </a:solidFill>
              </a:rPr>
              <a:t> In addition, termly parent/school workshops offer- psychoeducational on specific themes, joined by partner professionals as appropriate depending on the topics elicited from the focus  groups  eg. OT linked to sensory needs, wellbeing practitioner linked to anxiety and low mood. </a:t>
            </a:r>
            <a:endParaRPr sz="1220">
              <a:solidFill>
                <a:srgbClr val="073763"/>
              </a:solidFill>
            </a:endParaRPr>
          </a:p>
          <a:p>
            <a:pPr indent="0" lvl="0" marL="457200" rtl="0" algn="l">
              <a:lnSpc>
                <a:spcPct val="105000"/>
              </a:lnSpc>
              <a:spcBef>
                <a:spcPts val="1200"/>
              </a:spcBef>
              <a:spcAft>
                <a:spcPts val="0"/>
              </a:spcAft>
              <a:buSzPts val="1516"/>
              <a:buNone/>
            </a:pPr>
            <a:r>
              <a:rPr b="1" lang="en-US" sz="1220">
                <a:solidFill>
                  <a:srgbClr val="073763"/>
                </a:solidFill>
              </a:rPr>
              <a:t>Step 4)</a:t>
            </a:r>
            <a:r>
              <a:rPr lang="en-US" sz="1220">
                <a:solidFill>
                  <a:srgbClr val="073763"/>
                </a:solidFill>
              </a:rPr>
              <a:t> Support school in developing and empowering parents and staff’s understanding and implementation of ERSA practice and support within the school’s contect. For example through creating individualised graduated response diagrams, directories of specific reasonable adjustments and what that looks like in practice, develop website pages on ERSA.</a:t>
            </a:r>
            <a:endParaRPr sz="1220">
              <a:solidFill>
                <a:srgbClr val="073763"/>
              </a:solidFill>
            </a:endParaRPr>
          </a:p>
          <a:p>
            <a:pPr indent="0" lvl="0" marL="457200" rtl="0" algn="l">
              <a:lnSpc>
                <a:spcPct val="105000"/>
              </a:lnSpc>
              <a:spcBef>
                <a:spcPts val="1200"/>
              </a:spcBef>
              <a:spcAft>
                <a:spcPts val="1200"/>
              </a:spcAft>
              <a:buSzPts val="1516"/>
              <a:buNone/>
            </a:pPr>
            <a:r>
              <a:rPr b="1" lang="en-US" sz="1220">
                <a:solidFill>
                  <a:srgbClr val="073763"/>
                </a:solidFill>
              </a:rPr>
              <a:t>Step 6)</a:t>
            </a:r>
            <a:r>
              <a:rPr lang="en-US" sz="1220">
                <a:solidFill>
                  <a:srgbClr val="073763"/>
                </a:solidFill>
              </a:rPr>
              <a:t> Create neuro affirming communities of practice reflective school consultation groups and CYP’s participation groups to share good practice,learning, feedback, resources and enable peer support.</a:t>
            </a:r>
            <a:endParaRPr sz="1220">
              <a:solidFill>
                <a:srgbClr val="073763"/>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g3a47ba888c5_0_113"/>
          <p:cNvSpPr txBox="1"/>
          <p:nvPr>
            <p:ph type="title"/>
          </p:nvPr>
        </p:nvSpPr>
        <p:spPr>
          <a:xfrm>
            <a:off x="451325" y="400400"/>
            <a:ext cx="8520600" cy="1083600"/>
          </a:xfrm>
          <a:prstGeom prst="rect">
            <a:avLst/>
          </a:prstGeom>
          <a:noFill/>
          <a:ln>
            <a:noFill/>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3111"/>
              <a:buNone/>
            </a:pPr>
            <a:r>
              <a:rPr b="1" lang="en-US">
                <a:solidFill>
                  <a:srgbClr val="0B5394"/>
                </a:solidFill>
              </a:rPr>
              <a:t>Proposed timeline of the project</a:t>
            </a:r>
            <a:endParaRPr b="1">
              <a:solidFill>
                <a:srgbClr val="0B5394"/>
              </a:solidFill>
            </a:endParaRPr>
          </a:p>
        </p:txBody>
      </p:sp>
      <p:sp>
        <p:nvSpPr>
          <p:cNvPr id="405" name="Google Shape;405;g3a47ba888c5_0_113"/>
          <p:cNvSpPr txBox="1"/>
          <p:nvPr>
            <p:ph idx="1" type="body"/>
          </p:nvPr>
        </p:nvSpPr>
        <p:spPr>
          <a:xfrm>
            <a:off x="451325" y="1357000"/>
            <a:ext cx="8520600" cy="5173200"/>
          </a:xfrm>
          <a:prstGeom prst="rect">
            <a:avLst/>
          </a:prstGeom>
        </p:spPr>
        <p:txBody>
          <a:bodyPr anchorCtr="0" anchor="t" bIns="91425" lIns="91425" spcFirstLastPara="1" rIns="91425" wrap="square" tIns="91425">
            <a:normAutofit fontScale="47500" lnSpcReduction="20000"/>
          </a:bodyPr>
          <a:lstStyle/>
          <a:p>
            <a:pPr indent="0" lvl="0" marL="0" rtl="0" algn="l">
              <a:spcBef>
                <a:spcPts val="0"/>
              </a:spcBef>
              <a:spcAft>
                <a:spcPts val="0"/>
              </a:spcAft>
              <a:buNone/>
            </a:pPr>
            <a:r>
              <a:t/>
            </a:r>
            <a:endParaRPr/>
          </a:p>
          <a:p>
            <a:pPr indent="0" lvl="0" marL="0" rtl="0" algn="l">
              <a:spcBef>
                <a:spcPts val="1200"/>
              </a:spcBef>
              <a:spcAft>
                <a:spcPts val="0"/>
              </a:spcAft>
              <a:buNone/>
            </a:pPr>
            <a:r>
              <a:rPr b="1" i="1" lang="en-US" sz="3981">
                <a:solidFill>
                  <a:srgbClr val="0B5394"/>
                </a:solidFill>
              </a:rPr>
              <a:t>July/September 2025:</a:t>
            </a:r>
            <a:r>
              <a:rPr b="1" i="1" lang="en-US" sz="3981"/>
              <a:t> </a:t>
            </a:r>
            <a:r>
              <a:rPr lang="en-US" sz="3981">
                <a:solidFill>
                  <a:srgbClr val="333333"/>
                </a:solidFill>
              </a:rPr>
              <a:t>School audits to be completed and co-produced, individual goals and objectives to be developed</a:t>
            </a:r>
            <a:endParaRPr sz="3981">
              <a:solidFill>
                <a:srgbClr val="333333"/>
              </a:solidFill>
            </a:endParaRPr>
          </a:p>
          <a:p>
            <a:pPr indent="0" lvl="0" marL="0" rtl="0" algn="l">
              <a:spcBef>
                <a:spcPts val="1200"/>
              </a:spcBef>
              <a:spcAft>
                <a:spcPts val="0"/>
              </a:spcAft>
              <a:buNone/>
            </a:pPr>
            <a:r>
              <a:rPr b="1" i="1" lang="en-US" sz="3981">
                <a:solidFill>
                  <a:srgbClr val="0B5394"/>
                </a:solidFill>
                <a:highlight>
                  <a:schemeClr val="lt1"/>
                </a:highlight>
              </a:rPr>
              <a:t>September 2025:</a:t>
            </a:r>
            <a:r>
              <a:rPr lang="en-US" sz="3981">
                <a:solidFill>
                  <a:srgbClr val="0B5394"/>
                </a:solidFill>
                <a:highlight>
                  <a:schemeClr val="lt1"/>
                </a:highlight>
              </a:rPr>
              <a:t> </a:t>
            </a:r>
            <a:r>
              <a:rPr lang="en-US" sz="3981">
                <a:solidFill>
                  <a:srgbClr val="333333"/>
                </a:solidFill>
              </a:rPr>
              <a:t>Whole school community surveys to be circulated &amp; analysed</a:t>
            </a:r>
            <a:endParaRPr sz="3981">
              <a:solidFill>
                <a:srgbClr val="333333"/>
              </a:solidFill>
            </a:endParaRPr>
          </a:p>
          <a:p>
            <a:pPr indent="0" lvl="0" marL="0" rtl="0" algn="l">
              <a:spcBef>
                <a:spcPts val="1200"/>
              </a:spcBef>
              <a:spcAft>
                <a:spcPts val="0"/>
              </a:spcAft>
              <a:buNone/>
            </a:pPr>
            <a:r>
              <a:rPr b="1" i="1" lang="en-US" sz="3981">
                <a:solidFill>
                  <a:srgbClr val="0B5394"/>
                </a:solidFill>
              </a:rPr>
              <a:t>October-December 2025:</a:t>
            </a:r>
            <a:r>
              <a:rPr b="1" i="1" lang="en-US" sz="3981"/>
              <a:t> </a:t>
            </a:r>
            <a:r>
              <a:rPr lang="en-US" sz="3981">
                <a:solidFill>
                  <a:srgbClr val="000000"/>
                </a:solidFill>
              </a:rPr>
              <a:t>Focus Groups of all key stakeholders to inform early intervention parent/carer groups/drop in and targeted psychoeducational groups and therapy learning walks in schools.</a:t>
            </a:r>
            <a:endParaRPr sz="3981">
              <a:solidFill>
                <a:srgbClr val="000000"/>
              </a:solidFill>
            </a:endParaRPr>
          </a:p>
          <a:p>
            <a:pPr indent="0" lvl="0" marL="0" rtl="0" algn="l">
              <a:spcBef>
                <a:spcPts val="1200"/>
              </a:spcBef>
              <a:spcAft>
                <a:spcPts val="0"/>
              </a:spcAft>
              <a:buNone/>
            </a:pPr>
            <a:r>
              <a:rPr b="1" i="1" lang="en-US" sz="3981">
                <a:solidFill>
                  <a:srgbClr val="0B5394"/>
                </a:solidFill>
              </a:rPr>
              <a:t>January - December 2026:</a:t>
            </a:r>
            <a:r>
              <a:rPr lang="en-US" sz="3981">
                <a:solidFill>
                  <a:srgbClr val="0B5394"/>
                </a:solidFill>
              </a:rPr>
              <a:t> </a:t>
            </a:r>
            <a:r>
              <a:rPr lang="en-US" sz="3981">
                <a:solidFill>
                  <a:srgbClr val="333333"/>
                </a:solidFill>
              </a:rPr>
              <a:t>Parent/ school workshops rollout and data analysis. Midway review June 2026.</a:t>
            </a:r>
            <a:endParaRPr sz="3981">
              <a:solidFill>
                <a:srgbClr val="333333"/>
              </a:solidFill>
            </a:endParaRPr>
          </a:p>
          <a:p>
            <a:pPr indent="0" lvl="0" marL="0" rtl="0" algn="l">
              <a:spcBef>
                <a:spcPts val="1200"/>
              </a:spcBef>
              <a:spcAft>
                <a:spcPts val="0"/>
              </a:spcAft>
              <a:buNone/>
            </a:pPr>
            <a:r>
              <a:rPr b="1" i="1" lang="en-US" sz="3981">
                <a:solidFill>
                  <a:srgbClr val="0B5394"/>
                </a:solidFill>
              </a:rPr>
              <a:t>Spring term 2027: </a:t>
            </a:r>
            <a:r>
              <a:rPr lang="en-US" sz="3981">
                <a:solidFill>
                  <a:srgbClr val="000000"/>
                </a:solidFill>
              </a:rPr>
              <a:t>Performance report on outcomes, sustainability and support/training to other services/neighbours to operationalise this model and approach adapted to each secondary school community on a graduated phased roll out.</a:t>
            </a:r>
            <a:r>
              <a:rPr lang="en-US" sz="3981"/>
              <a:t> </a:t>
            </a:r>
            <a:endParaRPr sz="3981"/>
          </a:p>
          <a:p>
            <a:pPr indent="0" lvl="0" marL="0" rtl="0" algn="l">
              <a:spcBef>
                <a:spcPts val="1200"/>
              </a:spcBef>
              <a:spcAft>
                <a:spcPts val="1200"/>
              </a:spcAft>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g3a47ba888c5_0_294"/>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r>
              <a:rPr lang="en-US">
                <a:solidFill>
                  <a:schemeClr val="lt1"/>
                </a:solidFill>
              </a:rPr>
              <a:t>New EWO Introductions</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Delphine Green</a:t>
            </a:r>
            <a:endParaRPr sz="4100">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sz="4100">
                <a:solidFill>
                  <a:schemeClr val="lt1"/>
                </a:solidFill>
              </a:rPr>
              <a:t>Francesca Iorio</a:t>
            </a: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4400" u="none" cap="none" strike="noStrike">
              <a:solidFill>
                <a:schemeClr val="lt1"/>
              </a:solidFill>
              <a:latin typeface="Calibri"/>
              <a:ea typeface="Calibri"/>
              <a:cs typeface="Calibri"/>
              <a:sym typeface="Calibri"/>
            </a:endParaRPr>
          </a:p>
        </p:txBody>
      </p:sp>
    </p:spTree>
  </p:cSld>
  <p:clrMapOvr>
    <a:masterClrMapping/>
  </p:clrMapOvr>
  <p:transition spd="slow">
    <p:push dir="r"/>
  </p:transition>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g3a4837a8709_0_27"/>
          <p:cNvSpPr txBox="1"/>
          <p:nvPr/>
        </p:nvSpPr>
        <p:spPr>
          <a:xfrm>
            <a:off x="1718850" y="1720500"/>
            <a:ext cx="6493200" cy="341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3000" u="sng">
                <a:solidFill>
                  <a:schemeClr val="dk1"/>
                </a:solidFill>
              </a:rPr>
              <a:t>Education Welfare Officer</a:t>
            </a:r>
            <a:endParaRPr b="1" sz="3000" u="sng">
              <a:solidFill>
                <a:schemeClr val="dk1"/>
              </a:solidFill>
            </a:endParaRPr>
          </a:p>
          <a:p>
            <a:pPr indent="0" lvl="0" marL="0" rtl="0" algn="l">
              <a:spcBef>
                <a:spcPts val="0"/>
              </a:spcBef>
              <a:spcAft>
                <a:spcPts val="0"/>
              </a:spcAft>
              <a:buNone/>
            </a:pPr>
            <a:r>
              <a:rPr b="1" lang="en-US" sz="3000">
                <a:solidFill>
                  <a:schemeClr val="dk1"/>
                </a:solidFill>
              </a:rPr>
              <a:t>Delphine Greene</a:t>
            </a:r>
            <a:endParaRPr b="1" sz="3000">
              <a:solidFill>
                <a:schemeClr val="dk1"/>
              </a:solidFill>
            </a:endParaRPr>
          </a:p>
          <a:p>
            <a:pPr indent="0" lvl="0" marL="0" rtl="0" algn="l">
              <a:spcBef>
                <a:spcPts val="0"/>
              </a:spcBef>
              <a:spcAft>
                <a:spcPts val="0"/>
              </a:spcAft>
              <a:buNone/>
            </a:pPr>
            <a:r>
              <a:t/>
            </a:r>
            <a:endParaRPr b="1" sz="3000">
              <a:solidFill>
                <a:schemeClr val="dk1"/>
              </a:solidFill>
            </a:endParaRPr>
          </a:p>
          <a:p>
            <a:pPr indent="0" lvl="0" marL="0" rtl="0" algn="l">
              <a:spcBef>
                <a:spcPts val="0"/>
              </a:spcBef>
              <a:spcAft>
                <a:spcPts val="0"/>
              </a:spcAft>
              <a:buNone/>
            </a:pPr>
            <a:r>
              <a:rPr b="1" lang="en-US" sz="3000">
                <a:solidFill>
                  <a:schemeClr val="dk1"/>
                </a:solidFill>
              </a:rPr>
              <a:t>delphine.greene</a:t>
            </a:r>
            <a:endParaRPr b="1" sz="3000">
              <a:solidFill>
                <a:schemeClr val="dk1"/>
              </a:solidFill>
            </a:endParaRPr>
          </a:p>
          <a:p>
            <a:pPr indent="0" lvl="0" marL="0" rtl="0" algn="l">
              <a:spcBef>
                <a:spcPts val="0"/>
              </a:spcBef>
              <a:spcAft>
                <a:spcPts val="0"/>
              </a:spcAft>
              <a:buNone/>
            </a:pPr>
            <a:r>
              <a:rPr b="1" lang="en-US" sz="3000">
                <a:solidFill>
                  <a:schemeClr val="dk1"/>
                </a:solidFill>
              </a:rPr>
              <a:t>@achievingforchildren.org.uk</a:t>
            </a:r>
            <a:endParaRPr b="1" sz="3000">
              <a:solidFill>
                <a:schemeClr val="dk1"/>
              </a:solidFill>
            </a:endParaRPr>
          </a:p>
          <a:p>
            <a:pPr indent="0" lvl="0" marL="0" rtl="0" algn="l">
              <a:spcBef>
                <a:spcPts val="0"/>
              </a:spcBef>
              <a:spcAft>
                <a:spcPts val="0"/>
              </a:spcAft>
              <a:buNone/>
            </a:pPr>
            <a:r>
              <a:t/>
            </a:r>
            <a:endParaRPr b="1" sz="3000">
              <a:solidFill>
                <a:schemeClr val="dk1"/>
              </a:solidFill>
            </a:endParaRPr>
          </a:p>
          <a:p>
            <a:pPr indent="0" lvl="0" marL="0" rtl="0" algn="l">
              <a:spcBef>
                <a:spcPts val="0"/>
              </a:spcBef>
              <a:spcAft>
                <a:spcPts val="0"/>
              </a:spcAft>
              <a:buNone/>
            </a:pPr>
            <a:r>
              <a:rPr b="1" lang="en-US" sz="3000">
                <a:solidFill>
                  <a:schemeClr val="dk1"/>
                </a:solidFill>
              </a:rPr>
              <a:t>07345488518</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g3a4837a8709_0_32"/>
          <p:cNvSpPr txBox="1"/>
          <p:nvPr/>
        </p:nvSpPr>
        <p:spPr>
          <a:xfrm>
            <a:off x="914425" y="-160050"/>
            <a:ext cx="7113900" cy="71781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US" sz="2300">
                <a:solidFill>
                  <a:srgbClr val="FFFFFF"/>
                </a:solidFill>
              </a:rPr>
              <a:t>Schools</a:t>
            </a:r>
            <a:endParaRPr b="1" sz="2300">
              <a:solidFill>
                <a:srgbClr val="FFFFFF"/>
              </a:solidFill>
            </a:endParaRPr>
          </a:p>
          <a:p>
            <a:pPr indent="0" lvl="0" marL="0" rtl="0" algn="ctr">
              <a:lnSpc>
                <a:spcPct val="115000"/>
              </a:lnSpc>
              <a:spcBef>
                <a:spcPts val="0"/>
              </a:spcBef>
              <a:spcAft>
                <a:spcPts val="0"/>
              </a:spcAft>
              <a:buNone/>
            </a:pPr>
            <a:r>
              <a:rPr b="1" lang="en-US" sz="2300" u="sng">
                <a:solidFill>
                  <a:srgbClr val="543E34"/>
                </a:solidFill>
              </a:rPr>
              <a:t>Schools</a:t>
            </a:r>
            <a:endParaRPr b="1" sz="2300" u="sng">
              <a:solidFill>
                <a:srgbClr val="543E34"/>
              </a:solidFill>
            </a:endParaRPr>
          </a:p>
          <a:p>
            <a:pPr indent="0" lvl="0" marL="0" rtl="0" algn="ctr">
              <a:lnSpc>
                <a:spcPct val="115000"/>
              </a:lnSpc>
              <a:spcBef>
                <a:spcPts val="0"/>
              </a:spcBef>
              <a:spcAft>
                <a:spcPts val="0"/>
              </a:spcAft>
              <a:buNone/>
            </a:pPr>
            <a:r>
              <a:rPr b="1" lang="en-US" sz="2300" u="sng">
                <a:solidFill>
                  <a:srgbClr val="543E34"/>
                </a:solidFill>
              </a:rPr>
              <a:t> </a:t>
            </a:r>
            <a:endParaRPr b="1" sz="2300" u="sng">
              <a:solidFill>
                <a:srgbClr val="543E34"/>
              </a:solidFill>
            </a:endParaRPr>
          </a:p>
          <a:p>
            <a:pPr indent="0" lvl="0" marL="0" rtl="0" algn="ctr">
              <a:lnSpc>
                <a:spcPct val="115000"/>
              </a:lnSpc>
              <a:spcBef>
                <a:spcPts val="0"/>
              </a:spcBef>
              <a:spcAft>
                <a:spcPts val="0"/>
              </a:spcAft>
              <a:buNone/>
            </a:pPr>
            <a:r>
              <a:rPr b="1" lang="en-US" sz="2000">
                <a:solidFill>
                  <a:srgbClr val="543E34"/>
                </a:solidFill>
              </a:rPr>
              <a:t>Windsor Girls</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Churchmead</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Wraysbury Primary</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Datchet St. Mary's</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St Peter’s Middle</a:t>
            </a:r>
            <a:endParaRPr b="1" sz="2000">
              <a:solidFill>
                <a:srgbClr val="543E34"/>
              </a:solidFill>
            </a:endParaRPr>
          </a:p>
          <a:p>
            <a:pPr indent="0" lvl="0" marL="0" rtl="0" algn="ctr">
              <a:lnSpc>
                <a:spcPct val="115000"/>
              </a:lnSpc>
              <a:spcBef>
                <a:spcPts val="0"/>
              </a:spcBef>
              <a:spcAft>
                <a:spcPts val="0"/>
              </a:spcAft>
              <a:buNone/>
            </a:pPr>
            <a:r>
              <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Altwood</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Bisham CE School</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Braywick Court</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St Luke’s Primary</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Riverside Primary</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St George’s Ascot</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The Marist</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St Mary’s Ascot</a:t>
            </a:r>
            <a:endParaRPr b="1" sz="2000">
              <a:solidFill>
                <a:srgbClr val="543E34"/>
              </a:solidFill>
            </a:endParaRPr>
          </a:p>
          <a:p>
            <a:pPr indent="0" lvl="0" marL="0" rtl="0" algn="ctr">
              <a:lnSpc>
                <a:spcPct val="115000"/>
              </a:lnSpc>
              <a:spcBef>
                <a:spcPts val="0"/>
              </a:spcBef>
              <a:spcAft>
                <a:spcPts val="0"/>
              </a:spcAft>
              <a:buNone/>
            </a:pPr>
            <a:r>
              <a:rPr b="1" lang="en-US" sz="2000">
                <a:solidFill>
                  <a:srgbClr val="543E34"/>
                </a:solidFill>
              </a:rPr>
              <a:t>Upton House</a:t>
            </a:r>
            <a:endParaRPr b="1" sz="2000">
              <a:solidFill>
                <a:srgbClr val="543E34"/>
              </a:solidFill>
            </a:endParaRPr>
          </a:p>
          <a:p>
            <a:pPr indent="0" lvl="0" marL="0" rtl="0" algn="ctr">
              <a:spcBef>
                <a:spcPts val="0"/>
              </a:spcBef>
              <a:spcAft>
                <a:spcPts val="0"/>
              </a:spcAft>
              <a:buNone/>
            </a:pPr>
            <a:r>
              <a:t/>
            </a:r>
            <a:endParaRPr sz="3000">
              <a:solidFill>
                <a:srgbClr val="00000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25" name="Shape 425"/>
        <p:cNvGrpSpPr/>
        <p:nvPr/>
      </p:nvGrpSpPr>
      <p:grpSpPr>
        <a:xfrm>
          <a:off x="0" y="0"/>
          <a:ext cx="0" cy="0"/>
          <a:chOff x="0" y="0"/>
          <a:chExt cx="0" cy="0"/>
        </a:xfrm>
      </p:grpSpPr>
      <p:sp>
        <p:nvSpPr>
          <p:cNvPr id="426" name="Google Shape;426;g3a57d1fc93c_0_79"/>
          <p:cNvSpPr txBox="1"/>
          <p:nvPr>
            <p:ph idx="1" type="subTitle"/>
          </p:nvPr>
        </p:nvSpPr>
        <p:spPr>
          <a:xfrm>
            <a:off x="311700" y="90667"/>
            <a:ext cx="8520600" cy="2174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US" sz="3400">
                <a:solidFill>
                  <a:srgbClr val="41414E"/>
                </a:solidFill>
              </a:rPr>
              <a:t>CWSW </a:t>
            </a:r>
            <a:endParaRPr b="1" sz="3400">
              <a:solidFill>
                <a:srgbClr val="41414E"/>
              </a:solidFill>
            </a:endParaRPr>
          </a:p>
          <a:p>
            <a:pPr indent="0" lvl="0" marL="0" rtl="0" algn="ctr">
              <a:spcBef>
                <a:spcPts val="0"/>
              </a:spcBef>
              <a:spcAft>
                <a:spcPts val="0"/>
              </a:spcAft>
              <a:buNone/>
            </a:pPr>
            <a:r>
              <a:rPr b="1" lang="en-US" sz="3400">
                <a:solidFill>
                  <a:srgbClr val="41414E"/>
                </a:solidFill>
              </a:rPr>
              <a:t>Inclusion EWO </a:t>
            </a:r>
            <a:endParaRPr b="1" sz="3400">
              <a:solidFill>
                <a:srgbClr val="41414E"/>
              </a:solidFill>
            </a:endParaRPr>
          </a:p>
        </p:txBody>
      </p:sp>
      <p:sp>
        <p:nvSpPr>
          <p:cNvPr id="427" name="Google Shape;427;g3a57d1fc93c_0_79"/>
          <p:cNvSpPr txBox="1"/>
          <p:nvPr>
            <p:ph idx="1" type="subTitle"/>
          </p:nvPr>
        </p:nvSpPr>
        <p:spPr>
          <a:xfrm>
            <a:off x="7091075" y="5965800"/>
            <a:ext cx="4399200" cy="1038000"/>
          </a:xfrm>
          <a:prstGeom prst="rect">
            <a:avLst/>
          </a:prstGeom>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US" sz="1400">
                <a:solidFill>
                  <a:srgbClr val="41414E"/>
                </a:solidFill>
              </a:rPr>
              <a:t>Chesca Iorio</a:t>
            </a:r>
            <a:endParaRPr sz="1400">
              <a:solidFill>
                <a:srgbClr val="41414E"/>
              </a:solidFill>
            </a:endParaRPr>
          </a:p>
          <a:p>
            <a:pPr indent="0" lvl="0" marL="0" rtl="0" algn="l">
              <a:lnSpc>
                <a:spcPct val="90000"/>
              </a:lnSpc>
              <a:spcBef>
                <a:spcPts val="0"/>
              </a:spcBef>
              <a:spcAft>
                <a:spcPts val="0"/>
              </a:spcAft>
              <a:buNone/>
            </a:pPr>
            <a:r>
              <a:rPr i="1" lang="en-US" sz="1400">
                <a:solidFill>
                  <a:srgbClr val="41414E"/>
                </a:solidFill>
              </a:rPr>
              <a:t>Inclusion EWO</a:t>
            </a:r>
            <a:br>
              <a:rPr i="1" lang="en-US" sz="1400">
                <a:solidFill>
                  <a:srgbClr val="41414E"/>
                </a:solidFill>
              </a:rPr>
            </a:br>
            <a:endParaRPr sz="1400">
              <a:solidFill>
                <a:srgbClr val="41414E"/>
              </a:solidFill>
            </a:endParaRPr>
          </a:p>
        </p:txBody>
      </p:sp>
      <p:pic>
        <p:nvPicPr>
          <p:cNvPr id="428" name="Google Shape;428;g3a57d1fc93c_0_79"/>
          <p:cNvPicPr preferRelativeResize="0"/>
          <p:nvPr/>
        </p:nvPicPr>
        <p:blipFill>
          <a:blip r:embed="rId3">
            <a:alphaModFix/>
          </a:blip>
          <a:stretch>
            <a:fillRect/>
          </a:stretch>
        </p:blipFill>
        <p:spPr>
          <a:xfrm>
            <a:off x="2736613" y="1763367"/>
            <a:ext cx="3670775" cy="367077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32" name="Shape 432"/>
        <p:cNvGrpSpPr/>
        <p:nvPr/>
      </p:nvGrpSpPr>
      <p:grpSpPr>
        <a:xfrm>
          <a:off x="0" y="0"/>
          <a:ext cx="0" cy="0"/>
          <a:chOff x="0" y="0"/>
          <a:chExt cx="0" cy="0"/>
        </a:xfrm>
      </p:grpSpPr>
      <p:sp>
        <p:nvSpPr>
          <p:cNvPr id="433" name="Google Shape;433;g3a57d1fc93c_0_85"/>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US" sz="2720">
                <a:solidFill>
                  <a:srgbClr val="41414E"/>
                </a:solidFill>
              </a:rPr>
              <a:t>Educational Neglect</a:t>
            </a:r>
            <a:endParaRPr sz="2720">
              <a:solidFill>
                <a:srgbClr val="41414E"/>
              </a:solidFill>
            </a:endParaRPr>
          </a:p>
        </p:txBody>
      </p:sp>
      <p:sp>
        <p:nvSpPr>
          <p:cNvPr id="434" name="Google Shape;434;g3a57d1fc93c_0_85"/>
          <p:cNvSpPr txBox="1"/>
          <p:nvPr>
            <p:ph idx="1" type="body"/>
          </p:nvPr>
        </p:nvSpPr>
        <p:spPr>
          <a:xfrm>
            <a:off x="311700" y="1536633"/>
            <a:ext cx="8182200" cy="491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sz="1500">
                <a:solidFill>
                  <a:srgbClr val="41414E"/>
                </a:solidFill>
              </a:rPr>
              <a:t>When absence becomes a safeguarding concern. </a:t>
            </a:r>
            <a:endParaRPr sz="1500">
              <a:solidFill>
                <a:srgbClr val="41414E"/>
              </a:solidFill>
            </a:endParaRPr>
          </a:p>
          <a:p>
            <a:pPr indent="0" lvl="0" marL="0" rtl="0" algn="l">
              <a:spcBef>
                <a:spcPts val="0"/>
              </a:spcBef>
              <a:spcAft>
                <a:spcPts val="0"/>
              </a:spcAft>
              <a:buNone/>
            </a:pPr>
            <a:r>
              <a:t/>
            </a:r>
            <a:endParaRPr sz="1500">
              <a:solidFill>
                <a:srgbClr val="41414E"/>
              </a:solidFill>
            </a:endParaRPr>
          </a:p>
          <a:p>
            <a:pPr indent="0" lvl="0" marL="0" rtl="0" algn="l">
              <a:spcBef>
                <a:spcPts val="0"/>
              </a:spcBef>
              <a:spcAft>
                <a:spcPts val="0"/>
              </a:spcAft>
              <a:buNone/>
            </a:pPr>
            <a:r>
              <a:rPr lang="en-US" sz="1500">
                <a:solidFill>
                  <a:srgbClr val="41414E"/>
                </a:solidFill>
              </a:rPr>
              <a:t>Educational neglect should be considered when:</a:t>
            </a:r>
            <a:endParaRPr sz="1500">
              <a:solidFill>
                <a:srgbClr val="41414E"/>
              </a:solidFill>
            </a:endParaRPr>
          </a:p>
          <a:p>
            <a:pPr indent="0" lvl="0" marL="0" rtl="0" algn="l">
              <a:spcBef>
                <a:spcPts val="0"/>
              </a:spcBef>
              <a:spcAft>
                <a:spcPts val="0"/>
              </a:spcAft>
              <a:buNone/>
            </a:pPr>
            <a:r>
              <a:t/>
            </a:r>
            <a:endParaRPr sz="1500">
              <a:solidFill>
                <a:srgbClr val="41414E"/>
              </a:solidFill>
            </a:endParaRPr>
          </a:p>
          <a:p>
            <a:pPr indent="-323850" lvl="0" marL="457200" rtl="0" algn="l">
              <a:spcBef>
                <a:spcPts val="0"/>
              </a:spcBef>
              <a:spcAft>
                <a:spcPts val="0"/>
              </a:spcAft>
              <a:buClr>
                <a:srgbClr val="41414E"/>
              </a:buClr>
              <a:buSzPts val="1500"/>
              <a:buChar char="●"/>
            </a:pPr>
            <a:r>
              <a:rPr lang="en-US" sz="1500">
                <a:solidFill>
                  <a:srgbClr val="41414E"/>
                </a:solidFill>
              </a:rPr>
              <a:t>The child is not accessing any education (including alternative provision)</a:t>
            </a:r>
            <a:endParaRPr sz="1500">
              <a:solidFill>
                <a:srgbClr val="41414E"/>
              </a:solidFill>
            </a:endParaRPr>
          </a:p>
          <a:p>
            <a:pPr indent="-323850" lvl="0" marL="457200" rtl="0" algn="l">
              <a:spcBef>
                <a:spcPts val="0"/>
              </a:spcBef>
              <a:spcAft>
                <a:spcPts val="0"/>
              </a:spcAft>
              <a:buClr>
                <a:srgbClr val="41414E"/>
              </a:buClr>
              <a:buSzPts val="1500"/>
              <a:buChar char="●"/>
            </a:pPr>
            <a:r>
              <a:rPr lang="en-US" sz="1500">
                <a:solidFill>
                  <a:srgbClr val="41414E"/>
                </a:solidFill>
              </a:rPr>
              <a:t>The family is not engaging with support</a:t>
            </a:r>
            <a:endParaRPr sz="1500">
              <a:solidFill>
                <a:srgbClr val="41414E"/>
              </a:solidFill>
            </a:endParaRPr>
          </a:p>
          <a:p>
            <a:pPr indent="-323850" lvl="0" marL="457200" rtl="0" algn="l">
              <a:spcBef>
                <a:spcPts val="0"/>
              </a:spcBef>
              <a:spcAft>
                <a:spcPts val="0"/>
              </a:spcAft>
              <a:buClr>
                <a:srgbClr val="41414E"/>
              </a:buClr>
              <a:buSzPts val="1500"/>
              <a:buChar char="●"/>
            </a:pPr>
            <a:r>
              <a:rPr lang="en-US" sz="1500">
                <a:solidFill>
                  <a:srgbClr val="41414E"/>
                </a:solidFill>
              </a:rPr>
              <a:t>The child is at risk of harm due to lack of supervision, structure, or unmet needs </a:t>
            </a:r>
            <a:endParaRPr sz="1500">
              <a:solidFill>
                <a:srgbClr val="41414E"/>
              </a:solidFill>
            </a:endParaRPr>
          </a:p>
          <a:p>
            <a:pPr indent="0" lvl="0" marL="0" rtl="0" algn="l">
              <a:spcBef>
                <a:spcPts val="0"/>
              </a:spcBef>
              <a:spcAft>
                <a:spcPts val="0"/>
              </a:spcAft>
              <a:buNone/>
            </a:pPr>
            <a:r>
              <a:t/>
            </a:r>
            <a:endParaRPr sz="1500">
              <a:solidFill>
                <a:srgbClr val="41414E"/>
              </a:solidFill>
            </a:endParaRPr>
          </a:p>
          <a:p>
            <a:pPr indent="0" lvl="0" marL="0" rtl="0" algn="l">
              <a:spcBef>
                <a:spcPts val="0"/>
              </a:spcBef>
              <a:spcAft>
                <a:spcPts val="0"/>
              </a:spcAft>
              <a:buNone/>
            </a:pPr>
            <a:r>
              <a:rPr lang="en-US" sz="1500">
                <a:solidFill>
                  <a:srgbClr val="41414E"/>
                </a:solidFill>
              </a:rPr>
              <a:t>Attendance below </a:t>
            </a:r>
            <a:r>
              <a:rPr b="1" lang="en-US" sz="1500">
                <a:solidFill>
                  <a:srgbClr val="41414E"/>
                </a:solidFill>
              </a:rPr>
              <a:t>50% </a:t>
            </a:r>
            <a:r>
              <a:rPr lang="en-US" sz="1500">
                <a:solidFill>
                  <a:srgbClr val="41414E"/>
                </a:solidFill>
              </a:rPr>
              <a:t>should be treated as a safeguarding red flag, requiring immediate review and multi-agency plan. </a:t>
            </a:r>
            <a:endParaRPr sz="1500">
              <a:solidFill>
                <a:srgbClr val="41414E"/>
              </a:solidFill>
            </a:endParaRPr>
          </a:p>
          <a:p>
            <a:pPr indent="0" lvl="0" marL="0" rtl="0" algn="l">
              <a:spcBef>
                <a:spcPts val="0"/>
              </a:spcBef>
              <a:spcAft>
                <a:spcPts val="0"/>
              </a:spcAft>
              <a:buNone/>
            </a:pPr>
            <a:r>
              <a:t/>
            </a:r>
            <a:endParaRPr sz="1500">
              <a:solidFill>
                <a:srgbClr val="41414E"/>
              </a:solidFill>
            </a:endParaRPr>
          </a:p>
          <a:p>
            <a:pPr indent="0" lvl="0" marL="0" rtl="0" algn="l">
              <a:spcBef>
                <a:spcPts val="0"/>
              </a:spcBef>
              <a:spcAft>
                <a:spcPts val="0"/>
              </a:spcAft>
              <a:buNone/>
            </a:pPr>
            <a:r>
              <a:t/>
            </a:r>
            <a:endParaRPr sz="1500">
              <a:solidFill>
                <a:srgbClr val="41414E"/>
              </a:solidFill>
            </a:endParaRPr>
          </a:p>
          <a:p>
            <a:pPr indent="0" lvl="0" marL="0" rtl="0" algn="l">
              <a:spcBef>
                <a:spcPts val="0"/>
              </a:spcBef>
              <a:spcAft>
                <a:spcPts val="0"/>
              </a:spcAft>
              <a:buNone/>
            </a:pPr>
            <a:r>
              <a:t/>
            </a:r>
            <a:endParaRPr i="1">
              <a:solidFill>
                <a:srgbClr val="41414E"/>
              </a:solidFill>
            </a:endParaRPr>
          </a:p>
        </p:txBody>
      </p:sp>
      <p:sp>
        <p:nvSpPr>
          <p:cNvPr id="435" name="Google Shape;435;g3a57d1fc93c_0_85"/>
          <p:cNvSpPr txBox="1"/>
          <p:nvPr/>
        </p:nvSpPr>
        <p:spPr>
          <a:xfrm>
            <a:off x="4155475" y="3990800"/>
            <a:ext cx="49983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39" name="Shape 439"/>
        <p:cNvGrpSpPr/>
        <p:nvPr/>
      </p:nvGrpSpPr>
      <p:grpSpPr>
        <a:xfrm>
          <a:off x="0" y="0"/>
          <a:ext cx="0" cy="0"/>
          <a:chOff x="0" y="0"/>
          <a:chExt cx="0" cy="0"/>
        </a:xfrm>
      </p:grpSpPr>
      <p:sp>
        <p:nvSpPr>
          <p:cNvPr id="440" name="Google Shape;440;g3a57d1fc93c_0_91"/>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US" sz="2720">
                <a:solidFill>
                  <a:srgbClr val="41414E"/>
                </a:solidFill>
              </a:rPr>
              <a:t>VYED Data</a:t>
            </a:r>
            <a:endParaRPr sz="2720">
              <a:solidFill>
                <a:srgbClr val="41414E"/>
              </a:solidFill>
            </a:endParaRPr>
          </a:p>
        </p:txBody>
      </p:sp>
      <p:pic>
        <p:nvPicPr>
          <p:cNvPr id="441" name="Google Shape;441;g3a57d1fc93c_0_91"/>
          <p:cNvPicPr preferRelativeResize="0"/>
          <p:nvPr/>
        </p:nvPicPr>
        <p:blipFill>
          <a:blip r:embed="rId3">
            <a:alphaModFix/>
          </a:blip>
          <a:stretch>
            <a:fillRect/>
          </a:stretch>
        </p:blipFill>
        <p:spPr>
          <a:xfrm>
            <a:off x="2466175" y="1604134"/>
            <a:ext cx="6443950" cy="1751975"/>
          </a:xfrm>
          <a:prstGeom prst="rect">
            <a:avLst/>
          </a:prstGeom>
          <a:noFill/>
          <a:ln>
            <a:noFill/>
          </a:ln>
        </p:spPr>
      </p:pic>
      <p:pic>
        <p:nvPicPr>
          <p:cNvPr id="442" name="Google Shape;442;g3a57d1fc93c_0_91"/>
          <p:cNvPicPr preferRelativeResize="0"/>
          <p:nvPr/>
        </p:nvPicPr>
        <p:blipFill>
          <a:blip r:embed="rId4">
            <a:alphaModFix/>
          </a:blip>
          <a:stretch>
            <a:fillRect/>
          </a:stretch>
        </p:blipFill>
        <p:spPr>
          <a:xfrm>
            <a:off x="2520600" y="4291879"/>
            <a:ext cx="6389524" cy="1718266"/>
          </a:xfrm>
          <a:prstGeom prst="rect">
            <a:avLst/>
          </a:prstGeom>
          <a:noFill/>
          <a:ln>
            <a:noFill/>
          </a:ln>
        </p:spPr>
      </p:pic>
      <p:pic>
        <p:nvPicPr>
          <p:cNvPr id="443" name="Google Shape;443;g3a57d1fc93c_0_91"/>
          <p:cNvPicPr preferRelativeResize="0"/>
          <p:nvPr/>
        </p:nvPicPr>
        <p:blipFill rotWithShape="1">
          <a:blip r:embed="rId5">
            <a:alphaModFix/>
          </a:blip>
          <a:srcRect b="7817" l="0" r="0" t="0"/>
          <a:stretch/>
        </p:blipFill>
        <p:spPr>
          <a:xfrm>
            <a:off x="156700" y="4116533"/>
            <a:ext cx="2143100" cy="2466376"/>
          </a:xfrm>
          <a:prstGeom prst="rect">
            <a:avLst/>
          </a:prstGeom>
          <a:noFill/>
          <a:ln>
            <a:noFill/>
          </a:ln>
        </p:spPr>
      </p:pic>
      <p:pic>
        <p:nvPicPr>
          <p:cNvPr id="444" name="Google Shape;444;g3a57d1fc93c_0_91"/>
          <p:cNvPicPr preferRelativeResize="0"/>
          <p:nvPr/>
        </p:nvPicPr>
        <p:blipFill rotWithShape="1">
          <a:blip r:embed="rId6">
            <a:alphaModFix/>
          </a:blip>
          <a:srcRect b="14646" l="0" r="0" t="0"/>
          <a:stretch/>
        </p:blipFill>
        <p:spPr>
          <a:xfrm>
            <a:off x="156700" y="1450288"/>
            <a:ext cx="2143100" cy="2510978"/>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48" name="Shape 448"/>
        <p:cNvGrpSpPr/>
        <p:nvPr/>
      </p:nvGrpSpPr>
      <p:grpSpPr>
        <a:xfrm>
          <a:off x="0" y="0"/>
          <a:ext cx="0" cy="0"/>
          <a:chOff x="0" y="0"/>
          <a:chExt cx="0" cy="0"/>
        </a:xfrm>
      </p:grpSpPr>
      <p:sp>
        <p:nvSpPr>
          <p:cNvPr id="449" name="Google Shape;449;g3a57d1fc93c_0_99"/>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US" sz="2720">
                <a:solidFill>
                  <a:srgbClr val="41414E"/>
                </a:solidFill>
              </a:rPr>
              <a:t>EHCP Support Forum</a:t>
            </a:r>
            <a:endParaRPr sz="2720">
              <a:solidFill>
                <a:srgbClr val="41414E"/>
              </a:solidFill>
            </a:endParaRPr>
          </a:p>
        </p:txBody>
      </p:sp>
      <p:sp>
        <p:nvSpPr>
          <p:cNvPr id="450" name="Google Shape;450;g3a57d1fc93c_0_99"/>
          <p:cNvSpPr txBox="1"/>
          <p:nvPr>
            <p:ph idx="1" type="body"/>
          </p:nvPr>
        </p:nvSpPr>
        <p:spPr>
          <a:xfrm>
            <a:off x="311700" y="1536633"/>
            <a:ext cx="8182200" cy="49185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None/>
            </a:pPr>
            <a:r>
              <a:rPr i="1" lang="en-US" sz="1500">
                <a:solidFill>
                  <a:srgbClr val="41414E"/>
                </a:solidFill>
              </a:rPr>
              <a:t>Launching January, one forum every big term</a:t>
            </a:r>
            <a:endParaRPr i="1" sz="1500">
              <a:solidFill>
                <a:srgbClr val="41414E"/>
              </a:solidFill>
            </a:endParaRPr>
          </a:p>
          <a:p>
            <a:pPr indent="-311150" lvl="0" marL="457200" rtl="0" algn="l">
              <a:spcBef>
                <a:spcPts val="1200"/>
              </a:spcBef>
              <a:spcAft>
                <a:spcPts val="0"/>
              </a:spcAft>
              <a:buClr>
                <a:srgbClr val="41414E"/>
              </a:buClr>
              <a:buSzPts val="1300"/>
              <a:buChar char="●"/>
            </a:pPr>
            <a:r>
              <a:rPr lang="en-US" sz="1300">
                <a:solidFill>
                  <a:srgbClr val="41414E"/>
                </a:solidFill>
              </a:rPr>
              <a:t>Create a collaborative space for schools</a:t>
            </a:r>
            <a:endParaRPr sz="1300">
              <a:solidFill>
                <a:srgbClr val="41414E"/>
              </a:solidFill>
            </a:endParaRPr>
          </a:p>
          <a:p>
            <a:pPr indent="-311150" lvl="0" marL="457200" rtl="0" algn="l">
              <a:spcBef>
                <a:spcPts val="0"/>
              </a:spcBef>
              <a:spcAft>
                <a:spcPts val="0"/>
              </a:spcAft>
              <a:buClr>
                <a:srgbClr val="41414E"/>
              </a:buClr>
              <a:buSzPts val="1300"/>
              <a:buChar char="●"/>
            </a:pPr>
            <a:r>
              <a:rPr lang="en-US" sz="1300">
                <a:solidFill>
                  <a:srgbClr val="41414E"/>
                </a:solidFill>
              </a:rPr>
              <a:t>Share challenges and solutions around attendance and inclusion</a:t>
            </a:r>
            <a:endParaRPr sz="1300">
              <a:solidFill>
                <a:srgbClr val="41414E"/>
              </a:solidFill>
            </a:endParaRPr>
          </a:p>
          <a:p>
            <a:pPr indent="0" lvl="0" marL="0" rtl="0" algn="l">
              <a:spcBef>
                <a:spcPts val="1200"/>
              </a:spcBef>
              <a:spcAft>
                <a:spcPts val="0"/>
              </a:spcAft>
              <a:buNone/>
            </a:pPr>
            <a:r>
              <a:rPr b="1" lang="en-US" sz="1300">
                <a:solidFill>
                  <a:srgbClr val="41414E"/>
                </a:solidFill>
              </a:rPr>
              <a:t>Vision</a:t>
            </a:r>
            <a:endParaRPr sz="1300">
              <a:solidFill>
                <a:srgbClr val="41414E"/>
              </a:solidFill>
            </a:endParaRPr>
          </a:p>
          <a:p>
            <a:pPr indent="-311150" lvl="0" marL="457200" rtl="0" algn="l">
              <a:spcBef>
                <a:spcPts val="1200"/>
              </a:spcBef>
              <a:spcAft>
                <a:spcPts val="0"/>
              </a:spcAft>
              <a:buClr>
                <a:srgbClr val="41414E"/>
              </a:buClr>
              <a:buSzPts val="1300"/>
              <a:buChar char="●"/>
            </a:pPr>
            <a:r>
              <a:rPr lang="en-US" sz="1300">
                <a:solidFill>
                  <a:srgbClr val="41414E"/>
                </a:solidFill>
              </a:rPr>
              <a:t>Empower staff with practical tools and guidance</a:t>
            </a:r>
            <a:endParaRPr sz="1300">
              <a:solidFill>
                <a:srgbClr val="41414E"/>
              </a:solidFill>
            </a:endParaRPr>
          </a:p>
          <a:p>
            <a:pPr indent="-311150" lvl="0" marL="457200" rtl="0" algn="l">
              <a:spcBef>
                <a:spcPts val="0"/>
              </a:spcBef>
              <a:spcAft>
                <a:spcPts val="0"/>
              </a:spcAft>
              <a:buClr>
                <a:srgbClr val="41414E"/>
              </a:buClr>
              <a:buSzPts val="1300"/>
              <a:buChar char="●"/>
            </a:pPr>
            <a:r>
              <a:rPr lang="en-US" sz="1300">
                <a:solidFill>
                  <a:srgbClr val="41414E"/>
                </a:solidFill>
              </a:rPr>
              <a:t>Improve outcomes for vulnerable pupils</a:t>
            </a:r>
            <a:endParaRPr sz="1300">
              <a:solidFill>
                <a:srgbClr val="41414E"/>
              </a:solidFill>
            </a:endParaRPr>
          </a:p>
          <a:p>
            <a:pPr indent="0" lvl="0" marL="0" rtl="0" algn="l">
              <a:spcBef>
                <a:spcPts val="1200"/>
              </a:spcBef>
              <a:spcAft>
                <a:spcPts val="0"/>
              </a:spcAft>
              <a:buNone/>
            </a:pPr>
            <a:r>
              <a:rPr b="1" lang="en-US" sz="1300">
                <a:solidFill>
                  <a:srgbClr val="41414E"/>
                </a:solidFill>
              </a:rPr>
              <a:t>Why Now</a:t>
            </a:r>
            <a:endParaRPr b="1" sz="1300">
              <a:solidFill>
                <a:srgbClr val="41414E"/>
              </a:solidFill>
            </a:endParaRPr>
          </a:p>
          <a:p>
            <a:pPr indent="-311150" lvl="0" marL="457200" rtl="0" algn="l">
              <a:spcBef>
                <a:spcPts val="1200"/>
              </a:spcBef>
              <a:spcAft>
                <a:spcPts val="0"/>
              </a:spcAft>
              <a:buClr>
                <a:srgbClr val="41414E"/>
              </a:buClr>
              <a:buSzPts val="1300"/>
              <a:buChar char="●"/>
            </a:pPr>
            <a:r>
              <a:rPr lang="en-US" sz="1300">
                <a:solidFill>
                  <a:srgbClr val="41414E"/>
                </a:solidFill>
              </a:rPr>
              <a:t>Rising complexity of needs </a:t>
            </a:r>
            <a:endParaRPr sz="1300">
              <a:solidFill>
                <a:srgbClr val="41414E"/>
              </a:solidFill>
            </a:endParaRPr>
          </a:p>
          <a:p>
            <a:pPr indent="-311150" lvl="0" marL="457200" rtl="0" algn="l">
              <a:spcBef>
                <a:spcPts val="0"/>
              </a:spcBef>
              <a:spcAft>
                <a:spcPts val="0"/>
              </a:spcAft>
              <a:buClr>
                <a:srgbClr val="41414E"/>
              </a:buClr>
              <a:buSzPts val="1300"/>
              <a:buChar char="●"/>
            </a:pPr>
            <a:r>
              <a:rPr lang="en-US" sz="1300">
                <a:solidFill>
                  <a:srgbClr val="41414E"/>
                </a:solidFill>
              </a:rPr>
              <a:t>Need for joined‑up, proactive approaches</a:t>
            </a:r>
            <a:endParaRPr sz="1300">
              <a:solidFill>
                <a:srgbClr val="41414E"/>
              </a:solidFill>
            </a:endParaRPr>
          </a:p>
          <a:p>
            <a:pPr indent="-311150" lvl="0" marL="457200" rtl="0" algn="l">
              <a:spcBef>
                <a:spcPts val="0"/>
              </a:spcBef>
              <a:spcAft>
                <a:spcPts val="0"/>
              </a:spcAft>
              <a:buClr>
                <a:srgbClr val="41414E"/>
              </a:buClr>
              <a:buSzPts val="1300"/>
              <a:buChar char="●"/>
            </a:pPr>
            <a:r>
              <a:rPr lang="en-US" sz="1300">
                <a:solidFill>
                  <a:srgbClr val="41414E"/>
                </a:solidFill>
              </a:rPr>
              <a:t>Opportunity to share resources </a:t>
            </a:r>
            <a:endParaRPr sz="1300">
              <a:solidFill>
                <a:srgbClr val="41414E"/>
              </a:solidFill>
            </a:endParaRPr>
          </a:p>
        </p:txBody>
      </p:sp>
      <p:sp>
        <p:nvSpPr>
          <p:cNvPr id="451" name="Google Shape;451;g3a57d1fc93c_0_99"/>
          <p:cNvSpPr txBox="1"/>
          <p:nvPr/>
        </p:nvSpPr>
        <p:spPr>
          <a:xfrm>
            <a:off x="4155475" y="3990800"/>
            <a:ext cx="49983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g3a47ba888c5_0_463"/>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lang="en-US">
                <a:solidFill>
                  <a:schemeClr val="lt1"/>
                </a:solidFill>
              </a:rPr>
              <a:t>Thanks, Questions and </a:t>
            </a:r>
            <a:r>
              <a:rPr lang="en-US" u="sng">
                <a:solidFill>
                  <a:schemeClr val="hlink"/>
                </a:solidFill>
                <a:hlinkClick r:id="rId3"/>
              </a:rPr>
              <a:t>Feedback</a:t>
            </a:r>
            <a:endParaRPr b="0" i="0" sz="4400" u="none" cap="none" strike="noStrike">
              <a:solidFill>
                <a:schemeClr val="lt1"/>
              </a:solidFill>
              <a:latin typeface="Calibri"/>
              <a:ea typeface="Calibri"/>
              <a:cs typeface="Calibri"/>
              <a:sym typeface="Calibri"/>
            </a:endParaRPr>
          </a:p>
        </p:txBody>
      </p:sp>
      <p:sp>
        <p:nvSpPr>
          <p:cNvPr id="458" name="Google Shape;458;g3a47ba888c5_0_463"/>
          <p:cNvSpPr txBox="1"/>
          <p:nvPr/>
        </p:nvSpPr>
        <p:spPr>
          <a:xfrm>
            <a:off x="4382900" y="5117725"/>
            <a:ext cx="4286100" cy="1060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u="sng">
                <a:solidFill>
                  <a:srgbClr val="A4C2F4"/>
                </a:solidFill>
                <a:latin typeface="Calibri"/>
                <a:ea typeface="Calibri"/>
                <a:cs typeface="Calibri"/>
                <a:sym typeface="Calibri"/>
                <a:hlinkClick r:id="rId4">
                  <a:extLst>
                    <a:ext uri="{A12FA001-AC4F-418D-AE19-62706E023703}">
                      <ahyp:hlinkClr val="tx"/>
                    </a:ext>
                  </a:extLst>
                </a:hlinkClick>
              </a:rPr>
              <a:t>https://forms.gle/s6a5S7pXZnnqMmS58</a:t>
            </a:r>
            <a:endParaRPr sz="3200">
              <a:solidFill>
                <a:srgbClr val="A4C2F4"/>
              </a:solidFill>
              <a:latin typeface="Calibri"/>
              <a:ea typeface="Calibri"/>
              <a:cs typeface="Calibri"/>
              <a:sym typeface="Calibri"/>
            </a:endParaRPr>
          </a:p>
        </p:txBody>
      </p:sp>
    </p:spTree>
  </p:cSld>
  <p:clrMapOvr>
    <a:masterClrMapping/>
  </p:clrMapOvr>
  <p:transition spd="slow">
    <p:push dir="r"/>
  </p:transition>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2013-04-23T07:58:54Z</dcterms:created>
  <dc:creator>User1</dc:creator>
</cp:coreProperties>
</file>